
<file path=[Content_Types].xml><?xml version="1.0" encoding="utf-8"?>
<Types xmlns="http://schemas.openxmlformats.org/package/2006/content-types">
  <Default Extension="png" ContentType="image/png"/>
  <Default Extension="bin" ContentType="application/vnd.openxmlformats-officedocument.oleObject"/>
  <Default Extension="cohesiveFT" ContentType="image/jpeg"/>
  <Default Extension="jpeg" ContentType="image/jpeg"/>
  <Default Extension="emf" ContentType="image/x-emf"/>
  <Default Extension="rels" ContentType="application/vnd.openxmlformats-package.relationships+xml"/>
  <Default Extension="xml" ContentType="application/xml"/>
  <Default Extension="aiscaler" ContentType="image/jpeg"/>
  <Default Extension="wdp" ContentType="image/vnd.ms-photo"/>
  <Default Extension="alertlogic" ContentType="image/jpeg"/>
  <Default Extension="scalearc" ContentType="image/jpeg"/>
  <Default Extension="tiff" ContentType="image/tiff"/>
  <Default Extension="vml" ContentType="application/vnd.openxmlformats-officedocument.vmlDrawing"/>
  <Default Extension="xlsx" ContentType="application/vnd.openxmlformats-officedocument.spreadsheetml.sheet"/>
  <Default Extension="jpg" ContentType="image/jpeg"/>
  <Default Extension="apprenda"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9.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2.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3.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4.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748" r:id="rId5"/>
    <p:sldMasterId id="2147484808" r:id="rId6"/>
    <p:sldMasterId id="2147484850" r:id="rId7"/>
    <p:sldMasterId id="2147484862" r:id="rId8"/>
    <p:sldMasterId id="2147484882" r:id="rId9"/>
    <p:sldMasterId id="2147484914" r:id="rId10"/>
    <p:sldMasterId id="2147484921" r:id="rId11"/>
    <p:sldMasterId id="2147484944" r:id="rId12"/>
    <p:sldMasterId id="2147484968" r:id="rId13"/>
    <p:sldMasterId id="2147484987" r:id="rId14"/>
    <p:sldMasterId id="2147485012" r:id="rId15"/>
    <p:sldMasterId id="2147485031" r:id="rId16"/>
    <p:sldMasterId id="2147485050" r:id="rId17"/>
    <p:sldMasterId id="2147485076" r:id="rId18"/>
    <p:sldMasterId id="2147485102" r:id="rId19"/>
  </p:sldMasterIdLst>
  <p:notesMasterIdLst>
    <p:notesMasterId r:id="rId90"/>
  </p:notesMasterIdLst>
  <p:handoutMasterIdLst>
    <p:handoutMasterId r:id="rId91"/>
  </p:handoutMasterIdLst>
  <p:sldIdLst>
    <p:sldId id="1457" r:id="rId20"/>
    <p:sldId id="1462" r:id="rId21"/>
    <p:sldId id="1463" r:id="rId22"/>
    <p:sldId id="1464" r:id="rId23"/>
    <p:sldId id="1547" r:id="rId24"/>
    <p:sldId id="1467" r:id="rId25"/>
    <p:sldId id="1465" r:id="rId26"/>
    <p:sldId id="1466" r:id="rId27"/>
    <p:sldId id="1468" r:id="rId28"/>
    <p:sldId id="1469" r:id="rId29"/>
    <p:sldId id="1543" r:id="rId30"/>
    <p:sldId id="1544" r:id="rId31"/>
    <p:sldId id="1532" r:id="rId32"/>
    <p:sldId id="1545" r:id="rId33"/>
    <p:sldId id="1546" r:id="rId34"/>
    <p:sldId id="1548" r:id="rId35"/>
    <p:sldId id="1481" r:id="rId36"/>
    <p:sldId id="1482" r:id="rId37"/>
    <p:sldId id="1520" r:id="rId38"/>
    <p:sldId id="1519" r:id="rId39"/>
    <p:sldId id="1486" r:id="rId40"/>
    <p:sldId id="1549" r:id="rId41"/>
    <p:sldId id="1550" r:id="rId42"/>
    <p:sldId id="1551" r:id="rId43"/>
    <p:sldId id="260" r:id="rId44"/>
    <p:sldId id="270" r:id="rId45"/>
    <p:sldId id="607" r:id="rId46"/>
    <p:sldId id="608" r:id="rId47"/>
    <p:sldId id="609" r:id="rId48"/>
    <p:sldId id="263" r:id="rId49"/>
    <p:sldId id="271" r:id="rId50"/>
    <p:sldId id="272" r:id="rId51"/>
    <p:sldId id="275" r:id="rId52"/>
    <p:sldId id="277" r:id="rId53"/>
    <p:sldId id="278" r:id="rId54"/>
    <p:sldId id="283" r:id="rId55"/>
    <p:sldId id="306" r:id="rId56"/>
    <p:sldId id="308" r:id="rId57"/>
    <p:sldId id="258" r:id="rId58"/>
    <p:sldId id="259" r:id="rId59"/>
    <p:sldId id="294" r:id="rId60"/>
    <p:sldId id="296" r:id="rId61"/>
    <p:sldId id="276" r:id="rId62"/>
    <p:sldId id="1553" r:id="rId63"/>
    <p:sldId id="303" r:id="rId64"/>
    <p:sldId id="304" r:id="rId65"/>
    <p:sldId id="309" r:id="rId66"/>
    <p:sldId id="313" r:id="rId67"/>
    <p:sldId id="317" r:id="rId68"/>
    <p:sldId id="318" r:id="rId69"/>
    <p:sldId id="305" r:id="rId70"/>
    <p:sldId id="321" r:id="rId71"/>
    <p:sldId id="320" r:id="rId72"/>
    <p:sldId id="1555" r:id="rId73"/>
    <p:sldId id="322" r:id="rId74"/>
    <p:sldId id="323" r:id="rId75"/>
    <p:sldId id="1556" r:id="rId76"/>
    <p:sldId id="298" r:id="rId77"/>
    <p:sldId id="299" r:id="rId78"/>
    <p:sldId id="297" r:id="rId79"/>
    <p:sldId id="1661" r:id="rId80"/>
    <p:sldId id="1671" r:id="rId81"/>
    <p:sldId id="1662" r:id="rId82"/>
    <p:sldId id="316" r:id="rId83"/>
    <p:sldId id="1663" r:id="rId84"/>
    <p:sldId id="1667" r:id="rId85"/>
    <p:sldId id="1668" r:id="rId86"/>
    <p:sldId id="1669" r:id="rId87"/>
    <p:sldId id="1670" r:id="rId88"/>
    <p:sldId id="1461" r:id="rId8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730DDBF-00EE-4CBA-AF07-06D326EC6FB4}">
          <p14:sldIdLst>
            <p14:sldId id="1457"/>
            <p14:sldId id="1462"/>
          </p14:sldIdLst>
        </p14:section>
        <p14:section name="Migration planning" id="{ED0D465E-FB65-4B06-9D20-DB88FAA3B2E3}">
          <p14:sldIdLst>
            <p14:sldId id="1463"/>
            <p14:sldId id="1464"/>
            <p14:sldId id="1547"/>
            <p14:sldId id="1467"/>
            <p14:sldId id="1465"/>
            <p14:sldId id="1466"/>
            <p14:sldId id="1468"/>
          </p14:sldIdLst>
        </p14:section>
        <p14:section name="CSP fundamentals" id="{68BD2375-E6C8-4482-8E11-A4A2CAEEE6BC}">
          <p14:sldIdLst>
            <p14:sldId id="1469"/>
            <p14:sldId id="1543"/>
            <p14:sldId id="1544"/>
            <p14:sldId id="1532"/>
            <p14:sldId id="1545"/>
            <p14:sldId id="1546"/>
            <p14:sldId id="1548"/>
            <p14:sldId id="1481"/>
            <p14:sldId id="1482"/>
            <p14:sldId id="1520"/>
            <p14:sldId id="1519"/>
            <p14:sldId id="1486"/>
            <p14:sldId id="1549"/>
          </p14:sldIdLst>
        </p14:section>
        <p14:section name="Azure IaaS" id="{82991526-627B-437E-90DD-030D0DD01FC1}">
          <p14:sldIdLst>
            <p14:sldId id="1550"/>
            <p14:sldId id="1551"/>
            <p14:sldId id="260"/>
            <p14:sldId id="270"/>
            <p14:sldId id="607"/>
            <p14:sldId id="608"/>
            <p14:sldId id="609"/>
            <p14:sldId id="263"/>
            <p14:sldId id="271"/>
            <p14:sldId id="272"/>
            <p14:sldId id="275"/>
            <p14:sldId id="277"/>
            <p14:sldId id="278"/>
            <p14:sldId id="283"/>
            <p14:sldId id="306"/>
            <p14:sldId id="308"/>
            <p14:sldId id="258"/>
            <p14:sldId id="259"/>
            <p14:sldId id="294"/>
            <p14:sldId id="296"/>
            <p14:sldId id="276"/>
          </p14:sldIdLst>
        </p14:section>
        <p14:section name="Azure Database Services" id="{1F51C4A7-72D8-4F3F-A96D-E9F2B626D057}">
          <p14:sldIdLst>
            <p14:sldId id="1553"/>
            <p14:sldId id="303"/>
            <p14:sldId id="304"/>
            <p14:sldId id="309"/>
            <p14:sldId id="313"/>
            <p14:sldId id="317"/>
            <p14:sldId id="318"/>
            <p14:sldId id="305"/>
            <p14:sldId id="321"/>
            <p14:sldId id="320"/>
            <p14:sldId id="1555"/>
            <p14:sldId id="322"/>
            <p14:sldId id="323"/>
            <p14:sldId id="1556"/>
            <p14:sldId id="298"/>
            <p14:sldId id="299"/>
            <p14:sldId id="297"/>
            <p14:sldId id="1661"/>
          </p14:sldIdLst>
        </p14:section>
        <p14:section name="Migration technics" id="{D37139E6-0A56-4A91-ADD1-15AB80890C49}">
          <p14:sldIdLst>
            <p14:sldId id="1671"/>
            <p14:sldId id="1662"/>
            <p14:sldId id="316"/>
          </p14:sldIdLst>
        </p14:section>
        <p14:section name="Migration Assessment" id="{49B624D4-0B52-44D8-8816-3A49A9E58F65}">
          <p14:sldIdLst>
            <p14:sldId id="1663"/>
            <p14:sldId id="1667"/>
            <p14:sldId id="1668"/>
            <p14:sldId id="1669"/>
            <p14:sldId id="1670"/>
          </p14:sldIdLst>
        </p14:section>
        <p14:section name="Final slides" id="{74EF2C84-98B9-411B-99DB-212573EED568}">
          <p14:sldIdLst>
            <p14:sldId id="14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2050"/>
    <a:srgbClr val="0078D7"/>
    <a:srgbClr val="00317B"/>
    <a:srgbClr val="737373"/>
    <a:srgbClr val="525252"/>
    <a:srgbClr val="B4009E"/>
    <a:srgbClr val="E3008C"/>
    <a:srgbClr val="107C10"/>
    <a:srgbClr val="004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934" autoAdjust="0"/>
  </p:normalViewPr>
  <p:slideViewPr>
    <p:cSldViewPr snapToGrid="0">
      <p:cViewPr varScale="1">
        <p:scale>
          <a:sx n="93" d="100"/>
          <a:sy n="93" d="100"/>
        </p:scale>
        <p:origin x="81" y="198"/>
      </p:cViewPr>
      <p:guideLst/>
    </p:cSldViewPr>
  </p:slideViewPr>
  <p:notesTextViewPr>
    <p:cViewPr>
      <p:scale>
        <a:sx n="3" d="2"/>
        <a:sy n="3" d="2"/>
      </p:scale>
      <p:origin x="0" y="0"/>
    </p:cViewPr>
  </p:notesTextViewPr>
  <p:sorterViewPr>
    <p:cViewPr>
      <p:scale>
        <a:sx n="100" d="100"/>
        <a:sy n="100" d="100"/>
      </p:scale>
      <p:origin x="0" y="-477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slide" Target="slides/slide44.xml"/><Relationship Id="rId68" Type="http://schemas.openxmlformats.org/officeDocument/2006/relationships/slide" Target="slides/slide49.xml"/><Relationship Id="rId76" Type="http://schemas.openxmlformats.org/officeDocument/2006/relationships/slide" Target="slides/slide57.xml"/><Relationship Id="rId84" Type="http://schemas.openxmlformats.org/officeDocument/2006/relationships/slide" Target="slides/slide65.xml"/><Relationship Id="rId89" Type="http://schemas.openxmlformats.org/officeDocument/2006/relationships/slide" Target="slides/slide70.xml"/><Relationship Id="rId7" Type="http://schemas.openxmlformats.org/officeDocument/2006/relationships/slideMaster" Target="slideMasters/slideMaster4.xml"/><Relationship Id="rId71" Type="http://schemas.openxmlformats.org/officeDocument/2006/relationships/slide" Target="slides/slide52.xml"/><Relationship Id="rId9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slide" Target="slides/slide55.xml"/><Relationship Id="rId79" Type="http://schemas.openxmlformats.org/officeDocument/2006/relationships/slide" Target="slides/slide60.xml"/><Relationship Id="rId87" Type="http://schemas.openxmlformats.org/officeDocument/2006/relationships/slide" Target="slides/slide68.xml"/><Relationship Id="rId5" Type="http://schemas.openxmlformats.org/officeDocument/2006/relationships/slideMaster" Target="slideMasters/slideMaster2.xml"/><Relationship Id="rId61" Type="http://schemas.openxmlformats.org/officeDocument/2006/relationships/slide" Target="slides/slide42.xml"/><Relationship Id="rId82" Type="http://schemas.openxmlformats.org/officeDocument/2006/relationships/slide" Target="slides/slide63.xml"/><Relationship Id="rId90" Type="http://schemas.openxmlformats.org/officeDocument/2006/relationships/notesMaster" Target="notesMasters/notesMaster1.xml"/><Relationship Id="rId95" Type="http://schemas.openxmlformats.org/officeDocument/2006/relationships/theme" Target="theme/theme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8" Type="http://schemas.openxmlformats.org/officeDocument/2006/relationships/slideMaster" Target="slideMasters/slideMaster5.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slide" Target="slides/slide61.xml"/><Relationship Id="rId85" Type="http://schemas.openxmlformats.org/officeDocument/2006/relationships/slide" Target="slides/slide66.xml"/><Relationship Id="rId93"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slide" Target="slides/slide64.xml"/><Relationship Id="rId88" Type="http://schemas.openxmlformats.org/officeDocument/2006/relationships/slide" Target="slides/slide69.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slide" Target="slides/slide67.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CA4-4C89-9D54-EADC986E37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CA4-4C89-9D54-EADC986E37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CA4-4C89-9D54-EADC986E376D}"/>
              </c:ext>
            </c:extLst>
          </c:dPt>
          <c:cat>
            <c:strRef>
              <c:f>Sheet2!$A$1:$C$1</c:f>
              <c:strCache>
                <c:ptCount val="3"/>
                <c:pt idx="0">
                  <c:v>I would prefer running the latest version of SQL Server</c:v>
                </c:pt>
                <c:pt idx="1">
                  <c:v>I must run my application using the same version of SQL as on-premises or in SQL VMs</c:v>
                </c:pt>
                <c:pt idx="2">
                  <c:v>Indifferent</c:v>
                </c:pt>
              </c:strCache>
            </c:strRef>
          </c:cat>
          <c:val>
            <c:numRef>
              <c:f>Sheet2!$A$2:$C$2</c:f>
              <c:numCache>
                <c:formatCode>General</c:formatCode>
                <c:ptCount val="3"/>
                <c:pt idx="0">
                  <c:v>114</c:v>
                </c:pt>
                <c:pt idx="1">
                  <c:v>13</c:v>
                </c:pt>
                <c:pt idx="2">
                  <c:v>14</c:v>
                </c:pt>
              </c:numCache>
            </c:numRef>
          </c:val>
          <c:extLst>
            <c:ext xmlns:c16="http://schemas.microsoft.com/office/drawing/2014/chart" uri="{C3380CC4-5D6E-409C-BE32-E72D297353CC}">
              <c16:uniqueId val="{00000006-3CA4-4C89-9D54-EADC986E376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600" baseline="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image" Target="../media/image181.emf"/><Relationship Id="rId1" Type="http://schemas.openxmlformats.org/officeDocument/2006/relationships/image" Target="../media/image18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 Id="rId4" Type="http://schemas.openxmlformats.org/officeDocument/2006/relationships/image" Target="../media/image188.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97.emf"/><Relationship Id="rId3" Type="http://schemas.openxmlformats.org/officeDocument/2006/relationships/image" Target="../media/image192.emf"/><Relationship Id="rId7" Type="http://schemas.openxmlformats.org/officeDocument/2006/relationships/image" Target="../media/image196.emf"/><Relationship Id="rId2" Type="http://schemas.openxmlformats.org/officeDocument/2006/relationships/image" Target="../media/image191.emf"/><Relationship Id="rId1" Type="http://schemas.openxmlformats.org/officeDocument/2006/relationships/image" Target="../media/image190.emf"/><Relationship Id="rId6" Type="http://schemas.openxmlformats.org/officeDocument/2006/relationships/image" Target="../media/image195.emf"/><Relationship Id="rId5" Type="http://schemas.openxmlformats.org/officeDocument/2006/relationships/image" Target="../media/image194.emf"/><Relationship Id="rId10" Type="http://schemas.openxmlformats.org/officeDocument/2006/relationships/image" Target="../media/image199.emf"/><Relationship Id="rId4" Type="http://schemas.openxmlformats.org/officeDocument/2006/relationships/image" Target="../media/image193.emf"/><Relationship Id="rId9" Type="http://schemas.openxmlformats.org/officeDocument/2006/relationships/image" Target="../media/image19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6/5/2018 23:49</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6/5/2018 23:46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azure.microsoft.com/en-us/blog/nested-virtualization-in-azure/" TargetMode="External"/><Relationship Id="rId13" Type="http://schemas.openxmlformats.org/officeDocument/2006/relationships/hyperlink" Target="https://www.intel.com/content/www/us/en/processors/xeon/scalable/xeon-scalable-platform.html" TargetMode="External"/><Relationship Id="rId3" Type="http://schemas.openxmlformats.org/officeDocument/2006/relationships/hyperlink" Target="https://azure.microsoft.com/en-us/blog/azure-m-series-vms-are-now-sap-hana-certified/" TargetMode="External"/><Relationship Id="rId7" Type="http://schemas.openxmlformats.org/officeDocument/2006/relationships/hyperlink" Target="https://azure.microsoft.com/en-us/blog/ncv3-vms-generally-available-other-gpus-expanding-regions/" TargetMode="External"/><Relationship Id="rId12" Type="http://schemas.openxmlformats.org/officeDocument/2006/relationships/hyperlink" Target="https://aka.ms/azurenvblog"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azure.microsoft.com/en-us/services/virtual-machines/data-science-virtual-machines/" TargetMode="External"/><Relationship Id="rId11" Type="http://schemas.openxmlformats.org/officeDocument/2006/relationships/hyperlink" Target="https://docs.microsoft.com/en-us/azure/virtual-machines/windows/sizes-storage" TargetMode="External"/><Relationship Id="rId5" Type="http://schemas.openxmlformats.org/officeDocument/2006/relationships/hyperlink" Target="https://azure.microsoft.com/en-us/services/batch-ai/" TargetMode="External"/><Relationship Id="rId10" Type="http://schemas.openxmlformats.org/officeDocument/2006/relationships/hyperlink" Target="https://docs.microsoft.com/en-us/azure/virtual-machines/windows/sizes-compute" TargetMode="External"/><Relationship Id="rId4" Type="http://schemas.openxmlformats.org/officeDocument/2006/relationships/hyperlink" Target="https://azure.microsoft.com/en-us/services/batch/" TargetMode="External"/><Relationship Id="rId9" Type="http://schemas.openxmlformats.org/officeDocument/2006/relationships/hyperlink" Target="https://docs.microsoft.com/en-us/azure/virtual-machines/windows/sizes-memory" TargetMode="External"/><Relationship Id="rId14" Type="http://schemas.openxmlformats.org/officeDocument/2006/relationships/hyperlink" Target="https://go.microsoft.com/fwlink/?LinkId=692100&amp;clcid=0x409"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ka.ms/azurenvblog"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intel.com/content/www/us/en/processors/xeon/scalable/xeon-scalable-platform.html"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go.microsoft.com/fwlink/?LinkId=692100&amp;clcid=0x409" TargetMode="External"/><Relationship Id="rId3" Type="http://schemas.openxmlformats.org/officeDocument/2006/relationships/hyperlink" Target="https://azure.microsoft.com/en-us/services/batch/" TargetMode="External"/><Relationship Id="rId7" Type="http://schemas.openxmlformats.org/officeDocument/2006/relationships/hyperlink" Target="https://azure.microsoft.com/en-us/blog/azure-m-series-vms-are-now-sap-hana-certified/"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azure.microsoft.com/en-us/blog/ncv3-vms-generally-available-other-gpus-expanding-regions/" TargetMode="External"/><Relationship Id="rId5" Type="http://schemas.openxmlformats.org/officeDocument/2006/relationships/hyperlink" Target="https://azure.microsoft.com/en-us/services/virtual-machines/data-science-virtual-machines/" TargetMode="External"/><Relationship Id="rId4" Type="http://schemas.openxmlformats.org/officeDocument/2006/relationships/hyperlink" Target="https://azure.microsoft.com/en-us/services/batch-ai/"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6/5/2018 23:46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69341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Lots and lots of great solutions</a:t>
            </a:r>
            <a:r>
              <a:rPr lang="en-US" baseline="0" dirty="0"/>
              <a:t> provided by our partners</a:t>
            </a:r>
          </a:p>
          <a:p>
            <a:pPr marL="171450" indent="-171450">
              <a:buFontTx/>
              <a:buChar char="-"/>
            </a:pPr>
            <a:r>
              <a:rPr lang="en-US" baseline="0" dirty="0"/>
              <a:t>These can be either individual VM solutions or multi-VM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8560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98384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4E7DB0-0DD3-4EE3-9DF8-94AC5CA393B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64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427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2259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7376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969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76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a:gradFill>
                  <a:gsLst>
                    <a:gs pos="0">
                      <a:srgbClr val="FFFFFF"/>
                    </a:gs>
                    <a:gs pos="100000">
                      <a:srgbClr val="FFFFFF"/>
                    </a:gs>
                  </a:gsLst>
                  <a:lin ang="5400000" scaled="0"/>
                </a:gradFill>
                <a:latin typeface="Segoe UI"/>
                <a:ea typeface="Segoe UI" pitchFamily="34" charset="0"/>
                <a:cs typeface="Segoe UI" pitchFamily="34" charset="0"/>
              </a:rPr>
              <a:t>These are all the component pieces of Azure’s networking infrastructure</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312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AZURE STORAGE SERVICES</a:t>
            </a:r>
          </a:p>
          <a:p>
            <a:pPr marL="171450" indent="-171450">
              <a:buFont typeface="Arial" panose="020B0604020202020204" pitchFamily="34" charset="0"/>
              <a:buChar char="•"/>
            </a:pPr>
            <a:r>
              <a:rPr lang="en-US" baseline="0" dirty="0"/>
              <a:t>We can break them out broadly into the </a:t>
            </a:r>
            <a:r>
              <a:rPr lang="en-US" b="1" baseline="0" dirty="0"/>
              <a:t>2 deployment models</a:t>
            </a:r>
            <a:r>
              <a:rPr lang="en-US" baseline="0" dirty="0"/>
              <a:t>, </a:t>
            </a:r>
            <a:r>
              <a:rPr lang="en-US" b="1" baseline="0" dirty="0"/>
              <a:t>IaaS</a:t>
            </a:r>
            <a:r>
              <a:rPr lang="en-US" baseline="0" dirty="0"/>
              <a:t> where you’re running your own infrastructure or </a:t>
            </a:r>
            <a:r>
              <a:rPr lang="en-US" b="1" baseline="0" dirty="0"/>
              <a:t>PaaS</a:t>
            </a:r>
            <a:r>
              <a:rPr lang="en-US" baseline="0" dirty="0"/>
              <a:t> where you are using </a:t>
            </a:r>
            <a:r>
              <a:rPr lang="en-US" b="1" baseline="0" dirty="0"/>
              <a:t>higher level services and applications</a:t>
            </a:r>
            <a:r>
              <a:rPr lang="en-US" baseline="0" dirty="0"/>
              <a:t> which are developed against the public cloud infrastructure. </a:t>
            </a:r>
          </a:p>
          <a:p>
            <a:pPr marL="171450" indent="-171450">
              <a:buFont typeface="Arial" panose="020B0604020202020204" pitchFamily="34" charset="0"/>
              <a:buChar char="•"/>
            </a:pPr>
            <a:r>
              <a:rPr lang="en-US" baseline="0" dirty="0"/>
              <a:t>On the </a:t>
            </a:r>
            <a:r>
              <a:rPr lang="en-US" b="1" baseline="0" dirty="0"/>
              <a:t>Infrastructure side (IaaS)</a:t>
            </a:r>
            <a:r>
              <a:rPr lang="en-US" baseline="0" dirty="0"/>
              <a:t> we provide DISKS and FILES, </a:t>
            </a:r>
            <a:r>
              <a:rPr lang="en-US" b="1" baseline="0" dirty="0"/>
              <a:t>Disks are single instance Disks which are attached to VMs</a:t>
            </a:r>
            <a:r>
              <a:rPr lang="en-US" baseline="0" dirty="0"/>
              <a:t>. There are two flavors, Standard and Premium. And </a:t>
            </a:r>
            <a:r>
              <a:rPr lang="en-US" b="1" baseline="0" dirty="0"/>
              <a:t>Files are shared storage over SMB</a:t>
            </a:r>
            <a:r>
              <a:rPr lang="en-US" baseline="0" dirty="0"/>
              <a:t>. Both of these are provided as </a:t>
            </a:r>
            <a:r>
              <a:rPr lang="en-US" b="1" baseline="0" dirty="0"/>
              <a:t>services to your VMs</a:t>
            </a:r>
            <a:r>
              <a:rPr lang="en-US" baseline="0" dirty="0"/>
              <a:t>. </a:t>
            </a:r>
          </a:p>
          <a:p>
            <a:pPr marL="171450" indent="-171450">
              <a:buFont typeface="Arial" panose="020B0604020202020204" pitchFamily="34" charset="0"/>
              <a:buChar char="•"/>
            </a:pPr>
            <a:r>
              <a:rPr lang="en-US" baseline="0" dirty="0"/>
              <a:t>For PaaS we have three core objects which are Objects, Tables and Queues. </a:t>
            </a:r>
          </a:p>
          <a:p>
            <a:pPr marL="171450" indent="-171450">
              <a:buFont typeface="Arial" panose="020B0604020202020204" pitchFamily="34" charset="0"/>
              <a:buChar char="•"/>
            </a:pPr>
            <a:r>
              <a:rPr lang="en-US" baseline="0" dirty="0"/>
              <a:t>Our </a:t>
            </a:r>
            <a:r>
              <a:rPr lang="en-US" b="1" baseline="0" dirty="0"/>
              <a:t>unstructured Object Store (or Blob Storage) offers Exabyte scale and the ability to store trillions of objects across different tiers</a:t>
            </a:r>
            <a:r>
              <a:rPr lang="en-US" baseline="0" dirty="0"/>
              <a:t>. Our current tiers are </a:t>
            </a:r>
            <a:r>
              <a:rPr lang="en-US" b="1" baseline="0" dirty="0"/>
              <a:t>Hot storage </a:t>
            </a:r>
            <a:r>
              <a:rPr lang="en-US" baseline="0" dirty="0"/>
              <a:t>for higher performance and frequently accessed data and </a:t>
            </a:r>
            <a:r>
              <a:rPr lang="en-US" b="1" baseline="0" dirty="0"/>
              <a:t>Cool storage </a:t>
            </a:r>
            <a:r>
              <a:rPr lang="en-US" baseline="0" dirty="0"/>
              <a:t>for less active &amp; archived data.</a:t>
            </a:r>
          </a:p>
          <a:p>
            <a:pPr marL="171450" indent="-171450">
              <a:buFont typeface="Arial" panose="020B0604020202020204" pitchFamily="34" charset="0"/>
              <a:buChar char="•"/>
            </a:pPr>
            <a:r>
              <a:rPr lang="en-US" b="1" baseline="0" dirty="0"/>
              <a:t>Tables is our massively scalable </a:t>
            </a:r>
            <a:r>
              <a:rPr lang="en-US" baseline="0" dirty="0"/>
              <a:t>NoSQL key-value store for structured and semi-structured data.</a:t>
            </a:r>
          </a:p>
          <a:p>
            <a:pPr marL="171450" indent="-171450">
              <a:buFont typeface="Arial" panose="020B0604020202020204" pitchFamily="34" charset="0"/>
              <a:buChar char="•"/>
            </a:pPr>
            <a:r>
              <a:rPr lang="en-US" b="1" baseline="0" dirty="0"/>
              <a:t>Queues service for reliable intra and inter-service communications</a:t>
            </a:r>
            <a:r>
              <a:rPr lang="en-US" baseline="0" dirty="0"/>
              <a:t>, great for decoupling your work flows. </a:t>
            </a:r>
          </a:p>
          <a:p>
            <a:endParaRPr lang="en-US" baseline="0" dirty="0"/>
          </a:p>
          <a:p>
            <a:r>
              <a:rPr lang="en-US" baseline="0" dirty="0"/>
              <a:t>All of these services are built on the </a:t>
            </a:r>
            <a:r>
              <a:rPr lang="en-US" b="1" baseline="0" dirty="0"/>
              <a:t>common unified distributed storage system</a:t>
            </a:r>
            <a:r>
              <a:rPr lang="en-US" baseline="0" dirty="0"/>
              <a:t>. So all of the capabilities we talked about previously are available to all of these services.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194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6/5/2018 23:46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44189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750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5400" dirty="0">
                <a:solidFill>
                  <a:schemeClr val="bg2">
                    <a:lumMod val="50000"/>
                  </a:schemeClr>
                </a:solidFill>
              </a:rPr>
              <a:t>Are you interested in moving to cloud?</a:t>
            </a:r>
          </a:p>
          <a:p>
            <a:pPr marL="800100" lvl="1" indent="-571500">
              <a:lnSpc>
                <a:spcPct val="150000"/>
              </a:lnSpc>
              <a:buFont typeface="Arial" panose="020B0604020202020204" pitchFamily="34" charset="0"/>
              <a:buChar char="•"/>
            </a:pPr>
            <a:r>
              <a:rPr lang="en-US" sz="3600" dirty="0">
                <a:solidFill>
                  <a:schemeClr val="bg2">
                    <a:lumMod val="50000"/>
                  </a:schemeClr>
                </a:solidFill>
              </a:rPr>
              <a:t>Want to close your data center</a:t>
            </a:r>
          </a:p>
          <a:p>
            <a:pPr marL="800100" lvl="1" indent="-571500">
              <a:lnSpc>
                <a:spcPct val="150000"/>
              </a:lnSpc>
              <a:buFont typeface="Arial" panose="020B0604020202020204" pitchFamily="34" charset="0"/>
              <a:buChar char="•"/>
            </a:pPr>
            <a:r>
              <a:rPr lang="en-US" sz="3600" dirty="0">
                <a:solidFill>
                  <a:schemeClr val="bg2">
                    <a:lumMod val="50000"/>
                  </a:schemeClr>
                </a:solidFill>
              </a:rPr>
              <a:t>Current hosting solution is high maintenance</a:t>
            </a:r>
          </a:p>
          <a:p>
            <a:pPr marL="800100" lvl="1" indent="-571500">
              <a:lnSpc>
                <a:spcPct val="150000"/>
              </a:lnSpc>
              <a:buFont typeface="Arial" panose="020B0604020202020204" pitchFamily="34" charset="0"/>
              <a:buChar char="•"/>
            </a:pPr>
            <a:r>
              <a:rPr lang="en-US" sz="3600" dirty="0">
                <a:solidFill>
                  <a:schemeClr val="bg2">
                    <a:lumMod val="50000"/>
                  </a:schemeClr>
                </a:solidFill>
              </a:rPr>
              <a:t>You’re asked to do more with less</a:t>
            </a:r>
          </a:p>
          <a:p>
            <a:pPr marL="800100" lvl="1" indent="-571500">
              <a:lnSpc>
                <a:spcPct val="150000"/>
              </a:lnSpc>
              <a:buFont typeface="Arial" panose="020B0604020202020204" pitchFamily="34" charset="0"/>
              <a:buChar char="•"/>
            </a:pPr>
            <a:r>
              <a:rPr lang="en-US" sz="3600" dirty="0">
                <a:solidFill>
                  <a:schemeClr val="bg2">
                    <a:lumMod val="50000"/>
                  </a:schemeClr>
                </a:solidFill>
              </a:rPr>
              <a:t>Want to expand your reach globally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7413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504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3919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50630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229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9512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6817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62985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728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3072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42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PaaS model for these services has many advantages:</a:t>
            </a:r>
            <a:r>
              <a:rPr lang="en-US" baseline="0" dirty="0"/>
              <a:t> provisioning on demand, scale-up and down, start/pause, etc.  Also, it opens up opportunities with connecting to other Azure services easily, and enriching your data integration, BI or reporting workflows… opens up the way to modernization.</a:t>
            </a:r>
          </a:p>
          <a:p>
            <a:endParaRPr lang="en-US" baseline="0" dirty="0"/>
          </a:p>
          <a:p>
            <a:r>
              <a:rPr lang="en-US" baseline="0" dirty="0"/>
              <a:t>VMs are the fallback option… and for SSRS this is currently the only option. There is a licensing aspect here as well, as to run SSIS / SSAS or SSRS in a VM, you need a SQL Server license. In PaaS services, you pay exactly what you’re using, so you should have more cost control this way.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7453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3431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198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544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Data Sync allows developers to easily synchronize reference data across multiple SQL Server, SQL VM, and Azure SQL databases.  Increasing number of developers and ISVs are developing and running their geo-distributed SaaS and hybrid applications on Azure and utilizing Azure SQL Database as the data-tier.  For on-</a:t>
            </a:r>
            <a:r>
              <a:rPr lang="en-US" dirty="0" err="1"/>
              <a:t>prem</a:t>
            </a:r>
            <a:r>
              <a:rPr lang="en-US" dirty="0"/>
              <a:t> SQL Servers with intermittent connectivity to the cloud or for Azure applications that desire low latency, a copy of the reference data needs to be co-located with the application for optimal lookup and update speeds.</a:t>
            </a:r>
          </a:p>
          <a:p>
            <a:r>
              <a:rPr lang="en-US" dirty="0"/>
              <a:t>With the ability to sync one-way or bi-directionally, SQL Data Sync enables developers to set up scheduled synchronization without having to write any custom code or managing their own cloud infrastructure.  Besides going through Microsoft Azure Portal, users can also use </a:t>
            </a:r>
            <a:r>
              <a:rPr lang="en-US" dirty="0" err="1"/>
              <a:t>Powershell</a:t>
            </a:r>
            <a:r>
              <a:rPr lang="en-US" dirty="0"/>
              <a:t> and REST APIs to get diagnostic logs and alerting.</a:t>
            </a:r>
          </a:p>
          <a:p>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1EBD79-A731-4506-95CF-27EE603149B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084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466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0078D7"/>
                </a:solidFill>
                <a:latin typeface="Segoe UI"/>
                <a:ea typeface="Segoe UI" charset="0"/>
                <a:cs typeface="Segoe UI" charset="0"/>
              </a:rPr>
              <a:t>Managed community database engines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78D7"/>
                </a:solidFill>
                <a:latin typeface="Segoe UI"/>
                <a:ea typeface="Segoe UI" charset="0"/>
                <a:cs typeface="Segoe UI" charset="0"/>
              </a:rPr>
              <a:t>We are specifically not “forking” the OSS-versions of MySQL, PostgreSQL and MariaDB, but rather picking-up the community editions as they are.  This means that customers should have no concerns about application compatibility when moving from either on-premises, IaaS or another cloud to Azure as their applications will work the same.  Being a fully-managed service means developers can focus on writing great apps instead of tuning and patching the host OS and database engine.  In addition, key requirements for a mission-critical database such as backups, HA and the ability to scale performance with little/no downtime are built-in and more importantly – at no additional cost! With Azure Database Services, you can be assured that Microsoft will keep your database service up to date and tuned for the best performance.</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093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8EF6959A-04A4-40E8-BC35-59B52226F369}"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517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6/5/2018 23:46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27110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8140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50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23:46</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82230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cs typeface="Calibri"/>
              </a:rPr>
              <a:t>Key Messages: This slide simply sets the stage. Azure compute offers a rich development environment and IaaS capabilities that can help you develop a broad range of applications. For each type of application you can select the right VM that best suits your needs. We continue to expand and enrich the variety of VMs available to you so you can continue to fuel your innovation and growth to Azure. </a:t>
            </a:r>
          </a:p>
          <a:p>
            <a:endParaRPr lang="en-US" sz="900" b="1" dirty="0"/>
          </a:p>
          <a:p>
            <a:r>
              <a:rPr lang="en-US" sz="900" dirty="0">
                <a:cs typeface="Calibri"/>
              </a:rPr>
              <a:t>Products recently introduced include:</a:t>
            </a:r>
          </a:p>
          <a:p>
            <a:pPr>
              <a:defRPr/>
            </a:pPr>
            <a:endParaRPr lang="en-US" sz="900" dirty="0"/>
          </a:p>
          <a:p>
            <a:pPr marL="0" indent="0">
              <a:buFontTx/>
              <a:buNone/>
              <a:defRPr/>
            </a:pPr>
            <a:r>
              <a:rPr lang="en-US" sz="900" b="1" dirty="0"/>
              <a:t>1. 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3"/>
              </a:rPr>
              <a:t>https://azure.microsoft.com/en-us/blog/azure-m-series-vms-are-now-sap-hana-certified/</a:t>
            </a:r>
            <a:r>
              <a:rPr lang="en-US" sz="900" dirty="0"/>
              <a:t> </a:t>
            </a:r>
          </a:p>
          <a:p>
            <a:pPr marL="0" indent="0">
              <a:buFontTx/>
              <a:buNone/>
              <a:defRPr/>
            </a:pPr>
            <a:endParaRPr lang="en-US" sz="900" b="0" i="0" u="none" strike="noStrike" kern="1200" dirty="0">
              <a:cs typeface="Calibri"/>
            </a:endParaRPr>
          </a:p>
          <a:p>
            <a:pPr marL="0" indent="0">
              <a:buFontTx/>
              <a:buNone/>
              <a:defRPr/>
            </a:pPr>
            <a:r>
              <a:rPr lang="en-US" sz="900" b="1" dirty="0"/>
              <a:t>2. 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4"/>
              </a:rPr>
              <a:t>Batch</a:t>
            </a:r>
            <a:r>
              <a:rPr lang="en-US" sz="900" dirty="0"/>
              <a:t>, </a:t>
            </a:r>
            <a:r>
              <a:rPr lang="en-US" sz="900" dirty="0">
                <a:hlinkClick r:id="rId5"/>
              </a:rPr>
              <a:t>Batch AI</a:t>
            </a:r>
            <a:r>
              <a:rPr lang="en-US" sz="900" dirty="0"/>
              <a:t>, and the </a:t>
            </a:r>
            <a:r>
              <a:rPr lang="en-US" sz="900" dirty="0">
                <a:hlinkClick r:id="rId6"/>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7"/>
              </a:rPr>
              <a:t>https</a:t>
            </a:r>
            <a:r>
              <a:rPr lang="en-US" sz="900" dirty="0">
                <a:hlinkClick r:id="rId7"/>
              </a:rPr>
              <a:t>://azure.microsoft.com/</a:t>
            </a:r>
            <a:r>
              <a:rPr lang="en-US" sz="900" dirty="0" err="1">
                <a:hlinkClick r:id="rId7"/>
              </a:rPr>
              <a:t>en</a:t>
            </a:r>
            <a:r>
              <a:rPr lang="en-US" sz="900" dirty="0">
                <a:hlinkClick r:id="rId7"/>
              </a:rPr>
              <a:t>-us/blog/ncv3-vms-generally-available-other-gpus-expanding-regions/</a:t>
            </a:r>
            <a:r>
              <a:rPr lang="en-US" sz="900" dirty="0"/>
              <a:t>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pPr marL="0" indent="0">
              <a:buFontTx/>
              <a:buNone/>
              <a:defRPr/>
            </a:pPr>
            <a:endParaRPr lang="en-US" sz="900" b="1" dirty="0">
              <a:cs typeface="Calibri"/>
            </a:endParaRPr>
          </a:p>
          <a:p>
            <a:pPr marL="0" indent="0">
              <a:buFontTx/>
              <a:buNone/>
              <a:defRPr/>
            </a:pPr>
            <a:r>
              <a:rPr lang="en-US" sz="900" b="1" dirty="0">
                <a:cs typeface="Calibri"/>
              </a:rPr>
              <a:t>3. </a:t>
            </a:r>
            <a:r>
              <a:rPr lang="en-US" sz="900" b="0" dirty="0">
                <a:cs typeface="Calibri"/>
              </a:rPr>
              <a:t>W</a:t>
            </a:r>
            <a:r>
              <a:rPr lang="en-US" sz="900" b="0" dirty="0"/>
              <a:t>e have also announced two new VM sizes, E64i_v3 and E64is_v3</a:t>
            </a:r>
            <a:r>
              <a:rPr lang="en-US" sz="900" dirty="0"/>
              <a:t>, which are isolated to hardware and dedicated to a single customer.  These VMs are best suited for workloads that require a high degree of isolation from other customers for compliance and regulatory requirements. You can also choose to further subdivide the resources by using </a:t>
            </a:r>
            <a:r>
              <a:rPr lang="en-US" sz="900" u="sng" dirty="0">
                <a:hlinkClick r:id="rId8"/>
              </a:rPr>
              <a:t>Azure’s support for nested VMs</a:t>
            </a:r>
            <a:r>
              <a:rPr lang="en-US" sz="900" u="sng" dirty="0"/>
              <a:t>. </a:t>
            </a:r>
            <a:r>
              <a:rPr lang="en-US" sz="900" dirty="0"/>
              <a:t>The E64i_v3 and E64is_v3 will have the exact same performance and price as their cousins E64_v3 and E64s_v3 and will be available in each of the regions where E64_v3 and E64s_v3 are available today.  The small letter ‘</a:t>
            </a:r>
            <a:r>
              <a:rPr lang="en-US" sz="900" dirty="0" err="1"/>
              <a:t>i</a:t>
            </a:r>
            <a:r>
              <a:rPr lang="en-US" sz="900" dirty="0"/>
              <a:t>’ in the VM name denotes that they are “Isolated” sizes. Unlike the E64_v3 and E64s_v3, the two new E64i_v3 and E64is_v3 sizes are hardware bound sizes.  They will live and operate on our Intel® Xeon® Processor E5-2673 v4 2.3GHz hardware only and will be available until at least December 2021.  We will provide reminders 12 months in advance of the official decommissioning of the sizes and offer an updated isolated size like these sizes on our next hardware version. These two new E64i_v3 and E64is_v3 sizes will be available in the on-demand portal.  Starting on May 1st, 2018, they will also be made available for purchase as 1-year Reserved VM Instances.</a:t>
            </a:r>
            <a:endParaRPr lang="en-US" sz="900" dirty="0">
              <a:cs typeface="Calibri"/>
            </a:endParaRPr>
          </a:p>
          <a:p>
            <a:endParaRPr lang="en-US" sz="900" dirty="0">
              <a:solidFill>
                <a:srgbClr val="FFFFFF"/>
              </a:solidFill>
            </a:endParaRPr>
          </a:p>
          <a:p>
            <a:r>
              <a:rPr lang="en-US" sz="900" dirty="0"/>
              <a:t>The E64i_v3 and E64is_v3 are joining our other Isolated VM sizes in the Azure family:</a:t>
            </a:r>
          </a:p>
          <a:p>
            <a:endParaRPr lang="en-US" sz="900" dirty="0">
              <a:solidFill>
                <a:srgbClr val="FFFFFF"/>
              </a:solidFill>
            </a:endParaRPr>
          </a:p>
          <a:p>
            <a:r>
              <a:rPr lang="en-US" sz="900" u="sng" dirty="0">
                <a:hlinkClick r:id="rId9"/>
              </a:rPr>
              <a:t>Standard_D15_v2</a:t>
            </a:r>
            <a:endParaRPr lang="en-US" sz="900" dirty="0"/>
          </a:p>
          <a:p>
            <a:r>
              <a:rPr lang="en-US" sz="900" u="sng" dirty="0">
                <a:hlinkClick r:id="rId9"/>
              </a:rPr>
              <a:t>Standard_DS15_v2</a:t>
            </a:r>
            <a:endParaRPr lang="en-US" sz="900" dirty="0"/>
          </a:p>
          <a:p>
            <a:r>
              <a:rPr lang="en-US" sz="900" u="sng" dirty="0">
                <a:hlinkClick r:id="rId9"/>
              </a:rPr>
              <a:t>Standard_E64i_v3</a:t>
            </a:r>
            <a:endParaRPr lang="en-US" sz="900" dirty="0"/>
          </a:p>
          <a:p>
            <a:r>
              <a:rPr lang="en-US" sz="900" u="sng" dirty="0">
                <a:hlinkClick r:id="rId9"/>
              </a:rPr>
              <a:t>Standard_E64is_v3</a:t>
            </a:r>
            <a:endParaRPr lang="en-US" sz="900" dirty="0"/>
          </a:p>
          <a:p>
            <a:r>
              <a:rPr lang="en-US" sz="900" u="sng" dirty="0">
                <a:hlinkClick r:id="rId10"/>
              </a:rPr>
              <a:t>Standard_F72s</a:t>
            </a:r>
            <a:endParaRPr lang="en-US" sz="900" dirty="0"/>
          </a:p>
          <a:p>
            <a:r>
              <a:rPr lang="en-US" sz="900" u="sng" dirty="0">
                <a:hlinkClick r:id="rId9"/>
              </a:rPr>
              <a:t>Standard_G5</a:t>
            </a:r>
            <a:endParaRPr lang="en-US" sz="900" dirty="0"/>
          </a:p>
          <a:p>
            <a:r>
              <a:rPr lang="en-US" sz="900" u="sng" dirty="0">
                <a:hlinkClick r:id="rId9"/>
              </a:rPr>
              <a:t>Standard_GS5</a:t>
            </a:r>
            <a:endParaRPr lang="en-US" sz="900" dirty="0"/>
          </a:p>
          <a:p>
            <a:r>
              <a:rPr lang="en-US" sz="900" u="sng" dirty="0">
                <a:hlinkClick r:id="rId11"/>
              </a:rPr>
              <a:t>Standard_L32s</a:t>
            </a:r>
            <a:endParaRPr lang="en-US" sz="900" dirty="0"/>
          </a:p>
          <a:p>
            <a:r>
              <a:rPr lang="en-US" sz="900" u="sng" dirty="0">
                <a:hlinkClick r:id="rId9"/>
              </a:rPr>
              <a:t>Standard_M128ms</a:t>
            </a:r>
            <a:endParaRPr lang="en-US" sz="900" dirty="0"/>
          </a:p>
          <a:p>
            <a:r>
              <a:rPr lang="en-US" sz="900" u="sng" dirty="0">
                <a:hlinkClick r:id="rId9"/>
              </a:rPr>
              <a:t>Standard_M128s</a:t>
            </a:r>
            <a:endParaRPr lang="en-US" sz="900" dirty="0"/>
          </a:p>
          <a:p>
            <a:endParaRPr lang="en-US" sz="900" dirty="0">
              <a:solidFill>
                <a:srgbClr val="FFFFFF"/>
              </a:solidFill>
            </a:endParaRPr>
          </a:p>
          <a:p>
            <a:r>
              <a:rPr lang="en-US" sz="900" dirty="0"/>
              <a:t>We encourage you to use these VMs for workloads needing a high degree of isolation.</a:t>
            </a:r>
          </a:p>
          <a:p>
            <a:endParaRPr lang="en-US" sz="900" b="1" dirty="0">
              <a:cs typeface="Calibri"/>
            </a:endParaRPr>
          </a:p>
          <a:p>
            <a:r>
              <a:rPr lang="en-US" sz="900" b="1" dirty="0">
                <a:cs typeface="Calibri"/>
              </a:rPr>
              <a:t>----------------------------------------</a:t>
            </a:r>
          </a:p>
          <a:p>
            <a:endParaRPr lang="en-US" sz="900" b="1" dirty="0">
              <a:cs typeface="Calibri"/>
            </a:endParaRPr>
          </a:p>
          <a:p>
            <a:r>
              <a:rPr lang="en-US" sz="900" b="1" dirty="0">
                <a:cs typeface="Calibri"/>
              </a:rPr>
              <a:t>BACKGROUND INFO </a:t>
            </a:r>
            <a:endParaRPr lang="en-US" sz="900" b="1" dirty="0"/>
          </a:p>
          <a:p>
            <a:endParaRPr lang="en-US" sz="900" b="1" dirty="0"/>
          </a:p>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12"/>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13"/>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b="0" i="0" u="none" strike="noStrike" kern="1200" dirty="0">
              <a:solidFill>
                <a:schemeClr val="tx1"/>
              </a:solidFill>
              <a:effectLst/>
              <a:ea typeface="+mn-ea"/>
              <a:cs typeface="+mn-cs"/>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14"/>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pPr lvl="0"/>
            <a:r>
              <a:rPr lang="en-US" sz="900" b="1" dirty="0"/>
              <a:t>Graphics Intensive</a:t>
            </a:r>
          </a:p>
          <a:p>
            <a:pPr lvl="0"/>
            <a:r>
              <a:rPr lang="en-US" sz="900" dirty="0"/>
              <a:t>NCv3 is available in East and South Central regions in the US.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a:t>
            </a:r>
            <a:br>
              <a:rPr lang="en-US" sz="900" b="0" i="0" u="none" strike="noStrike" kern="1200" dirty="0">
                <a:cs typeface="Calibri"/>
              </a:rPr>
            </a:br>
            <a:r>
              <a:rPr lang="en-US" sz="900" b="0" i="0" u="none" strike="noStrike" kern="1200" dirty="0">
                <a:effectLst/>
                <a:ea typeface="+mn-ea"/>
                <a:cs typeface="+mn-cs"/>
              </a:rPr>
              <a:t>40-50% performance boost they saw on their reservoir simulations.</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0" i="0" u="none" strike="noStrike" kern="1200" dirty="0">
                <a:effectLst/>
                <a:ea typeface="+mn-ea"/>
                <a:cs typeface="+mn-cs"/>
              </a:rPr>
              <a:t>The ND-series, powered by NVIDIA Tesla P40 GPUs based on the new Pascal Architecture, will be excellent for training and inference. These instances will provide more than twice the performance over the previous generation for FP32 (single-precision floating-point operations),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 They are available in East and West US and Southeast Asia.</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1" i="0" u="none" strike="noStrike" kern="1200" dirty="0">
                <a:solidFill>
                  <a:schemeClr val="tx1"/>
                </a:solidFill>
                <a:effectLst/>
                <a:ea typeface="+mn-ea"/>
                <a:cs typeface="+mn-cs"/>
              </a:rPr>
              <a:t>HPC</a:t>
            </a:r>
          </a:p>
          <a:p>
            <a:pPr lvl="0"/>
            <a:r>
              <a:rPr lang="en-US" sz="900" b="0" i="0" u="none" strike="noStrike" kern="1200" dirty="0">
                <a:solidFill>
                  <a:schemeClr val="tx1"/>
                </a:solidFill>
                <a:effectLst/>
                <a:ea typeface="+mn-ea"/>
                <a:cs typeface="+mn-cs"/>
              </a:rPr>
              <a:t>H-series VM sizes are suitable for any compute-intensive workload like complex engineering and scientific workloads like computational fluid dynamics, crash simulations, seismic exploration, and weather forecasting simulations. H-series VMs come with the fastest CPUs in public cloud, as well as RDMA with InfiniBand, which allows you to run high-performance computing (HPC) apps. The H-series is available across multiple regions in the US, Europe, and Asia. </a:t>
            </a:r>
          </a:p>
          <a:p>
            <a:pPr lvl="0"/>
            <a:endParaRPr lang="en-US" sz="900" dirty="0"/>
          </a:p>
          <a:p>
            <a:pPr lvl="0"/>
            <a:r>
              <a:rPr lang="en-US" sz="900" dirty="0"/>
              <a:t>Azure offers a comprehensive set of compute options for all types of apps, including entry-level, general purpose, memory optimized, storage optimized, and compute intensive.</a:t>
            </a:r>
          </a:p>
          <a:p>
            <a:pPr lvl="0"/>
            <a:endParaRPr lang="en-US" sz="900" dirty="0"/>
          </a:p>
          <a:p>
            <a:pPr defTabSz="950464">
              <a:defRPr/>
            </a:pPr>
            <a:r>
              <a:rPr lang="en-US" sz="900" dirty="0"/>
              <a:t>Our HPC and GPU fleet has fast performance with built-in </a:t>
            </a:r>
            <a:r>
              <a:rPr lang="en-US" sz="900" dirty="0" err="1"/>
              <a:t>Infiband</a:t>
            </a:r>
            <a:r>
              <a:rPr lang="en-US" sz="900" dirty="0"/>
              <a:t> support. Let’s take a look at some of the new compute types we’ve added:</a:t>
            </a:r>
          </a:p>
          <a:p>
            <a:pPr marL="171450" indent="-171450" defTabSz="950464">
              <a:buFont typeface="Arial" panose="020B0604020202020204" pitchFamily="34" charset="0"/>
              <a:buChar char="•"/>
              <a:defRPr/>
            </a:pPr>
            <a:r>
              <a:rPr lang="en-US" sz="900" dirty="0"/>
              <a:t>H-series: InfiniBand networking (industry-leading)</a:t>
            </a:r>
          </a:p>
          <a:p>
            <a:pPr marL="171450" indent="-171450">
              <a:buFont typeface="Arial" panose="020B0604020202020204" pitchFamily="34" charset="0"/>
              <a:buChar char="•"/>
            </a:pPr>
            <a:r>
              <a:rPr lang="en-US" sz="900" dirty="0"/>
              <a:t>SAP Large Instances up to </a:t>
            </a:r>
            <a:r>
              <a:rPr lang="en-US" sz="900" dirty="0" err="1"/>
              <a:t>to</a:t>
            </a:r>
            <a:r>
              <a:rPr lang="en-US" sz="900" dirty="0"/>
              <a:t> 20 TB (industry-leading) </a:t>
            </a:r>
          </a:p>
          <a:p>
            <a:pPr marL="171450" indent="-171450">
              <a:buFont typeface="Arial" panose="020B0604020202020204" pitchFamily="34" charset="0"/>
              <a:buChar char="•"/>
            </a:pPr>
            <a:r>
              <a:rPr lang="en-US" sz="900" dirty="0"/>
              <a:t>Fast networking (FPGA) – up to 30 </a:t>
            </a:r>
            <a:r>
              <a:rPr lang="en-US" sz="900" dirty="0" err="1"/>
              <a:t>gb</a:t>
            </a:r>
            <a:r>
              <a:rPr lang="en-US" sz="900" dirty="0"/>
              <a:t>/s from 25 </a:t>
            </a:r>
            <a:r>
              <a:rPr lang="en-US" sz="900" dirty="0" err="1"/>
              <a:t>gb</a:t>
            </a:r>
            <a:r>
              <a:rPr lang="en-US" sz="900" dirty="0"/>
              <a:t>/s last year (industry-leading)</a:t>
            </a:r>
          </a:p>
          <a:p>
            <a:pPr lvl="0"/>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00:10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908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3"/>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4"/>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dirty="0">
              <a:latin typeface="Segoe UI Light" pitchFamily="34" charset="0"/>
            </a:endParaRPr>
          </a:p>
          <a:p>
            <a:r>
              <a:rPr lang="en-US" sz="900" dirty="0">
                <a:latin typeface="Segoe UI Light" pitchFamily="34" charset="0"/>
              </a:rPr>
              <a:t>B-series: </a:t>
            </a:r>
          </a:p>
          <a:p>
            <a:r>
              <a:rPr lang="en-US" sz="900" dirty="0">
                <a:latin typeface="Segoe UI Light" pitchFamily="34" charset="0"/>
              </a:rPr>
              <a:t>Web servers, small DBs, and dev/test</a:t>
            </a:r>
          </a:p>
          <a:p>
            <a:endParaRPr lang="en-US" sz="900" dirty="0">
              <a:latin typeface="Segoe UI Light" pitchFamily="34" charset="0"/>
            </a:endParaRPr>
          </a:p>
          <a:p>
            <a:r>
              <a:rPr lang="en-US" sz="900" dirty="0">
                <a:latin typeface="Segoe UI Light" pitchFamily="34" charset="0"/>
              </a:rPr>
              <a:t>Dv3</a:t>
            </a:r>
          </a:p>
          <a:p>
            <a:r>
              <a:rPr lang="en-US" sz="900" dirty="0">
                <a:latin typeface="Segoe UI Light" pitchFamily="34" charset="0"/>
              </a:rPr>
              <a:t>Hyper-Threaded CPUs unlock full potential of latest processors</a:t>
            </a:r>
          </a:p>
          <a:p>
            <a:r>
              <a:rPr lang="en-US" sz="900" dirty="0">
                <a:latin typeface="Segoe UI Light" pitchFamily="34" charset="0"/>
              </a:rPr>
              <a:t>First wave for Nested virtualization and Hyper-V containers</a:t>
            </a:r>
          </a:p>
          <a:p>
            <a:r>
              <a:rPr lang="en-US" sz="900" dirty="0">
                <a:latin typeface="Segoe UI Light" pitchFamily="34" charset="0"/>
              </a:rPr>
              <a:t> </a:t>
            </a:r>
          </a:p>
          <a:p>
            <a:r>
              <a:rPr lang="en-US" sz="900" dirty="0">
                <a:latin typeface="Segoe UI Light" pitchFamily="34" charset="0"/>
              </a:rPr>
              <a:t>Fv2:</a:t>
            </a:r>
          </a:p>
          <a:p>
            <a:r>
              <a:rPr lang="en-US" sz="900" dirty="0">
                <a:latin typeface="Segoe UI Light" pitchFamily="34" charset="0"/>
              </a:rPr>
              <a:t>For HPC scenarios: Scientific modeling, cluster computing, gaming and analytics</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00:10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6637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3"/>
              </a:rPr>
              <a:t>Batch</a:t>
            </a:r>
            <a:r>
              <a:rPr lang="en-US" sz="900" dirty="0"/>
              <a:t>, </a:t>
            </a:r>
            <a:r>
              <a:rPr lang="en-US" sz="900" dirty="0">
                <a:hlinkClick r:id="rId4"/>
              </a:rPr>
              <a:t>Batch AI</a:t>
            </a:r>
            <a:r>
              <a:rPr lang="en-US" sz="900" dirty="0"/>
              <a:t>, and the </a:t>
            </a:r>
            <a:r>
              <a:rPr lang="en-US" sz="900" dirty="0">
                <a:hlinkClick r:id="rId5"/>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6"/>
              </a:rPr>
              <a:t>https</a:t>
            </a:r>
            <a:r>
              <a:rPr lang="en-US" sz="900" dirty="0">
                <a:hlinkClick r:id="rId6"/>
              </a:rPr>
              <a:t>://azure.microsoft.com/</a:t>
            </a:r>
            <a:r>
              <a:rPr lang="en-US" sz="900" dirty="0" err="1">
                <a:hlinkClick r:id="rId6"/>
              </a:rPr>
              <a:t>en</a:t>
            </a:r>
            <a:r>
              <a:rPr lang="en-US" sz="900" dirty="0">
                <a:hlinkClick r:id="rId6"/>
              </a:rPr>
              <a:t>-us/blog/ncv3-vms-generally-available-other-gpus-expanding-regions/</a:t>
            </a:r>
            <a:r>
              <a:rPr lang="en-US" sz="900" dirty="0"/>
              <a:t>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endParaRPr lang="en-US" sz="9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7"/>
              </a:rPr>
              <a:t>https://azure.microsoft.com/en-us/blog/azure-m-series-vms-are-now-sap-hana-certified/</a:t>
            </a:r>
            <a:r>
              <a:rPr lang="en-US" sz="900" dirty="0"/>
              <a:t> </a:t>
            </a:r>
          </a:p>
          <a:p>
            <a:endParaRPr lang="en-US" sz="900" dirty="0">
              <a:latin typeface="Segoe UI Light" pitchFamily="34" charset="0"/>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8"/>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00:10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23020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8.jpg"/><Relationship Id="rId1" Type="http://schemas.openxmlformats.org/officeDocument/2006/relationships/slideMaster" Target="../slideMasters/slideMaster6.xml"/><Relationship Id="rId4" Type="http://schemas.openxmlformats.org/officeDocument/2006/relationships/image" Target="../media/image39.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Master" Target="../slideMasters/slideMaster8.xml"/><Relationship Id="rId4" Type="http://schemas.openxmlformats.org/officeDocument/2006/relationships/image" Target="../media/image44.pn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10.xml"/><Relationship Id="rId5" Type="http://schemas.openxmlformats.org/officeDocument/2006/relationships/image" Target="../media/image55.png"/><Relationship Id="rId4" Type="http://schemas.openxmlformats.org/officeDocument/2006/relationships/image" Target="../media/image54.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jpeg"/><Relationship Id="rId1" Type="http://schemas.openxmlformats.org/officeDocument/2006/relationships/slideMaster" Target="../slideMasters/slideMaster15.xml"/><Relationship Id="rId4" Type="http://schemas.openxmlformats.org/officeDocument/2006/relationships/image" Target="../media/image35.emf"/></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8.jpg"/><Relationship Id="rId1" Type="http://schemas.openxmlformats.org/officeDocument/2006/relationships/slideMaster" Target="../slideMasters/slideMaster16.xml"/><Relationship Id="rId4" Type="http://schemas.openxmlformats.org/officeDocument/2006/relationships/image" Target="../media/image39.png"/></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grpSp>
        <p:nvGrpSpPr>
          <p:cNvPr id="12" name="Group 11"/>
          <p:cNvGrpSpPr/>
          <p:nvPr userDrawn="1"/>
        </p:nvGrpSpPr>
        <p:grpSpPr>
          <a:xfrm>
            <a:off x="6994506" y="6118886"/>
            <a:ext cx="5321095" cy="640363"/>
            <a:chOff x="274638" y="4554931"/>
            <a:chExt cx="5321094" cy="640363"/>
          </a:xfrm>
        </p:grpSpPr>
        <p:sp>
          <p:nvSpPr>
            <p:cNvPr id="7" name="TextBox 6"/>
            <p:cNvSpPr txBox="1"/>
            <p:nvPr userDrawn="1"/>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5"/>
            <a:ext cx="6400800" cy="1042416"/>
          </a:xfrm>
        </p:spPr>
        <p:txBody>
          <a:bodyPr lIns="182880" tIns="146304" rIns="182880" bIns="146304"/>
          <a:lstStyle>
            <a:lvl1pPr marL="0" indent="0">
              <a:buNone/>
              <a:defRPr sz="5399"/>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399"/>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5"/>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5"/>
            <a:ext cx="6400800" cy="1043363"/>
          </a:xfrm>
        </p:spPr>
        <p:txBody>
          <a:bodyPr lIns="182880" tIns="146304" rIns="182880" bIns="146304"/>
          <a:lstStyle>
            <a:lvl1pPr marL="0" indent="0">
              <a:buNone/>
              <a:defRPr sz="5399"/>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90" y="4225701"/>
            <a:ext cx="6548093"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771952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grpSp>
        <p:nvGrpSpPr>
          <p:cNvPr id="12" name="Group 11"/>
          <p:cNvGrpSpPr/>
          <p:nvPr userDrawn="1"/>
        </p:nvGrpSpPr>
        <p:grpSpPr>
          <a:xfrm>
            <a:off x="6994506" y="6118886"/>
            <a:ext cx="5321095" cy="640363"/>
            <a:chOff x="274638" y="4554931"/>
            <a:chExt cx="5321094" cy="640363"/>
          </a:xfrm>
        </p:grpSpPr>
        <p:sp>
          <p:nvSpPr>
            <p:cNvPr id="7" name="TextBox 6"/>
            <p:cNvSpPr txBox="1"/>
            <p:nvPr userDrawn="1"/>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181016"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90" y="2651450"/>
            <a:ext cx="5774938" cy="1058078"/>
          </a:xfrm>
          <a:prstGeom prst="rect">
            <a:avLst/>
          </a:prstGeom>
          <a:noFill/>
        </p:spPr>
        <p:txBody>
          <a:bodyPr wrap="square" lIns="182854" tIns="146283" rIns="182854" bIns="146283" rtlCol="0">
            <a:spAutoFit/>
          </a:bodyPr>
          <a:lstStyle/>
          <a:p>
            <a:pPr algn="l">
              <a:lnSpc>
                <a:spcPct val="90000"/>
              </a:lnSpc>
              <a:spcAft>
                <a:spcPts val="600"/>
              </a:spcAft>
            </a:pPr>
            <a:r>
              <a:rPr lang="en-US" sz="5399"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90" y="3445275"/>
            <a:ext cx="5774938" cy="1058078"/>
          </a:xfrm>
          <a:prstGeom prst="rect">
            <a:avLst/>
          </a:prstGeom>
          <a:noFill/>
        </p:spPr>
        <p:txBody>
          <a:bodyPr wrap="square" lIns="182854" tIns="146283" rIns="182854" bIns="146283" rtlCol="0">
            <a:spAutoFit/>
          </a:bodyPr>
          <a:lstStyle/>
          <a:p>
            <a:pPr algn="l">
              <a:lnSpc>
                <a:spcPct val="90000"/>
              </a:lnSpc>
              <a:spcAft>
                <a:spcPts val="600"/>
              </a:spcAft>
            </a:pPr>
            <a:r>
              <a:rPr lang="en-US" sz="5399"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90" y="4225701"/>
            <a:ext cx="6548093"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53185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936571" y="6293739"/>
            <a:ext cx="2037001" cy="219601"/>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39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206214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16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2435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820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411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78719803-4E5B-4745-B9BA-4ABC5F1DD47E}"/>
              </a:ext>
            </a:extLst>
          </p:cNvPr>
          <p:cNvSpPr/>
          <p:nvPr userDrawn="1"/>
        </p:nvSpPr>
        <p:spPr bwMode="auto">
          <a:xfrm>
            <a:off x="82193" y="6657654"/>
            <a:ext cx="1910994" cy="3368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44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8467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4763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55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123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6738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77FF66-E357-4809-9A49-1DFB756FEF11}"/>
              </a:ext>
            </a:extLst>
          </p:cNvPr>
          <p:cNvSpPr/>
          <p:nvPr userDrawn="1"/>
        </p:nvSpPr>
        <p:spPr bwMode="auto">
          <a:xfrm>
            <a:off x="82193" y="6657654"/>
            <a:ext cx="1910994" cy="3368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883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1560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75672" y="5012633"/>
            <a:ext cx="9285132"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32563" rtl="0" eaLnBrk="1" fontAlgn="auto" latinLnBrk="0" hangingPunct="1">
              <a:lnSpc>
                <a:spcPct val="90000"/>
              </a:lnSpc>
              <a:spcBef>
                <a:spcPts val="1199"/>
              </a:spcBef>
              <a:spcAft>
                <a:spcPts val="600"/>
              </a:spcAft>
              <a:buClrTx/>
              <a:buSzTx/>
              <a:buFontTx/>
              <a:buNone/>
              <a:tabLst/>
              <a:defRPr/>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share this video with non-FTE personnel</a:t>
            </a:r>
            <a:endPar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99"/>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778418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66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87423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384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2996842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0" y="1"/>
            <a:ext cx="12434709" cy="6994524"/>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pic>
        <p:nvPicPr>
          <p:cNvPr id="17" name="Picture 16"/>
          <p:cNvPicPr>
            <a:picLocks noChangeAspect="1"/>
          </p:cNvPicPr>
          <p:nvPr userDrawn="1"/>
        </p:nvPicPr>
        <p:blipFill>
          <a:blip r:embed="rId4"/>
          <a:stretch>
            <a:fillRect/>
          </a:stretch>
        </p:blipFill>
        <p:spPr>
          <a:xfrm>
            <a:off x="-1735964" y="1495290"/>
            <a:ext cx="1247775" cy="3076575"/>
          </a:xfrm>
          <a:prstGeom prst="rect">
            <a:avLst/>
          </a:prstGeom>
        </p:spPr>
      </p:pic>
    </p:spTree>
    <p:extLst>
      <p:ext uri="{BB962C8B-B14F-4D97-AF65-F5344CB8AC3E}">
        <p14:creationId xmlns:p14="http://schemas.microsoft.com/office/powerpoint/2010/main" val="356678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1114863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440364" y="1"/>
            <a:ext cx="6994345" cy="6994524"/>
          </a:xfrm>
          <a:prstGeom prst="rect">
            <a:avLst/>
          </a:prstGeom>
        </p:spPr>
      </p:pic>
    </p:spTree>
    <p:extLst>
      <p:ext uri="{BB962C8B-B14F-4D97-AF65-F5344CB8AC3E}">
        <p14:creationId xmlns:p14="http://schemas.microsoft.com/office/powerpoint/2010/main" val="416838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439742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2885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4039103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67897315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lvl1pPr>
          </a:lstStyle>
          <a:p>
            <a:r>
              <a:rPr lang="en-US"/>
              <a:t>Click to edit Master title style</a:t>
            </a:r>
            <a:endParaRPr lang="en-US" dirty="0"/>
          </a:p>
        </p:txBody>
      </p:sp>
    </p:spTree>
    <p:extLst>
      <p:ext uri="{BB962C8B-B14F-4D97-AF65-F5344CB8AC3E}">
        <p14:creationId xmlns:p14="http://schemas.microsoft.com/office/powerpoint/2010/main" val="228617878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31071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3925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83897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06332"/>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75469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4"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0713573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39788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74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49350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484854"/>
            <a:ext cx="1452989" cy="310896"/>
          </a:xfrm>
          <a:prstGeom prst="rect">
            <a:avLst/>
          </a:prstGeom>
        </p:spPr>
      </p:pic>
    </p:spTree>
    <p:extLst>
      <p:ext uri="{BB962C8B-B14F-4D97-AF65-F5344CB8AC3E}">
        <p14:creationId xmlns:p14="http://schemas.microsoft.com/office/powerpoint/2010/main" val="1080736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73500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1"/>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612783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0"/>
            <a:ext cx="11887200" cy="2163842"/>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75803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4632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011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83264"/>
          </a:xfrm>
        </p:spPr>
        <p:txBody>
          <a:bodyPr lIns="393192" bIns="91440"/>
          <a:lstStyle>
            <a:lvl1pPr marL="0" indent="0">
              <a:buNone/>
              <a:defRPr>
                <a:solidFill>
                  <a:schemeClr val="accent3"/>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42519844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5"/>
            <a:ext cx="11375536" cy="2130904"/>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34" indent="0">
              <a:buNone/>
              <a:defRPr sz="2040">
                <a:gradFill>
                  <a:gsLst>
                    <a:gs pos="100000">
                      <a:schemeClr val="bg2"/>
                    </a:gs>
                    <a:gs pos="0">
                      <a:schemeClr val="bg2"/>
                    </a:gs>
                  </a:gsLst>
                  <a:lin ang="5400000" scaled="0"/>
                </a:gradFill>
              </a:defRPr>
            </a:lvl3pPr>
            <a:lvl4pPr marL="466197" indent="0">
              <a:buNone/>
              <a:defRPr sz="2040">
                <a:gradFill>
                  <a:gsLst>
                    <a:gs pos="100000">
                      <a:schemeClr val="bg2"/>
                    </a:gs>
                    <a:gs pos="0">
                      <a:schemeClr val="bg2"/>
                    </a:gs>
                  </a:gsLst>
                  <a:lin ang="5400000" scaled="0"/>
                </a:gradFill>
              </a:defRPr>
            </a:lvl4pPr>
            <a:lvl5pPr marL="707389"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83" y="6526955"/>
            <a:ext cx="572078" cy="223825"/>
          </a:xfrm>
          <a:prstGeom prst="rect">
            <a:avLst/>
          </a:prstGeom>
        </p:spPr>
        <p:txBody>
          <a:bodyPr lIns="91424" tIns="45712" rIns="91424" bIns="45712" anchor="ctr"/>
          <a:lstStyle>
            <a:lvl1pPr algn="l">
              <a:defRPr sz="1632">
                <a:gradFill>
                  <a:gsLst>
                    <a:gs pos="100000">
                      <a:schemeClr val="bg2"/>
                    </a:gs>
                    <a:gs pos="0">
                      <a:schemeClr val="bg2"/>
                    </a:gs>
                  </a:gsLst>
                  <a:lin ang="5400000" scaled="0"/>
                </a:gradFill>
              </a:defRPr>
            </a:lvl1pPr>
          </a:lstStyle>
          <a:p>
            <a:pPr defTabSz="932354"/>
            <a:fld id="{727B4C2D-45E2-4621-8491-2995EB46A674}" type="slidenum">
              <a:rPr lang="en-US" smtClean="0">
                <a:gradFill>
                  <a:gsLst>
                    <a:gs pos="100000">
                      <a:srgbClr val="797A7D"/>
                    </a:gs>
                    <a:gs pos="0">
                      <a:srgbClr val="797A7D"/>
                    </a:gs>
                  </a:gsLst>
                  <a:lin ang="5400000" scaled="0"/>
                </a:gradFill>
              </a:rPr>
              <a:pPr defTabSz="932354"/>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0" y="6621794"/>
            <a:ext cx="12436475" cy="170751"/>
          </a:xfrm>
          <a:prstGeom prst="rect">
            <a:avLst/>
          </a:prstGeom>
          <a:noFill/>
        </p:spPr>
        <p:txBody>
          <a:bodyPr wrap="square" lIns="0" tIns="0" rIns="0" bIns="0" rtlCol="0">
            <a:spAutoFit/>
          </a:bodyPr>
          <a:lstStyle/>
          <a:p>
            <a:pPr algn="ctr" defTabSz="932354"/>
            <a:r>
              <a:rPr lang="en-US" sz="1088" b="1" dirty="0">
                <a:solidFill>
                  <a:srgbClr val="797A7D"/>
                </a:solidFill>
              </a:rPr>
              <a:t> </a:t>
            </a:r>
            <a:r>
              <a:rPr lang="en-US" sz="1088" dirty="0">
                <a:solidFill>
                  <a:srgbClr val="797A7D"/>
                </a:solidFill>
              </a:rPr>
              <a:t>Copyright© Microsoft Corporation </a:t>
            </a:r>
          </a:p>
        </p:txBody>
      </p:sp>
    </p:spTree>
    <p:extLst>
      <p:ext uri="{BB962C8B-B14F-4D97-AF65-F5344CB8AC3E}">
        <p14:creationId xmlns:p14="http://schemas.microsoft.com/office/powerpoint/2010/main" val="84873449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20474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308196"/>
          </a:xfrm>
        </p:spPr>
        <p:txBody>
          <a:bodyPr>
            <a:spAutoFit/>
          </a:bodyPr>
          <a:lstStyle>
            <a:lvl1pPr marL="0" indent="0">
              <a:buFontTx/>
              <a:buNone/>
              <a:defRPr sz="3598"/>
            </a:lvl1pPr>
            <a:lvl2pPr marL="342768" indent="0">
              <a:buFontTx/>
              <a:buNone/>
              <a:defRPr/>
            </a:lvl2pPr>
            <a:lvl3pPr marL="571281" indent="0">
              <a:buFontTx/>
              <a:buNone/>
              <a:defRPr/>
            </a:lvl3pPr>
            <a:lvl4pPr marL="799792" indent="0">
              <a:buFontTx/>
              <a:buNone/>
              <a:defRPr/>
            </a:lvl4pPr>
            <a:lvl5pPr marL="102830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8091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363596"/>
          </a:xfrm>
        </p:spPr>
        <p:txBody>
          <a:bodyPr>
            <a:spAutoFit/>
          </a:bodyPr>
          <a:lstStyle>
            <a:lvl1pPr>
              <a:defRPr sz="3998">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98081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Tree>
    <p:extLst>
      <p:ext uri="{BB962C8B-B14F-4D97-AF65-F5344CB8AC3E}">
        <p14:creationId xmlns:p14="http://schemas.microsoft.com/office/powerpoint/2010/main" val="6750277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6400799" cy="2117246"/>
          </a:xfrm>
        </p:spPr>
        <p:txBody>
          <a:bodyPr wrap="square">
            <a:spAutoFit/>
          </a:bodyPr>
          <a:lstStyle>
            <a:lvl1pPr marL="399820" indent="-399820">
              <a:spcBef>
                <a:spcPts val="1224"/>
              </a:spcBef>
              <a:buClr>
                <a:srgbClr val="92D050"/>
              </a:buClr>
              <a:buSzPct val="100000"/>
              <a:buFont typeface="Wingdings" panose="05000000000000000000" pitchFamily="2" charset="2"/>
              <a:buChar char="ü"/>
              <a:defRPr sz="3197">
                <a:gradFill>
                  <a:gsLst>
                    <a:gs pos="82500">
                      <a:schemeClr val="tx1"/>
                    </a:gs>
                    <a:gs pos="43000">
                      <a:schemeClr val="tx1"/>
                    </a:gs>
                  </a:gsLst>
                  <a:lin ang="5400000" scaled="0"/>
                </a:gradFill>
              </a:defRPr>
            </a:lvl1pPr>
            <a:lvl2pPr marL="685405" indent="-28558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098" indent="272894">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0990" indent="228469">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458" indent="-228469">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91"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8" name="Freeform 99"/>
          <p:cNvSpPr>
            <a:spLocks noChangeAspect="1"/>
          </p:cNvSpPr>
          <p:nvPr userDrawn="1"/>
        </p:nvSpPr>
        <p:spPr bwMode="black">
          <a:xfrm>
            <a:off x="484188" y="5600362"/>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23" tIns="34962" rIns="69923" bIns="34962"/>
          <a:lstStyle/>
          <a:p>
            <a:pPr>
              <a:defRPr/>
            </a:pPr>
            <a:endParaRPr lang="en-US" sz="1347">
              <a:solidFill>
                <a:srgbClr val="000000"/>
              </a:solidFill>
            </a:endParaRPr>
          </a:p>
        </p:txBody>
      </p:sp>
      <p:grpSp>
        <p:nvGrpSpPr>
          <p:cNvPr id="9" name="Group 8"/>
          <p:cNvGrpSpPr>
            <a:grpSpLocks/>
          </p:cNvGrpSpPr>
          <p:nvPr userDrawn="1"/>
        </p:nvGrpSpPr>
        <p:grpSpPr bwMode="auto">
          <a:xfrm flipH="1">
            <a:off x="7224716"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40233"/>
          </a:xfrm>
        </p:spPr>
        <p:txBody>
          <a:bodyPr/>
          <a:lstStyle>
            <a:lvl1pPr marL="0" indent="0">
              <a:buFontTx/>
              <a:buNone/>
              <a:defRPr lang="en-US" sz="319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205"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2078559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6246970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0870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3308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241303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6547" y="0"/>
            <a:ext cx="12249928" cy="6994525"/>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3" name="Rectangle 2"/>
          <p:cNvSpPr/>
          <p:nvPr userDrawn="1"/>
        </p:nvSpPr>
        <p:spPr>
          <a:xfrm>
            <a:off x="0" y="-1"/>
            <a:ext cx="3917490" cy="6994526"/>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497459" y="373041"/>
            <a:ext cx="3109119" cy="932293"/>
          </a:xfrm>
        </p:spPr>
        <p:txBody>
          <a:bodyPr/>
          <a:lstStyle>
            <a:lvl1pPr>
              <a:defRPr sz="2244"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228401" y="3030374"/>
            <a:ext cx="7897162" cy="442604"/>
          </a:xfrm>
        </p:spPr>
        <p:txBody>
          <a:bodyPr anchor="ctr"/>
          <a:lstStyle>
            <a:lvl1pPr marL="0" indent="0" algn="ctr">
              <a:buNone/>
              <a:defRPr sz="1836"/>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228401" y="6198628"/>
            <a:ext cx="7897162" cy="329598"/>
          </a:xfrm>
        </p:spPr>
        <p:txBody>
          <a:bodyPr wrap="square" anchor="b" anchorCtr="0">
            <a:spAutoFit/>
          </a:bodyPr>
          <a:lstStyle>
            <a:lvl1pPr marL="0" indent="0" algn="l">
              <a:lnSpc>
                <a:spcPct val="100000"/>
              </a:lnSpc>
              <a:spcBef>
                <a:spcPts val="0"/>
              </a:spcBef>
              <a:spcAft>
                <a:spcPts val="0"/>
              </a:spcAft>
              <a:buNone/>
              <a:defRPr sz="918" b="0">
                <a:solidFill>
                  <a:schemeClr val="tx1"/>
                </a:solidFill>
                <a:latin typeface="Arial" pitchFamily="34" charset="0"/>
                <a:cs typeface="Arial" pitchFamily="34" charset="0"/>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Source line (will not appear in presentation mode if left blank)</a:t>
            </a:r>
          </a:p>
        </p:txBody>
      </p:sp>
    </p:spTree>
    <p:extLst>
      <p:ext uri="{BB962C8B-B14F-4D97-AF65-F5344CB8AC3E}">
        <p14:creationId xmlns:p14="http://schemas.microsoft.com/office/powerpoint/2010/main" val="111292880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8693030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159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85685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88"/>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1820733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7" y="4395788"/>
            <a:ext cx="12433300" cy="2601913"/>
          </a:xfrm>
          <a:prstGeom prst="rect">
            <a:avLst/>
          </a:prstGeom>
          <a:solidFill>
            <a:srgbClr val="4DA0E2"/>
          </a:solidFill>
          <a:ln>
            <a:noFill/>
          </a:ln>
        </p:spPr>
        <p:txBody>
          <a:bodyPr vert="horz" wrap="square" lIns="85712" tIns="42857" rIns="85712" bIns="42857" numCol="1" anchor="t" anchorCtr="0" compatLnSpc="1">
            <a:prstTxWarp prst="textNoShape">
              <a:avLst/>
            </a:prstTxWarp>
          </a:bodyPr>
          <a:lstStyle/>
          <a:p>
            <a:endParaRPr lang="en-US" sz="1688">
              <a:solidFill>
                <a:srgbClr val="FFFFFF"/>
              </a:solidFill>
              <a:latin typeface="Segoe UI"/>
            </a:endParaRPr>
          </a:p>
        </p:txBody>
      </p:sp>
      <p:sp>
        <p:nvSpPr>
          <p:cNvPr id="20" name="Rectangle 7"/>
          <p:cNvSpPr>
            <a:spLocks noChangeArrowheads="1"/>
          </p:cNvSpPr>
          <p:nvPr userDrawn="1"/>
        </p:nvSpPr>
        <p:spPr bwMode="auto">
          <a:xfrm>
            <a:off x="1" y="5843589"/>
            <a:ext cx="12433301" cy="1154113"/>
          </a:xfrm>
          <a:prstGeom prst="rect">
            <a:avLst/>
          </a:prstGeom>
          <a:solidFill>
            <a:srgbClr val="00188F"/>
          </a:solidFill>
          <a:ln>
            <a:noFill/>
          </a:ln>
          <a:extLst/>
        </p:spPr>
        <p:txBody>
          <a:bodyPr vert="horz" wrap="square" lIns="85712" tIns="42857" rIns="85712" bIns="42857" numCol="1" anchor="t" anchorCtr="0" compatLnSpc="1">
            <a:prstTxWarp prst="textNoShape">
              <a:avLst/>
            </a:prstTxWarp>
          </a:bodyPr>
          <a:lstStyle/>
          <a:p>
            <a:endParaRPr lang="en-US" sz="1688">
              <a:solidFill>
                <a:srgbClr val="FFFFFF"/>
              </a:solidFill>
              <a:latin typeface="Segoe UI"/>
            </a:endParaRPr>
          </a:p>
        </p:txBody>
      </p:sp>
      <p:sp>
        <p:nvSpPr>
          <p:cNvPr id="21" name="Rectangle 8"/>
          <p:cNvSpPr>
            <a:spLocks noChangeArrowheads="1"/>
          </p:cNvSpPr>
          <p:nvPr userDrawn="1"/>
        </p:nvSpPr>
        <p:spPr bwMode="auto">
          <a:xfrm>
            <a:off x="3177"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712" tIns="42857" rIns="85712" bIns="42857" numCol="1" anchor="t" anchorCtr="0" compatLnSpc="1">
            <a:prstTxWarp prst="textNoShape">
              <a:avLst/>
            </a:prstTxWarp>
          </a:bodyPr>
          <a:lstStyle/>
          <a:p>
            <a:endParaRPr lang="en-US" sz="1688">
              <a:solidFill>
                <a:srgbClr val="FFFFFF"/>
              </a:solidFill>
              <a:latin typeface="Segoe UI"/>
            </a:endParaRPr>
          </a:p>
        </p:txBody>
      </p:sp>
      <p:sp>
        <p:nvSpPr>
          <p:cNvPr id="22" name="Rectangle 21"/>
          <p:cNvSpPr/>
          <p:nvPr userDrawn="1"/>
        </p:nvSpPr>
        <p:spPr bwMode="white">
          <a:xfrm>
            <a:off x="1"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marL="0" marR="0" lvl="0" indent="0" algn="ctr" defTabSz="874025" eaLnBrk="1" fontAlgn="base" latinLnBrk="0" hangingPunct="1">
              <a:lnSpc>
                <a:spcPct val="90000"/>
              </a:lnSpc>
              <a:spcBef>
                <a:spcPct val="0"/>
              </a:spcBef>
              <a:spcAft>
                <a:spcPct val="0"/>
              </a:spcAft>
              <a:buClrTx/>
              <a:buSzTx/>
              <a:buFontTx/>
              <a:buNone/>
              <a:tabLst/>
              <a:defRPr/>
            </a:pPr>
            <a:endParaRPr kumimoji="0" lang="en-US" sz="22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7"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712" tIns="42857" rIns="85712" bIns="42857" numCol="1" anchor="t" anchorCtr="0" compatLnSpc="1">
            <a:prstTxWarp prst="textNoShape">
              <a:avLst/>
            </a:prstTxWarp>
          </a:bodyPr>
          <a:lstStyle/>
          <a:p>
            <a:endParaRPr lang="en-US" sz="1688">
              <a:solidFill>
                <a:srgbClr val="FFFFFF"/>
              </a:solidFill>
              <a:latin typeface="Segoe UI"/>
            </a:endParaRPr>
          </a:p>
        </p:txBody>
      </p:sp>
      <p:sp>
        <p:nvSpPr>
          <p:cNvPr id="9" name="Title 1"/>
          <p:cNvSpPr>
            <a:spLocks noGrp="1"/>
          </p:cNvSpPr>
          <p:nvPr>
            <p:ph type="title" hasCustomPrompt="1"/>
          </p:nvPr>
        </p:nvSpPr>
        <p:spPr>
          <a:xfrm>
            <a:off x="274703" y="2125678"/>
            <a:ext cx="9143936" cy="1828787"/>
          </a:xfrm>
          <a:noFill/>
        </p:spPr>
        <p:txBody>
          <a:bodyPr lIns="146304" tIns="91440" rIns="146304" bIns="91440" anchor="t" anchorCtr="0"/>
          <a:lstStyle>
            <a:lvl1pPr>
              <a:defRPr sz="5062" spc="-9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0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88"/>
            </a:p>
          </p:txBody>
        </p:sp>
      </p:grpSp>
      <p:sp>
        <p:nvSpPr>
          <p:cNvPr id="11" name="TextBox 7"/>
          <p:cNvSpPr txBox="1"/>
          <p:nvPr userDrawn="1"/>
        </p:nvSpPr>
        <p:spPr bwMode="white">
          <a:xfrm>
            <a:off x="4550683" y="6701184"/>
            <a:ext cx="3335110"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6" y="294304"/>
            <a:ext cx="3657600" cy="560972"/>
          </a:xfrm>
        </p:spPr>
        <p:txBody>
          <a:bodyPr lIns="182880" tIns="146304" rIns="182880" bIns="146304"/>
          <a:lstStyle>
            <a:lvl1pPr marL="0" indent="0" algn="r">
              <a:buNone/>
              <a:defRPr sz="1875">
                <a:latin typeface="+mn-lt"/>
              </a:defRPr>
            </a:lvl1pPr>
            <a:lvl2pPr marL="321407" indent="0">
              <a:buNone/>
              <a:defRPr sz="1875"/>
            </a:lvl2pPr>
            <a:lvl3pPr marL="535678" indent="0">
              <a:buNone/>
              <a:defRPr sz="1875"/>
            </a:lvl3pPr>
            <a:lvl4pPr marL="749950" indent="0">
              <a:buNone/>
              <a:defRPr sz="1875"/>
            </a:lvl4pPr>
            <a:lvl5pPr marL="964222" indent="0">
              <a:buNone/>
              <a:defRPr sz="1875"/>
            </a:lvl5pPr>
          </a:lstStyle>
          <a:p>
            <a:pPr lvl="0"/>
            <a:r>
              <a:rPr lang="en-US" dirty="0"/>
              <a:t>Session Code</a:t>
            </a:r>
          </a:p>
        </p:txBody>
      </p:sp>
      <p:sp>
        <p:nvSpPr>
          <p:cNvPr id="13" name="Text Placeholder 16"/>
          <p:cNvSpPr>
            <a:spLocks noGrp="1"/>
          </p:cNvSpPr>
          <p:nvPr>
            <p:ph type="body" sz="quarter" idx="14" hasCustomPrompt="1"/>
          </p:nvPr>
        </p:nvSpPr>
        <p:spPr>
          <a:xfrm>
            <a:off x="274704" y="6133797"/>
            <a:ext cx="3657600" cy="560972"/>
          </a:xfrm>
        </p:spPr>
        <p:txBody>
          <a:bodyPr lIns="182880" tIns="146304" rIns="182880" bIns="146304" anchor="b"/>
          <a:lstStyle>
            <a:lvl1pPr marL="0" indent="0" algn="l">
              <a:buNone/>
              <a:defRPr sz="1875">
                <a:latin typeface="+mn-lt"/>
              </a:defRPr>
            </a:lvl1pPr>
            <a:lvl2pPr marL="321407" indent="0">
              <a:buNone/>
              <a:defRPr sz="1875"/>
            </a:lvl2pPr>
            <a:lvl3pPr marL="535678" indent="0">
              <a:buNone/>
              <a:defRPr sz="1875"/>
            </a:lvl3pPr>
            <a:lvl4pPr marL="749950" indent="0">
              <a:buNone/>
              <a:defRPr sz="1875"/>
            </a:lvl4pPr>
            <a:lvl5pPr marL="964222" indent="0">
              <a:buNone/>
              <a:defRPr sz="1875"/>
            </a:lvl5pPr>
          </a:lstStyle>
          <a:p>
            <a:pPr lvl="0"/>
            <a:r>
              <a:rPr lang="en-US" dirty="0"/>
              <a:t>Yammer hashtag</a:t>
            </a:r>
          </a:p>
        </p:txBody>
      </p:sp>
    </p:spTree>
    <p:extLst>
      <p:ext uri="{BB962C8B-B14F-4D97-AF65-F5344CB8AC3E}">
        <p14:creationId xmlns:p14="http://schemas.microsoft.com/office/powerpoint/2010/main" val="924226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7"/>
          </a:xfrm>
          <a:noFill/>
        </p:spPr>
        <p:txBody>
          <a:bodyPr lIns="146304" tIns="91440" rIns="146304" bIns="91440" anchor="t" anchorCtr="0"/>
          <a:lstStyle>
            <a:lvl1pPr>
              <a:defRPr sz="5062" spc="-9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0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88"/>
            </a:p>
          </p:txBody>
        </p:sp>
      </p:grpSp>
      <p:sp>
        <p:nvSpPr>
          <p:cNvPr id="11"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6" y="294304"/>
            <a:ext cx="3657600" cy="560972"/>
          </a:xfrm>
        </p:spPr>
        <p:txBody>
          <a:bodyPr lIns="182880" tIns="146304" rIns="182880" bIns="146304"/>
          <a:lstStyle>
            <a:lvl1pPr marL="0" indent="0" algn="r">
              <a:buNone/>
              <a:defRPr sz="1875">
                <a:latin typeface="+mn-lt"/>
              </a:defRPr>
            </a:lvl1pPr>
            <a:lvl2pPr marL="321407" indent="0">
              <a:buNone/>
              <a:defRPr sz="1875"/>
            </a:lvl2pPr>
            <a:lvl3pPr marL="535678" indent="0">
              <a:buNone/>
              <a:defRPr sz="1875"/>
            </a:lvl3pPr>
            <a:lvl4pPr marL="749950" indent="0">
              <a:buNone/>
              <a:defRPr sz="1875"/>
            </a:lvl4pPr>
            <a:lvl5pPr marL="964222" indent="0">
              <a:buNone/>
              <a:defRPr sz="1875"/>
            </a:lvl5pPr>
          </a:lstStyle>
          <a:p>
            <a:pPr lvl="0"/>
            <a:r>
              <a:rPr lang="en-US" dirty="0"/>
              <a:t>Session Code</a:t>
            </a:r>
          </a:p>
        </p:txBody>
      </p:sp>
      <p:sp>
        <p:nvSpPr>
          <p:cNvPr id="13" name="Text Placeholder 16"/>
          <p:cNvSpPr>
            <a:spLocks noGrp="1"/>
          </p:cNvSpPr>
          <p:nvPr>
            <p:ph type="body" sz="quarter" idx="14" hasCustomPrompt="1"/>
          </p:nvPr>
        </p:nvSpPr>
        <p:spPr>
          <a:xfrm>
            <a:off x="274704" y="6133797"/>
            <a:ext cx="3657600" cy="560972"/>
          </a:xfrm>
        </p:spPr>
        <p:txBody>
          <a:bodyPr lIns="182880" tIns="146304" rIns="182880" bIns="146304" anchor="b"/>
          <a:lstStyle>
            <a:lvl1pPr marL="0" indent="0" algn="l">
              <a:buNone/>
              <a:defRPr sz="1875">
                <a:latin typeface="+mn-lt"/>
              </a:defRPr>
            </a:lvl1pPr>
            <a:lvl2pPr marL="321407" indent="0">
              <a:buNone/>
              <a:defRPr sz="1875"/>
            </a:lvl2pPr>
            <a:lvl3pPr marL="535678" indent="0">
              <a:buNone/>
              <a:defRPr sz="1875"/>
            </a:lvl3pPr>
            <a:lvl4pPr marL="749950" indent="0">
              <a:buNone/>
              <a:defRPr sz="1875"/>
            </a:lvl4pPr>
            <a:lvl5pPr marL="964222" indent="0">
              <a:buNone/>
              <a:defRPr sz="1875"/>
            </a:lvl5pPr>
          </a:lstStyle>
          <a:p>
            <a:pPr lvl="0"/>
            <a:r>
              <a:rPr lang="en-US" dirty="0"/>
              <a:t>Yammer hashtag</a:t>
            </a:r>
          </a:p>
        </p:txBody>
      </p:sp>
    </p:spTree>
    <p:extLst>
      <p:ext uri="{BB962C8B-B14F-4D97-AF65-F5344CB8AC3E}">
        <p14:creationId xmlns:p14="http://schemas.microsoft.com/office/powerpoint/2010/main" val="981527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47015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901753"/>
          </a:xfrm>
        </p:spPr>
        <p:txBody>
          <a:bodyPr/>
          <a:lstStyle>
            <a:lvl1pPr marL="0" indent="0">
              <a:buNone/>
              <a:defRPr>
                <a:gradFill>
                  <a:gsLst>
                    <a:gs pos="1250">
                      <a:schemeClr val="tx1"/>
                    </a:gs>
                    <a:gs pos="99000">
                      <a:schemeClr val="tx1"/>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89690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965208"/>
          </a:xfrm>
        </p:spPr>
        <p:txBody>
          <a:bodyPr>
            <a:spAutoFit/>
          </a:bodyPr>
          <a:lstStyle>
            <a:lvl1pPr>
              <a:defRPr sz="374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017123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797957"/>
          </a:xfrm>
        </p:spPr>
        <p:txBody>
          <a:bodyPr wrap="square">
            <a:spAutoFit/>
          </a:bodyPr>
          <a:lstStyle>
            <a:lvl1pPr marL="0" indent="0">
              <a:spcBef>
                <a:spcPts val="1147"/>
              </a:spcBef>
              <a:buClr>
                <a:schemeClr val="tx1"/>
              </a:buClr>
              <a:buFont typeface="Wingdings" pitchFamily="2" charset="2"/>
              <a:buNone/>
              <a:defRPr sz="3000"/>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797957"/>
          </a:xfrm>
        </p:spPr>
        <p:txBody>
          <a:bodyPr wrap="square">
            <a:spAutoFit/>
          </a:bodyPr>
          <a:lstStyle>
            <a:lvl1pPr marL="0" indent="0">
              <a:spcBef>
                <a:spcPts val="1147"/>
              </a:spcBef>
              <a:buClr>
                <a:schemeClr val="tx1"/>
              </a:buClr>
              <a:buFont typeface="Wingdings" pitchFamily="2" charset="2"/>
              <a:buNone/>
              <a:defRPr sz="3000"/>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0377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861412"/>
          </a:xfrm>
        </p:spPr>
        <p:txBody>
          <a:bodyPr wrap="square">
            <a:spAutoFit/>
          </a:bodyPr>
          <a:lstStyle>
            <a:lvl1pPr marL="269327" indent="-269327">
              <a:spcBef>
                <a:spcPts val="1147"/>
              </a:spcBef>
              <a:buClr>
                <a:schemeClr val="tx1"/>
              </a:buClr>
              <a:buFont typeface="Arial" pitchFamily="34" charset="0"/>
              <a:buChar char="•"/>
              <a:defRPr sz="3000"/>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861412"/>
          </a:xfrm>
        </p:spPr>
        <p:txBody>
          <a:bodyPr wrap="square">
            <a:spAutoFit/>
          </a:bodyPr>
          <a:lstStyle>
            <a:lvl1pPr marL="269327" indent="-269327">
              <a:spcBef>
                <a:spcPts val="1147"/>
              </a:spcBef>
              <a:buClr>
                <a:schemeClr val="tx1"/>
              </a:buClr>
              <a:buFont typeface="Arial" pitchFamily="34" charset="0"/>
              <a:buChar char="•"/>
              <a:defRPr sz="3000"/>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465391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110657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200" cy="1123056"/>
          </a:xfrm>
          <a:noFill/>
        </p:spPr>
        <p:txBody>
          <a:bodyPr wrap="square" tIns="91440" bIns="91440" anchor="t" anchorCtr="0">
            <a:spAutoFit/>
          </a:bodyPr>
          <a:lstStyle>
            <a:lvl1pPr>
              <a:defRPr sz="6749" spc="-9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4"/>
            <a:ext cx="7315200" cy="716746"/>
          </a:xfrm>
          <a:noFill/>
        </p:spPr>
        <p:txBody>
          <a:bodyPr wrap="square" lIns="182880" tIns="146304" rIns="182880" bIns="146304">
            <a:sp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4"/>
            <a:ext cx="4409440" cy="6400800"/>
          </a:xfrm>
          <a:prstGeom prst="rect">
            <a:avLst/>
          </a:prstGeom>
        </p:spPr>
      </p:pic>
    </p:spTree>
    <p:extLst>
      <p:ext uri="{BB962C8B-B14F-4D97-AF65-F5344CB8AC3E}">
        <p14:creationId xmlns:p14="http://schemas.microsoft.com/office/powerpoint/2010/main" val="3630652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23056"/>
          </a:xfrm>
          <a:noFill/>
        </p:spPr>
        <p:txBody>
          <a:bodyPr wrap="square" tIns="91440" bIns="91440" anchor="t" anchorCtr="0">
            <a:spAutoFit/>
          </a:bodyPr>
          <a:lstStyle>
            <a:lvl1pPr>
              <a:defRPr lang="en-US" sz="6749" b="0" kern="1200" cap="none" spc="-9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7" y="3410197"/>
            <a:ext cx="12435840" cy="3104214"/>
          </a:xfrm>
          <a:prstGeom prst="rect">
            <a:avLst/>
          </a:prstGeom>
        </p:spPr>
      </p:pic>
    </p:spTree>
    <p:extLst>
      <p:ext uri="{BB962C8B-B14F-4D97-AF65-F5344CB8AC3E}">
        <p14:creationId xmlns:p14="http://schemas.microsoft.com/office/powerpoint/2010/main" val="1641509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23056"/>
          </a:xfrm>
          <a:noFill/>
        </p:spPr>
        <p:txBody>
          <a:bodyPr tIns="91440" bIns="91440" anchor="t" anchorCtr="0">
            <a:spAutoFit/>
          </a:bodyPr>
          <a:lstStyle>
            <a:lvl1pPr>
              <a:defRPr sz="6749" spc="-9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84196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23056"/>
          </a:xfrm>
          <a:noFill/>
        </p:spPr>
        <p:txBody>
          <a:bodyPr tIns="91440" bIns="91440" anchor="t" anchorCtr="0">
            <a:spAutoFit/>
          </a:bodyPr>
          <a:lstStyle>
            <a:lvl1pPr>
              <a:defRPr sz="6749" spc="-9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4742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91576"/>
            <a:ext cx="5486399" cy="811376"/>
          </a:xfrm>
        </p:spPr>
        <p:txBody>
          <a:bodyPr anchor="ctr">
            <a:spAutoFit/>
          </a:bodyPr>
          <a:lstStyle>
            <a:lvl1pPr>
              <a:defRPr sz="44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4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827256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785892"/>
            <a:ext cx="4892040" cy="1422743"/>
          </a:xfrm>
        </p:spPr>
        <p:txBody>
          <a:bodyPr wrap="square" anchor="ctr">
            <a:spAutoFit/>
          </a:bodyPr>
          <a:lstStyle>
            <a:lvl1pPr>
              <a:defRPr sz="449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1"/>
            <a:ext cx="6995160" cy="6992587"/>
          </a:xfrm>
          <a:prstGeom prst="rect">
            <a:avLst/>
          </a:prstGeom>
          <a:blipFill>
            <a:blip r:embed="rId2"/>
            <a:stretch>
              <a:fillRect/>
            </a:stretch>
          </a:blipFill>
        </p:spPr>
        <p:txBody>
          <a:bodyPr tIns="548640" anchor="ctr" anchorCtr="0">
            <a:noAutofit/>
          </a:bodyPr>
          <a:lstStyle>
            <a:lvl1pPr marL="0" indent="0" algn="ctr">
              <a:buNone/>
              <a:defRPr sz="14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21888236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116310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39525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717" tIns="43717" rIns="43717" bIns="43717" numCol="1" spcCol="0" rtlCol="0" fromWordArt="0" anchor="ctr" anchorCtr="0" forceAA="0" compatLnSpc="1">
            <a:prstTxWarp prst="textNoShape">
              <a:avLst/>
            </a:prstTxWarp>
            <a:noAutofit/>
          </a:bodyPr>
          <a:lstStyle/>
          <a:p>
            <a:pPr algn="ctr" defTabSz="874025" fontAlgn="base">
              <a:spcBef>
                <a:spcPct val="0"/>
              </a:spcBef>
              <a:spcAft>
                <a:spcPct val="0"/>
              </a:spcAft>
            </a:pPr>
            <a:endParaRPr lang="en-US" sz="168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74409"/>
          </a:xfrm>
        </p:spPr>
        <p:txBody>
          <a:bodyPr/>
          <a:lstStyle>
            <a:lvl1pPr marL="0" indent="0">
              <a:buNone/>
              <a:defRPr sz="3093">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248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4796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635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9851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22582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88"/>
            </a:p>
          </p:txBody>
        </p:sp>
      </p:grpSp>
      <p:sp>
        <p:nvSpPr>
          <p:cNvPr id="8" name="Text Box 3"/>
          <p:cNvSpPr txBox="1">
            <a:spLocks noChangeArrowheads="1"/>
          </p:cNvSpPr>
          <p:nvPr userDrawn="1"/>
        </p:nvSpPr>
        <p:spPr bwMode="blackWhite">
          <a:xfrm>
            <a:off x="274639" y="6220611"/>
            <a:ext cx="4572000" cy="447114"/>
          </a:xfrm>
          <a:prstGeom prst="rect">
            <a:avLst/>
          </a:prstGeom>
          <a:noFill/>
          <a:ln w="12700">
            <a:noFill/>
            <a:miter lim="800000"/>
            <a:headEnd type="none" w="sm" len="sm"/>
            <a:tailEnd type="none" w="sm" len="sm"/>
          </a:ln>
          <a:effectLst/>
        </p:spPr>
        <p:txBody>
          <a:bodyPr vert="horz" wrap="square" lIns="171426" tIns="171426" rIns="171426" bIns="171426" numCol="1" anchor="t" anchorCtr="0" compatLnSpc="1">
            <a:prstTxWarp prst="textNoShape">
              <a:avLst/>
            </a:prstTxWarp>
            <a:spAutoFit/>
          </a:bodyPr>
          <a:lstStyle/>
          <a:p>
            <a:pPr defTabSz="873854" eaLnBrk="0" hangingPunct="0"/>
            <a:r>
              <a:rPr lang="en-US" sz="65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29786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294133"/>
          </a:xfrm>
          <a:prstGeom prst="rect">
            <a:avLst/>
          </a:prstGeom>
        </p:spPr>
        <p:txBody>
          <a:bodyPr/>
          <a:lstStyle>
            <a:lvl1pPr marL="272304" indent="-272304">
              <a:buClr>
                <a:schemeClr val="tx1"/>
              </a:buClr>
              <a:buSzPct val="90000"/>
              <a:buFont typeface="Arial" pitchFamily="34" charset="0"/>
              <a:buChar char="•"/>
              <a:defRPr sz="33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35678" indent="-263376">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7982" indent="-272304">
              <a:buClr>
                <a:schemeClr val="tx1"/>
              </a:buClr>
              <a:buSzPct val="90000"/>
              <a:buFont typeface="Arial" pitchFamily="34" charset="0"/>
              <a:buChar char="•"/>
              <a:defRPr sz="262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22254" indent="-214272">
              <a:buClr>
                <a:schemeClr val="tx1"/>
              </a:buClr>
              <a:buSzPct val="90000"/>
              <a:buFont typeface="Arial" pitchFamily="34" charset="0"/>
              <a:buChar char="•"/>
              <a:defRPr sz="22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36525" indent="-214272">
              <a:buClr>
                <a:schemeClr val="tx1"/>
              </a:buClr>
              <a:buSzPct val="90000"/>
              <a:buFont typeface="Arial" pitchFamily="34" charset="0"/>
              <a:buChar char="•"/>
              <a:defRPr sz="187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68" spc="-4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363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901753"/>
          </a:xfrm>
        </p:spPr>
        <p:txBody>
          <a:bodyPr/>
          <a:lstStyle>
            <a:lvl1pPr marL="0" indent="0">
              <a:buNone/>
              <a:defRPr>
                <a:gradFill>
                  <a:gsLst>
                    <a:gs pos="1250">
                      <a:schemeClr val="tx2"/>
                    </a:gs>
                    <a:gs pos="99000">
                      <a:schemeClr val="tx2"/>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552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7"/>
            <a:ext cx="9327356" cy="2435131"/>
          </a:xfrm>
        </p:spPr>
        <p:txBody>
          <a:bodyPr anchor="b"/>
          <a:lstStyle>
            <a:lvl1pPr algn="ctr">
              <a:defRPr sz="5735"/>
            </a:lvl1pPr>
          </a:lstStyle>
          <a:p>
            <a:r>
              <a:rPr lang="en-US"/>
              <a:t>Click to edit Master title style</a:t>
            </a:r>
          </a:p>
        </p:txBody>
      </p:sp>
      <p:sp>
        <p:nvSpPr>
          <p:cNvPr id="3" name="Subtitle 2"/>
          <p:cNvSpPr>
            <a:spLocks noGrp="1"/>
          </p:cNvSpPr>
          <p:nvPr>
            <p:ph type="subTitle" idx="1"/>
          </p:nvPr>
        </p:nvSpPr>
        <p:spPr>
          <a:xfrm>
            <a:off x="1554560" y="3673746"/>
            <a:ext cx="9327356" cy="506170"/>
          </a:xfrm>
        </p:spPr>
        <p:txBody>
          <a:bodyPr/>
          <a:lstStyle>
            <a:lvl1pPr marL="0" indent="0" algn="ctr">
              <a:buNone/>
              <a:defRPr sz="2295"/>
            </a:lvl1pPr>
            <a:lvl2pPr marL="437071" indent="0" algn="ctr">
              <a:buNone/>
              <a:defRPr sz="1912"/>
            </a:lvl2pPr>
            <a:lvl3pPr marL="874142" indent="0" algn="ctr">
              <a:buNone/>
              <a:defRPr sz="1722"/>
            </a:lvl3pPr>
            <a:lvl4pPr marL="1311212" indent="0" algn="ctr">
              <a:buNone/>
              <a:defRPr sz="1530"/>
            </a:lvl4pPr>
            <a:lvl5pPr marL="1748283" indent="0" algn="ctr">
              <a:buNone/>
              <a:defRPr sz="1530"/>
            </a:lvl5pPr>
            <a:lvl6pPr marL="2185353" indent="0" algn="ctr">
              <a:buNone/>
              <a:defRPr sz="1530"/>
            </a:lvl6pPr>
            <a:lvl7pPr marL="2622425" indent="0" algn="ctr">
              <a:buNone/>
              <a:defRPr sz="1530"/>
            </a:lvl7pPr>
            <a:lvl8pPr marL="3059494" indent="0" algn="ctr">
              <a:buNone/>
              <a:defRPr sz="1530"/>
            </a:lvl8pPr>
            <a:lvl9pPr marL="3496565" indent="0" algn="ctr">
              <a:buNone/>
              <a:defRPr sz="1530"/>
            </a:lvl9pPr>
          </a:lstStyle>
          <a:p>
            <a:r>
              <a:rPr lang="en-US"/>
              <a:t>Click to edit Master subtitle style</a:t>
            </a:r>
          </a:p>
        </p:txBody>
      </p:sp>
      <p:sp>
        <p:nvSpPr>
          <p:cNvPr id="4" name="Date Placeholder 3"/>
          <p:cNvSpPr>
            <a:spLocks noGrp="1"/>
          </p:cNvSpPr>
          <p:nvPr>
            <p:ph type="dt" sz="half" idx="10"/>
          </p:nvPr>
        </p:nvSpPr>
        <p:spPr/>
        <p:txBody>
          <a:bodyPr/>
          <a:lstStyle/>
          <a:p>
            <a:fld id="{026B882B-B161-48A9-80D4-D15B64700016}" type="datetime1">
              <a:rPr lang="en-US" smtClean="0"/>
              <a:t>6/5/2018</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287651989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353535"/>
                </a:solidFill>
              </a:endParaRPr>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395968069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latin typeface="Segoe UI"/>
            </a:endParaRPr>
          </a:p>
        </p:txBody>
      </p:sp>
      <p:sp>
        <p:nvSpPr>
          <p:cNvPr id="2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latin typeface="Segoe UI"/>
            </a:endParaRPr>
          </a:p>
        </p:txBody>
      </p:sp>
      <p:sp>
        <p:nvSpPr>
          <p:cNvPr id="2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grpSp>
      <p:sp>
        <p:nvSpPr>
          <p:cNvPr id="11" name="TextBox 7"/>
          <p:cNvSpPr txBox="1"/>
          <p:nvPr userDrawn="1"/>
        </p:nvSpPr>
        <p:spPr bwMode="white">
          <a:xfrm>
            <a:off x="4443286" y="6696086"/>
            <a:ext cx="3549904"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66608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grpSp>
      <p:sp>
        <p:nvSpPr>
          <p:cNvPr id="12"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4236126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0493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975527"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124340542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975528"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34362656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75527"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250677315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75527"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151078869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975527"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25975776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200"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73152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343851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4214249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995834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947731" y="6696086"/>
            <a:ext cx="254101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NDA CONFIDENTIAL</a:t>
            </a:r>
          </a:p>
        </p:txBody>
      </p:sp>
    </p:spTree>
    <p:extLst>
      <p:ext uri="{BB962C8B-B14F-4D97-AF65-F5344CB8AC3E}">
        <p14:creationId xmlns:p14="http://schemas.microsoft.com/office/powerpoint/2010/main" val="243651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895399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71477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8363141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551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80728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68860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7004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1_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3" y="3509753"/>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57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04Trust_Blank">
    <p:spTree>
      <p:nvGrpSpPr>
        <p:cNvPr id="1" name=""/>
        <p:cNvGrpSpPr/>
        <p:nvPr/>
      </p:nvGrpSpPr>
      <p:grpSpPr>
        <a:xfrm>
          <a:off x="0" y="0"/>
          <a:ext cx="0" cy="0"/>
          <a:chOff x="0" y="0"/>
          <a:chExt cx="0" cy="0"/>
        </a:xfrm>
      </p:grpSpPr>
      <p:sp>
        <p:nvSpPr>
          <p:cNvPr id="6" name="Rectangle 5"/>
          <p:cNvSpPr/>
          <p:nvPr userDrawn="1"/>
        </p:nvSpPr>
        <p:spPr bwMode="auto">
          <a:xfrm>
            <a:off x="2" y="497"/>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6"/>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1" y="1636021"/>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857" indent="0">
              <a:buNone/>
              <a:defRPr sz="2400">
                <a:solidFill>
                  <a:schemeClr val="bg1"/>
                </a:solidFill>
                <a:latin typeface="+mn-lt"/>
              </a:defRPr>
            </a:lvl2pPr>
            <a:lvl3pPr marL="530962" indent="0">
              <a:buNone/>
              <a:tabLst/>
              <a:defRPr sz="2000">
                <a:solidFill>
                  <a:schemeClr val="bg1"/>
                </a:solidFill>
                <a:latin typeface="+mn-lt"/>
              </a:defRPr>
            </a:lvl3pPr>
            <a:lvl4pPr marL="699315" indent="0">
              <a:buNone/>
              <a:defRPr>
                <a:solidFill>
                  <a:schemeClr val="bg1"/>
                </a:solidFill>
                <a:latin typeface="+mn-lt"/>
              </a:defRPr>
            </a:lvl4pPr>
            <a:lvl5pPr marL="88061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560546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488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571636"/>
          </a:xfrm>
          <a:prstGeom prst="rect">
            <a:avLst/>
          </a:prstGeom>
        </p:spPr>
      </p:pic>
      <p:sp>
        <p:nvSpPr>
          <p:cNvPr id="8" name="Rectangle 7"/>
          <p:cNvSpPr/>
          <p:nvPr userDrawn="1"/>
        </p:nvSpPr>
        <p:spPr bwMode="auto">
          <a:xfrm>
            <a:off x="1681" y="4960287"/>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90" y="5357957"/>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9"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7"/>
            <a:ext cx="4684259" cy="2034239"/>
          </a:xfrm>
          <a:prstGeom prst="rect">
            <a:avLst/>
          </a:prstGeom>
        </p:spPr>
      </p:pic>
    </p:spTree>
    <p:extLst>
      <p:ext uri="{BB962C8B-B14F-4D97-AF65-F5344CB8AC3E}">
        <p14:creationId xmlns:p14="http://schemas.microsoft.com/office/powerpoint/2010/main" val="392885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4"/>
            <a:ext cx="2743200" cy="461665"/>
          </a:xfrm>
        </p:spPr>
        <p:txBody>
          <a:bodyPr/>
          <a:lstStyle>
            <a:lvl1pPr marL="0" marR="0" indent="0" algn="r"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2"/>
            <a:ext cx="1659463" cy="672108"/>
          </a:xfrm>
          <a:prstGeom prst="rect">
            <a:avLst/>
          </a:prstGeom>
        </p:spPr>
        <p:txBody>
          <a:bodyPr wrap="none" lIns="182854" tIns="146283" rIns="182854" bIns="146283">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783271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0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281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12589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9079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1171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92816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1966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2"/>
          <p:cNvPicPr>
            <a:picLocks noChangeAspect="1"/>
          </p:cNvPicPr>
          <p:nvPr userDrawn="1"/>
        </p:nvPicPr>
        <p:blipFill>
          <a:blip r:embed="rId2"/>
          <a:stretch>
            <a:fillRect/>
          </a:stretch>
        </p:blipFill>
        <p:spPr>
          <a:xfrm>
            <a:off x="2" y="2"/>
            <a:ext cx="12436474" cy="7000686"/>
          </a:xfrm>
          <a:prstGeom prst="rect">
            <a:avLst/>
          </a:prstGeom>
          <a:effectLst/>
        </p:spPr>
      </p:pic>
      <p:sp>
        <p:nvSpPr>
          <p:cNvPr id="15" name="Rectangle 14"/>
          <p:cNvSpPr/>
          <p:nvPr userDrawn="1"/>
        </p:nvSpPr>
        <p:spPr>
          <a:xfrm flipH="1">
            <a:off x="0" y="-791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0" y="2211694"/>
            <a:ext cx="6665919" cy="3804892"/>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564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5231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7808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29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702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530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64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855047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04068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1150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
        <p:nvSpPr>
          <p:cNvPr id="7" name="Text Placeholder 14"/>
          <p:cNvSpPr>
            <a:spLocks noGrp="1"/>
          </p:cNvSpPr>
          <p:nvPr>
            <p:ph type="body" sz="quarter" idx="15" hasCustomPrompt="1"/>
          </p:nvPr>
        </p:nvSpPr>
        <p:spPr>
          <a:xfrm>
            <a:off x="273050" y="296865"/>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750653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9" y="-1"/>
            <a:ext cx="12433366" cy="6999306"/>
          </a:xfrm>
          <a:prstGeom prst="rect">
            <a:avLst/>
          </a:prstGeom>
        </p:spPr>
      </p:pic>
      <p:sp>
        <p:nvSpPr>
          <p:cNvPr id="15" name="Rectangle 14"/>
          <p:cNvSpPr/>
          <p:nvPr userDrawn="1"/>
        </p:nvSpPr>
        <p:spPr>
          <a:xfrm flipH="1">
            <a:off x="0" y="-791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bwMode="auto">
          <a:xfrm>
            <a:off x="279400" y="2211694"/>
            <a:ext cx="6665919" cy="3804892"/>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1595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3939" y="6238523"/>
            <a:ext cx="1273629" cy="274320"/>
          </a:xfrm>
          <a:prstGeom prst="rect">
            <a:avLst/>
          </a:prstGeom>
        </p:spPr>
      </p:pic>
      <p:sp>
        <p:nvSpPr>
          <p:cNvPr id="6" name="Text Placeholder 14"/>
          <p:cNvSpPr>
            <a:spLocks noGrp="1"/>
          </p:cNvSpPr>
          <p:nvPr>
            <p:ph type="body" sz="quarter" idx="15" hasCustomPrompt="1"/>
          </p:nvPr>
        </p:nvSpPr>
        <p:spPr>
          <a:xfrm>
            <a:off x="273050" y="296865"/>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89669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34" tIns="46616" rIns="93234" bIns="4661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lnSpc>
                <a:spcPct val="70000"/>
              </a:lnSpc>
            </a:pPr>
            <a:endParaRPr lang="en-US" sz="359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40" y="2826754"/>
            <a:ext cx="5232943" cy="1341022"/>
          </a:xfrm>
        </p:spPr>
        <p:txBody>
          <a:bodyPr vert="horz" wrap="square" lIns="146304" tIns="91440" rIns="146304" bIns="91440" rtlCol="0" anchor="ctr" anchorCtr="0">
            <a:spAutoFit/>
          </a:bodyPr>
          <a:lstStyle>
            <a:lvl1pPr>
              <a:defRPr lang="en-US" sz="3672"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4"/>
            <a:ext cx="4795120" cy="1594026"/>
          </a:xfrm>
        </p:spPr>
        <p:txBody>
          <a:bodyPr/>
          <a:lstStyle>
            <a:lvl1pPr>
              <a:defRPr sz="2448"/>
            </a:lvl1pPr>
            <a:lvl2pPr>
              <a:defRPr sz="1836">
                <a:latin typeface="+mj-lt"/>
              </a:defRPr>
            </a:lvl2pPr>
            <a:lvl3pPr>
              <a:defRPr sz="1632"/>
            </a:lvl3pPr>
            <a:lvl4pPr>
              <a:defRPr sz="1428"/>
            </a:lvl4pPr>
            <a:lvl5pPr>
              <a:defRPr sz="142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994924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3264"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32418">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7"/>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418">
              <a:spcBef>
                <a:spcPts val="1020"/>
              </a:spcBef>
              <a:buNone/>
            </a:pPr>
            <a:r>
              <a:rPr lang="en-US" dirty="0"/>
              <a:t>Edit Master text styles</a:t>
            </a:r>
          </a:p>
        </p:txBody>
      </p:sp>
      <p:sp>
        <p:nvSpPr>
          <p:cNvPr id="5" name="Rectangle 4">
            <a:extLst>
              <a:ext uri="{FF2B5EF4-FFF2-40B4-BE49-F238E27FC236}">
                <a16:creationId xmlns:a16="http://schemas.microsoft.com/office/drawing/2014/main" id="{B0A5D826-5171-4035-B015-89BF57989617}"/>
              </a:ext>
            </a:extLst>
          </p:cNvPr>
          <p:cNvSpPr/>
          <p:nvPr userDrawn="1"/>
        </p:nvSpPr>
        <p:spPr>
          <a:xfrm>
            <a:off x="3" y="0"/>
            <a:ext cx="5303835" cy="6994525"/>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52730" rtlCol="0" anchor="ct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8157"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33676262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a:extLst>
              <a:ext uri="{FF2B5EF4-FFF2-40B4-BE49-F238E27FC236}">
                <a16:creationId xmlns:a16="http://schemas.microsoft.com/office/drawing/2014/main" id="{03059F3B-B4B7-417C-B2C7-732527FAB406}"/>
              </a:ext>
            </a:extLst>
          </p:cNvPr>
          <p:cNvSpPr/>
          <p:nvPr userDrawn="1"/>
        </p:nvSpPr>
        <p:spPr bwMode="auto">
          <a:xfrm>
            <a:off x="0" y="1"/>
            <a:ext cx="12436475" cy="11350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269709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5505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728664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5505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95329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119683"/>
          </a:xfrm>
        </p:spPr>
        <p:txBody>
          <a:bodyPr>
            <a:spAutoFit/>
          </a:bodyPr>
          <a:lstStyle>
            <a:lvl1pPr>
              <a:defRPr sz="399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32795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119683"/>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762468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02693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77914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25000">
              <a:schemeClr val="tx1"/>
            </a:gs>
            <a:gs pos="80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4521200"/>
            <a:ext cx="6399213" cy="1263646"/>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2387102"/>
          </a:xfrm>
          <a:noFill/>
        </p:spPr>
        <p:txBody>
          <a:bodyPr lIns="146304" tIns="91440" rIns="146304" bIns="91440" anchor="t" anchorCtr="0"/>
          <a:lstStyle>
            <a:lvl1pPr>
              <a:defRPr sz="5915" spc="-100" baseline="0">
                <a:solidFill>
                  <a:schemeClr val="bg1"/>
                </a:soli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Tree>
    <p:extLst>
      <p:ext uri="{BB962C8B-B14F-4D97-AF65-F5344CB8AC3E}">
        <p14:creationId xmlns:p14="http://schemas.microsoft.com/office/powerpoint/2010/main" val="2398488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778158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8240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5817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99694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177804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3032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3360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79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02273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835756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2"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13905220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95367"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513" indent="0">
              <a:spcBef>
                <a:spcPts val="0"/>
              </a:spcBef>
              <a:spcAft>
                <a:spcPts val="700"/>
              </a:spcAft>
              <a:buNone/>
              <a:defRPr/>
            </a:lvl3pPr>
            <a:lvl4pPr marL="457024" indent="0">
              <a:spcBef>
                <a:spcPts val="0"/>
              </a:spcBef>
              <a:spcAft>
                <a:spcPts val="700"/>
              </a:spcAft>
              <a:buNone/>
              <a:defRPr/>
            </a:lvl4pPr>
            <a:lvl5pPr marL="685537" indent="0">
              <a:spcBef>
                <a:spcPts val="0"/>
              </a:spcBef>
              <a:spcAft>
                <a:spcPts val="7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7357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2017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0971" y="340823"/>
            <a:ext cx="11609525" cy="910320"/>
          </a:xfrm>
        </p:spPr>
        <p:txBody>
          <a:bodyPr/>
          <a:lstStyle/>
          <a:p>
            <a:r>
              <a:rPr lang="en-US"/>
              <a:t>Click to edit Master title style</a:t>
            </a:r>
          </a:p>
        </p:txBody>
      </p:sp>
      <p:sp>
        <p:nvSpPr>
          <p:cNvPr id="6" name="Rectangle 5"/>
          <p:cNvSpPr/>
          <p:nvPr userDrawn="1"/>
        </p:nvSpPr>
        <p:spPr>
          <a:xfrm>
            <a:off x="3" y="1456903"/>
            <a:ext cx="12436474" cy="553762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52730" rtlCol="0" anchor="ct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8157" b="0" i="0" u="none" strike="noStrike" kern="0" cap="none" spc="0" normalizeH="0" baseline="0" noProof="0" dirty="0">
              <a:ln>
                <a:noFill/>
              </a:ln>
              <a:solidFill>
                <a:prstClr val="white"/>
              </a:solidFill>
              <a:effectLst/>
              <a:uLnTx/>
              <a:uFillTx/>
            </a:endParaRPr>
          </a:p>
        </p:txBody>
      </p:sp>
      <p:sp>
        <p:nvSpPr>
          <p:cNvPr id="7" name="Rectangle 6"/>
          <p:cNvSpPr/>
          <p:nvPr userDrawn="1"/>
        </p:nvSpPr>
        <p:spPr>
          <a:xfrm>
            <a:off x="7461885" y="1540421"/>
            <a:ext cx="4974590" cy="5452342"/>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9020444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4866511" cy="1067272"/>
          </a:xfrm>
        </p:spPr>
        <p:txBody>
          <a:bodyPr vert="horz" wrap="square" lIns="146304" tIns="91440" rIns="146304" bIns="91440" rtlCol="0" anchor="t">
            <a:noAutofit/>
          </a:bodyPr>
          <a:lstStyle>
            <a:lvl1pPr>
              <a:defRPr lang="en-US" sz="2856" cap="all" spc="510">
                <a:solidFill>
                  <a:schemeClr val="bg1"/>
                </a:solidFill>
                <a:latin typeface="Segoe UI Semilight" charset="0"/>
                <a:cs typeface="Segoe UI Semilight" charset="0"/>
              </a:defRPr>
            </a:lvl1pPr>
          </a:lstStyle>
          <a:p>
            <a:pPr marL="0" lvl="0" defTabSz="932418">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2" y="1918637"/>
            <a:ext cx="4866510" cy="1236781"/>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768" indent="0">
              <a:buFont typeface="Arial" panose="020B0604020202020204" pitchFamily="34" charset="0"/>
              <a:buNone/>
              <a:defRPr sz="1428">
                <a:solidFill>
                  <a:schemeClr val="bg1"/>
                </a:solidFill>
              </a:defRPr>
            </a:lvl2pPr>
            <a:lvl3pPr marL="571281" indent="0">
              <a:buFont typeface="Arial" panose="020B0604020202020204" pitchFamily="34" charset="0"/>
              <a:buNone/>
              <a:defRPr sz="1224">
                <a:solidFill>
                  <a:schemeClr val="bg1"/>
                </a:solidFill>
              </a:defRPr>
            </a:lvl3pPr>
            <a:lvl4pPr marL="799792" indent="0">
              <a:buFont typeface="Arial" panose="020B0604020202020204" pitchFamily="34" charset="0"/>
              <a:buNone/>
              <a:defRPr sz="1122">
                <a:solidFill>
                  <a:schemeClr val="bg1"/>
                </a:solidFill>
              </a:defRPr>
            </a:lvl4pPr>
            <a:lvl5pPr marL="1028305" indent="0">
              <a:buFont typeface="Arial" panose="020B0604020202020204" pitchFamily="34" charset="0"/>
              <a:buNone/>
              <a:defRPr sz="1122">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548150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985876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56683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66332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42100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08188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26971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76995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840189"/>
          </a:xfrm>
        </p:spPr>
        <p:txBody>
          <a:bodyPr/>
          <a:lstStyle/>
          <a:p>
            <a:r>
              <a:rPr lang="en-US" dirty="0"/>
              <a:t>Click to edit Master title style</a:t>
            </a:r>
          </a:p>
        </p:txBody>
      </p:sp>
      <p:sp>
        <p:nvSpPr>
          <p:cNvPr id="6" name="Text Placeholder 5"/>
          <p:cNvSpPr>
            <a:spLocks noGrp="1"/>
          </p:cNvSpPr>
          <p:nvPr>
            <p:ph type="body" sz="quarter" idx="10"/>
          </p:nvPr>
        </p:nvSpPr>
        <p:spPr>
          <a:xfrm>
            <a:off x="274640" y="1155939"/>
            <a:ext cx="11887200" cy="168963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8322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092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6933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14957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970728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2816712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406155062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31387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24396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87622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1854486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944349" cy="1401178"/>
          </a:xfrm>
        </p:spPr>
        <p:txBody>
          <a:bodyPr/>
          <a:lstStyle/>
          <a:p>
            <a:r>
              <a:rPr lang="en-US" dirty="0"/>
              <a:t>Click to edit Master title style</a:t>
            </a:r>
          </a:p>
        </p:txBody>
      </p:sp>
      <p:sp>
        <p:nvSpPr>
          <p:cNvPr id="6" name="Text Placeholder 5"/>
          <p:cNvSpPr>
            <a:spLocks noGrp="1"/>
          </p:cNvSpPr>
          <p:nvPr>
            <p:ph type="body" sz="quarter" idx="10"/>
          </p:nvPr>
        </p:nvSpPr>
        <p:spPr>
          <a:xfrm>
            <a:off x="274640" y="1730637"/>
            <a:ext cx="11887200" cy="48789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p:txBody>
      </p:sp>
    </p:spTree>
    <p:extLst>
      <p:ext uri="{BB962C8B-B14F-4D97-AF65-F5344CB8AC3E}">
        <p14:creationId xmlns:p14="http://schemas.microsoft.com/office/powerpoint/2010/main" val="97034392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4316962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53567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327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91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2815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8744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2037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62726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9287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54685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191480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67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12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17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85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88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1067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44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4028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980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
        <p:nvSpPr>
          <p:cNvPr id="7"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88989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19820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3939" y="6238523"/>
            <a:ext cx="1273629" cy="274320"/>
          </a:xfrm>
          <a:prstGeom prst="rect">
            <a:avLst/>
          </a:prstGeom>
        </p:spPr>
      </p:pic>
      <p:sp>
        <p:nvSpPr>
          <p:cNvPr id="6"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952308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47" tIns="46623" rIns="93247" bIns="4662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ct val="70000"/>
              </a:lnSpc>
            </a:pPr>
            <a:endParaRPr lang="en-US" sz="359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39" y="2826753"/>
            <a:ext cx="5232943" cy="1341022"/>
          </a:xfrm>
        </p:spPr>
        <p:txBody>
          <a:bodyPr vert="horz" wrap="square" lIns="146304" tIns="91440" rIns="146304" bIns="91440" rtlCol="0" anchor="ctr" anchorCtr="0">
            <a:spAutoFit/>
          </a:bodyPr>
          <a:lstStyle>
            <a:lvl1pPr>
              <a:defRPr lang="en-US" sz="3672"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4"/>
            <a:ext cx="4795120" cy="1594026"/>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850348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1256744743"/>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4760401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38466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943052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77551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18258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75582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0750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318583"/>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318583"/>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97147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68860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540693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23417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08354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709004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823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2442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275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02273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77268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1796518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37437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603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5121903" cy="1067272"/>
          </a:xfrm>
        </p:spPr>
        <p:txBody>
          <a:bodyPr vert="horz" wrap="square" lIns="146304" tIns="91440" rIns="146304" bIns="91440" rtlCol="0" anchor="t">
            <a:noAutofit/>
          </a:bodyPr>
          <a:lstStyle>
            <a:lvl1pPr>
              <a:defRPr lang="en-US" sz="2856" cap="all" spc="510">
                <a:solidFill>
                  <a:schemeClr val="bg1"/>
                </a:solidFill>
                <a:latin typeface="Segoe UI Semilight" charset="0"/>
                <a:cs typeface="Segoe UI Semilight" charset="0"/>
              </a:defRPr>
            </a:lvl1pPr>
          </a:lstStyle>
          <a:p>
            <a:pPr marL="0" lvl="0" defTabSz="932597">
              <a:lnSpc>
                <a:spcPct val="100000"/>
              </a:lnSpc>
            </a:pPr>
            <a:r>
              <a:rPr lang="en-US"/>
              <a:t>Click to edit Master title style</a:t>
            </a:r>
          </a:p>
        </p:txBody>
      </p:sp>
    </p:spTree>
    <p:extLst>
      <p:ext uri="{BB962C8B-B14F-4D97-AF65-F5344CB8AC3E}">
        <p14:creationId xmlns:p14="http://schemas.microsoft.com/office/powerpoint/2010/main" val="89431845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0"/>
            <a:ext cx="11889564" cy="917575"/>
          </a:xfrm>
        </p:spPr>
        <p:txBody>
          <a:bodyPr/>
          <a:lstStyle>
            <a:lvl1pPr marL="0" algn="l" defTabSz="913515" rtl="0" eaLnBrk="1" latinLnBrk="0" hangingPunct="1">
              <a:spcBef>
                <a:spcPct val="0"/>
              </a:spcBef>
              <a:buNone/>
              <a:defRPr lang="en-US" sz="4396" b="0" i="0" u="none" kern="1200" spc="-150"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129262336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6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C7310-4529-4AB8-8EE2-812BEA30F2F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32230" t="28104" r="-1" b="14701"/>
          <a:stretch/>
        </p:blipFill>
        <p:spPr>
          <a:xfrm flipH="1">
            <a:off x="-1" y="0"/>
            <a:ext cx="12436474" cy="6994525"/>
          </a:xfrm>
          <a:prstGeom prst="rect">
            <a:avLst/>
          </a:prstGeom>
        </p:spPr>
      </p:pic>
      <p:sp>
        <p:nvSpPr>
          <p:cNvPr id="7" name="Rectangle 6">
            <a:extLst>
              <a:ext uri="{FF2B5EF4-FFF2-40B4-BE49-F238E27FC236}">
                <a16:creationId xmlns:a16="http://schemas.microsoft.com/office/drawing/2014/main" id="{C546FC66-C87A-4D82-9C19-7B99DC8D369A}"/>
              </a:ext>
            </a:extLst>
          </p:cNvPr>
          <p:cNvSpPr/>
          <p:nvPr userDrawn="1"/>
        </p:nvSpPr>
        <p:spPr>
          <a:xfrm>
            <a:off x="0" y="0"/>
            <a:ext cx="9586449" cy="6994525"/>
          </a:xfrm>
          <a:prstGeom prst="rect">
            <a:avLst/>
          </a:prstGeom>
          <a:gradFill>
            <a:gsLst>
              <a:gs pos="0">
                <a:srgbClr val="000000">
                  <a:alpha val="52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Title 1"/>
          <p:cNvSpPr>
            <a:spLocks noGrp="1"/>
          </p:cNvSpPr>
          <p:nvPr>
            <p:ph type="title" hasCustomPrompt="1"/>
          </p:nvPr>
        </p:nvSpPr>
        <p:spPr bwMode="gray">
          <a:xfrm>
            <a:off x="460689" y="2421994"/>
            <a:ext cx="8911451" cy="1828786"/>
          </a:xfrm>
          <a:noFill/>
        </p:spPr>
        <p:txBody>
          <a:bodyPr lIns="146304" tIns="91440" rIns="146304" bIns="91440" anchor="b" anchorCtr="0"/>
          <a:lstStyle>
            <a:lvl1pPr>
              <a:defRPr sz="4488" cap="none" spc="0" baseline="0">
                <a:solidFill>
                  <a:schemeClr val="tx1"/>
                </a:solidFill>
                <a:latin typeface="Segoe UI Semilight" panose="020B0402040204020203" pitchFamily="34" charset="0"/>
                <a:cs typeface="Segoe UI Semilight" panose="020B04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460688" y="4463134"/>
            <a:ext cx="7129150" cy="1558818"/>
          </a:xfrm>
          <a:noFill/>
        </p:spPr>
        <p:txBody>
          <a:bodyPr lIns="146304" tIns="109728" rIns="146304" bIns="109728">
            <a:noAutofit/>
          </a:bodyPr>
          <a:lstStyle>
            <a:lvl1pPr marL="0" indent="0">
              <a:spcBef>
                <a:spcPts val="0"/>
              </a:spcBef>
              <a:buNone/>
              <a:defRPr sz="2040" b="1" spc="0" baseline="0">
                <a:gradFill>
                  <a:gsLst>
                    <a:gs pos="91000">
                      <a:schemeClr val="tx1"/>
                    </a:gs>
                    <a:gs pos="0">
                      <a:schemeClr val="tx1"/>
                    </a:gs>
                  </a:gsLst>
                  <a:lin ang="5400000" scaled="0"/>
                </a:gradFill>
                <a:latin typeface="+mn-lt"/>
                <a:cs typeface="Segoe UI Semibold" panose="020B07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4"/>
          <a:stretch>
            <a:fillRect/>
          </a:stretch>
        </p:blipFill>
        <p:spPr bwMode="black">
          <a:xfrm>
            <a:off x="460689" y="479425"/>
            <a:ext cx="1451843" cy="310896"/>
          </a:xfrm>
          <a:prstGeom prst="rect">
            <a:avLst/>
          </a:prstGeom>
        </p:spPr>
      </p:pic>
      <p:sp>
        <p:nvSpPr>
          <p:cNvPr id="10" name="TextBox 9">
            <a:extLst>
              <a:ext uri="{FF2B5EF4-FFF2-40B4-BE49-F238E27FC236}">
                <a16:creationId xmlns:a16="http://schemas.microsoft.com/office/drawing/2014/main" id="{7D6F4C3A-0A99-472C-B5EC-BB29773EB452}"/>
              </a:ext>
            </a:extLst>
          </p:cNvPr>
          <p:cNvSpPr txBox="1"/>
          <p:nvPr userDrawn="1"/>
        </p:nvSpPr>
        <p:spPr bwMode="black">
          <a:xfrm>
            <a:off x="4014849" y="6776707"/>
            <a:ext cx="4406786" cy="168070"/>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71"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FOR INTERNAL USE ONLY</a:t>
            </a:r>
          </a:p>
        </p:txBody>
      </p:sp>
    </p:spTree>
    <p:extLst>
      <p:ext uri="{BB962C8B-B14F-4D97-AF65-F5344CB8AC3E}">
        <p14:creationId xmlns:p14="http://schemas.microsoft.com/office/powerpoint/2010/main" val="1233549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213380"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213380" cy="749757"/>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90219" y="2839839"/>
            <a:ext cx="5232943" cy="1314847"/>
          </a:xfrm>
        </p:spPr>
        <p:txBody>
          <a:bodyPr vert="horz" wrap="square" lIns="146304" tIns="91440" rIns="146304" bIns="91440" rtlCol="0" anchor="ctr" anchorCtr="0">
            <a:spAutoFit/>
          </a:bodyPr>
          <a:lstStyle>
            <a:lvl1pPr>
              <a:defRPr lang="en-US" sz="3672" kern="1200" cap="all" spc="306"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349327042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761576"/>
            <a:ext cx="4866511" cy="1067272"/>
          </a:xfrm>
        </p:spPr>
        <p:txBody>
          <a:bodyPr vert="horz" wrap="square" lIns="146304" tIns="91440" rIns="146304" bIns="91440" rtlCol="0" anchor="t">
            <a:noAutofit/>
          </a:bodyPr>
          <a:lstStyle>
            <a:lvl1pPr>
              <a:defRPr lang="en-US" sz="2856" cap="all" spc="510">
                <a:solidFill>
                  <a:schemeClr val="bg1"/>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2384939"/>
            <a:ext cx="4866510" cy="1236781"/>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834" indent="0">
              <a:buFont typeface="Arial" panose="020B0604020202020204" pitchFamily="34" charset="0"/>
              <a:buNone/>
              <a:defRPr sz="1428">
                <a:solidFill>
                  <a:schemeClr val="bg1"/>
                </a:solidFill>
              </a:defRPr>
            </a:lvl2pPr>
            <a:lvl3pPr marL="571390" indent="0">
              <a:buFont typeface="Arial" panose="020B0604020202020204" pitchFamily="34" charset="0"/>
              <a:buNone/>
              <a:defRPr sz="1224">
                <a:solidFill>
                  <a:schemeClr val="bg1"/>
                </a:solidFill>
              </a:defRPr>
            </a:lvl3pPr>
            <a:lvl4pPr marL="799946" indent="0">
              <a:buFont typeface="Arial" panose="020B0604020202020204" pitchFamily="34" charset="0"/>
              <a:buNone/>
              <a:defRPr sz="1122">
                <a:solidFill>
                  <a:schemeClr val="bg1"/>
                </a:solidFill>
              </a:defRPr>
            </a:lvl4pPr>
            <a:lvl5pPr marL="1028502" indent="0">
              <a:buFont typeface="Arial" panose="020B0604020202020204" pitchFamily="34" charse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78C3F1D-7276-489F-9DB3-F286C63D21B4}"/>
              </a:ext>
            </a:extLst>
          </p:cNvPr>
          <p:cNvSpPr/>
          <p:nvPr userDrawn="1"/>
        </p:nvSpPr>
        <p:spPr bwMode="auto">
          <a:xfrm>
            <a:off x="5396542" y="6693613"/>
            <a:ext cx="3105323" cy="3009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68538780"/>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749757"/>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0"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atin typeface="Segoe UI Semilight" panose="020B0402040204020203" pitchFamily="34" charset="0"/>
                <a:cs typeface="Segoe UI Semilight" panose="020B0402040204020203" pitchFamily="34" charset="0"/>
              </a:defRPr>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5"/>
            <a:ext cx="5463092" cy="917575"/>
          </a:xfrm>
        </p:spPr>
        <p:txBody>
          <a:bodyPr/>
          <a:lstStyle>
            <a:lvl1pPr>
              <a:defRPr sz="2856" spc="51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cxnSp>
        <p:nvCxnSpPr>
          <p:cNvPr id="6" name="Straight Connector 5">
            <a:extLst>
              <a:ext uri="{FF2B5EF4-FFF2-40B4-BE49-F238E27FC236}">
                <a16:creationId xmlns:a16="http://schemas.microsoft.com/office/drawing/2014/main" id="{635B2CDB-418E-437C-81BB-B97490F08B09}"/>
              </a:ext>
            </a:extLst>
          </p:cNvPr>
          <p:cNvCxnSpPr/>
          <p:nvPr userDrawn="1"/>
        </p:nvCxnSpPr>
        <p:spPr>
          <a:xfrm>
            <a:off x="344395" y="2075279"/>
            <a:ext cx="5393337"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488DF7F-1572-454C-AF75-240959B54247}"/>
              </a:ext>
            </a:extLst>
          </p:cNvPr>
          <p:cNvSpPr>
            <a:spLocks noGrp="1"/>
          </p:cNvSpPr>
          <p:nvPr>
            <p:ph type="body" sz="quarter" idx="12"/>
          </p:nvPr>
        </p:nvSpPr>
        <p:spPr>
          <a:xfrm>
            <a:off x="6412557" y="6087663"/>
            <a:ext cx="5829596" cy="729302"/>
          </a:xfrm>
        </p:spPr>
        <p:txBody>
          <a:bodyPr anchor="b"/>
          <a:lstStyle>
            <a:lvl1pPr marL="0" indent="0">
              <a:spcAft>
                <a:spcPts val="612"/>
              </a:spcAft>
              <a:buNone/>
              <a:defRPr sz="1632">
                <a:solidFill>
                  <a:schemeClr val="bg1"/>
                </a:solidFill>
                <a:latin typeface="+mn-lt"/>
              </a:defRPr>
            </a:lvl1pPr>
            <a:lvl2pPr marL="0" indent="0">
              <a:buNone/>
              <a:defRPr sz="1428">
                <a:solidFill>
                  <a:schemeClr val="bg1"/>
                </a:solidFill>
                <a:latin typeface="+mn-lt"/>
              </a:defRPr>
            </a:lvl2pPr>
            <a:lvl3pPr marL="571390" indent="0">
              <a:buNone/>
              <a:defRPr/>
            </a:lvl3pPr>
          </a:lstStyle>
          <a:p>
            <a:pPr lvl="0"/>
            <a:r>
              <a:rPr lang="en-US"/>
              <a:t>Edit Master text styles</a:t>
            </a:r>
          </a:p>
          <a:p>
            <a:pPr lvl="1"/>
            <a:r>
              <a:rPr lang="en-US"/>
              <a:t>Second level</a:t>
            </a:r>
          </a:p>
        </p:txBody>
      </p:sp>
    </p:spTree>
    <p:extLst>
      <p:ext uri="{BB962C8B-B14F-4D97-AF65-F5344CB8AC3E}">
        <p14:creationId xmlns:p14="http://schemas.microsoft.com/office/powerpoint/2010/main" val="59949564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92919"/>
          </a:xfrm>
        </p:spPr>
        <p:txBody>
          <a:bodyPr/>
          <a:lstStyle>
            <a:lvl1pPr algn="ctr">
              <a:defRPr lang="en-US" sz="2856" kern="1200" cap="all" spc="306"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029273050"/>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9865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4" name="Text Placeholder 3"/>
          <p:cNvSpPr>
            <a:spLocks noGrp="1"/>
          </p:cNvSpPr>
          <p:nvPr>
            <p:ph type="body" sz="quarter" idx="10"/>
          </p:nvPr>
        </p:nvSpPr>
        <p:spPr>
          <a:xfrm>
            <a:off x="476084" y="2211695"/>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78851" y="2211695"/>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74640" y="1155940"/>
            <a:ext cx="11887200" cy="48968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p:txBody>
      </p:sp>
    </p:spTree>
    <p:extLst>
      <p:ext uri="{BB962C8B-B14F-4D97-AF65-F5344CB8AC3E}">
        <p14:creationId xmlns:p14="http://schemas.microsoft.com/office/powerpoint/2010/main" val="5613808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4958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5342412"/>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885967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02615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23003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690209"/>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37865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48166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4351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51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23617263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275495"/>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275495"/>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90892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3161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36666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974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02273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85652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974830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8500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31045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638880" cy="1067272"/>
          </a:xfrm>
        </p:spPr>
        <p:txBody>
          <a:bodyPr vert="horz" wrap="square" lIns="146304" tIns="91440" rIns="146304" bIns="91440" rtlCol="0" anchor="t">
            <a:noAutofit/>
          </a:bodyPr>
          <a:lstStyle>
            <a:lvl1pPr>
              <a:defRPr lang="en-US" sz="2856" b="0" kern="1200" cap="all" spc="306"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7"/>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418">
              <a:spcBef>
                <a:spcPts val="1020"/>
              </a:spcBef>
              <a:buNone/>
            </a:pPr>
            <a:r>
              <a:rPr lang="en-US"/>
              <a:t>Edit Master text styles</a:t>
            </a:r>
          </a:p>
        </p:txBody>
      </p:sp>
    </p:spTree>
    <p:extLst>
      <p:ext uri="{BB962C8B-B14F-4D97-AF65-F5344CB8AC3E}">
        <p14:creationId xmlns:p14="http://schemas.microsoft.com/office/powerpoint/2010/main" val="25383152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C570-8415-492C-9A00-1F0B44456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03B969-0B82-4B56-BDCC-444B821FD3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8D9DC-77BF-4815-B13A-62306C918796}"/>
              </a:ext>
            </a:extLst>
          </p:cNvPr>
          <p:cNvSpPr>
            <a:spLocks noGrp="1"/>
          </p:cNvSpPr>
          <p:nvPr>
            <p:ph type="dt" sz="half" idx="10"/>
          </p:nvPr>
        </p:nvSpPr>
        <p:spPr/>
        <p:txBody>
          <a:bodyPr/>
          <a:lstStyle/>
          <a:p>
            <a:fld id="{9A950C5C-D192-40AD-B125-EE2B44A6AE44}" type="datetimeFigureOut">
              <a:rPr lang="en-US" smtClean="0"/>
              <a:t>6/5/2018</a:t>
            </a:fld>
            <a:endParaRPr lang="en-US"/>
          </a:p>
        </p:txBody>
      </p:sp>
      <p:sp>
        <p:nvSpPr>
          <p:cNvPr id="5" name="Footer Placeholder 4">
            <a:extLst>
              <a:ext uri="{FF2B5EF4-FFF2-40B4-BE49-F238E27FC236}">
                <a16:creationId xmlns:a16="http://schemas.microsoft.com/office/drawing/2014/main" id="{88B42F89-2DD3-409F-96A8-A450D3440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E6CD6-2448-4DDA-B969-CFF32A6225FF}"/>
              </a:ext>
            </a:extLst>
          </p:cNvPr>
          <p:cNvSpPr>
            <a:spLocks noGrp="1"/>
          </p:cNvSpPr>
          <p:nvPr>
            <p:ph type="sldNum" sz="quarter" idx="12"/>
          </p:nvPr>
        </p:nvSpPr>
        <p:spPr/>
        <p:txBody>
          <a:bodyPr/>
          <a:lstStyle/>
          <a:p>
            <a:fld id="{5A68F514-8939-4AB1-811C-30DD4133B97A}" type="slidenum">
              <a:rPr lang="en-US" smtClean="0"/>
              <a:t>‹#›</a:t>
            </a:fld>
            <a:endParaRPr lang="en-US"/>
          </a:p>
        </p:txBody>
      </p:sp>
    </p:spTree>
    <p:extLst>
      <p:ext uri="{BB962C8B-B14F-4D97-AF65-F5344CB8AC3E}">
        <p14:creationId xmlns:p14="http://schemas.microsoft.com/office/powerpoint/2010/main" val="264079585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spTree>
    <p:extLst>
      <p:ext uri="{BB962C8B-B14F-4D97-AF65-F5344CB8AC3E}">
        <p14:creationId xmlns:p14="http://schemas.microsoft.com/office/powerpoint/2010/main" val="3479712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27549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27549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98453"/>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434709" cy="6994524"/>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0736" cy="1828800"/>
          </a:xfrm>
          <a:noFill/>
        </p:spPr>
        <p:txBody>
          <a:bodyPr lIns="146304" tIns="91440" rIns="146304" bIns="91440" anchor="t" anchorCtr="0"/>
          <a:lstStyle>
            <a:lvl1pPr>
              <a:defRPr sz="4800" spc="-100"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664797"/>
          </a:xfrm>
        </p:spPr>
        <p:txBody>
          <a:bodyPr wrap="square" lIns="164592" tIns="109728" rIns="164592" bIns="109728">
            <a:spAutoFit/>
          </a:bodyPr>
          <a:lstStyle>
            <a:lvl1pPr marL="0" indent="0">
              <a:spcBef>
                <a:spcPts val="0"/>
              </a:spcBef>
              <a:buNone/>
              <a:defRPr sz="3200">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pic>
        <p:nvPicPr>
          <p:cNvPr id="17" name="Picture 16"/>
          <p:cNvPicPr>
            <a:picLocks noChangeAspect="1"/>
          </p:cNvPicPr>
          <p:nvPr userDrawn="1"/>
        </p:nvPicPr>
        <p:blipFill>
          <a:blip r:embed="rId4"/>
          <a:stretch>
            <a:fillRect/>
          </a:stretch>
        </p:blipFill>
        <p:spPr>
          <a:xfrm>
            <a:off x="-1735964" y="1495290"/>
            <a:ext cx="1247775" cy="3076575"/>
          </a:xfrm>
          <a:prstGeom prst="rect">
            <a:avLst/>
          </a:prstGeom>
        </p:spPr>
      </p:pic>
    </p:spTree>
    <p:extLst>
      <p:ext uri="{BB962C8B-B14F-4D97-AF65-F5344CB8AC3E}">
        <p14:creationId xmlns:p14="http://schemas.microsoft.com/office/powerpoint/2010/main" val="26336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spTree>
    <p:extLst>
      <p:ext uri="{BB962C8B-B14F-4D97-AF65-F5344CB8AC3E}">
        <p14:creationId xmlns:p14="http://schemas.microsoft.com/office/powerpoint/2010/main" val="1778869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440363" y="0"/>
            <a:ext cx="6994345" cy="6994524"/>
          </a:xfrm>
          <a:prstGeom prst="rect">
            <a:avLst/>
          </a:prstGeom>
        </p:spPr>
      </p:pic>
    </p:spTree>
    <p:extLst>
      <p:ext uri="{BB962C8B-B14F-4D97-AF65-F5344CB8AC3E}">
        <p14:creationId xmlns:p14="http://schemas.microsoft.com/office/powerpoint/2010/main" val="79438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56346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697297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04484829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961056077"/>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08667572"/>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4" name="Picture 3">
            <a:extLst>
              <a:ext uri="{FF2B5EF4-FFF2-40B4-BE49-F238E27FC236}">
                <a16:creationId xmlns:a16="http://schemas.microsoft.com/office/drawing/2014/main" id="{269E0A4C-F0BD-4539-A5C2-4485828D3F3D}"/>
              </a:ext>
            </a:extLst>
          </p:cNvPr>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74317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31394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85883588"/>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008438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6A286D-8A52-447E-9F95-8A2BDD858472}"/>
              </a:ext>
            </a:extLst>
          </p:cNvPr>
          <p:cNvSpPr>
            <a:spLocks noGrp="1"/>
          </p:cNvSpPr>
          <p:nvPr>
            <p:ph type="title" hasCustomPrompt="1"/>
          </p:nvPr>
        </p:nvSpPr>
        <p:spPr>
          <a:xfrm>
            <a:off x="274639" y="2906331"/>
            <a:ext cx="11887200" cy="1181862"/>
          </a:xfrm>
          <a:noFill/>
        </p:spPr>
        <p:txBody>
          <a:bodyPr tIns="91440" bIns="91440" anchor="t" anchorCtr="0">
            <a:spAutoFit/>
          </a:bodyPr>
          <a:lstStyle>
            <a:lvl1pPr>
              <a:defRPr sz="7198" spc="-100" baseline="0">
                <a:solidFill>
                  <a:schemeClr val="tx1"/>
                </a:solidFill>
              </a:defRPr>
            </a:lvl1pPr>
          </a:lstStyle>
          <a:p>
            <a:r>
              <a:rPr lang="en-US"/>
              <a:t>Section title</a:t>
            </a:r>
          </a:p>
        </p:txBody>
      </p:sp>
      <p:pic>
        <p:nvPicPr>
          <p:cNvPr id="5" name="Picture 4">
            <a:extLst>
              <a:ext uri="{FF2B5EF4-FFF2-40B4-BE49-F238E27FC236}">
                <a16:creationId xmlns:a16="http://schemas.microsoft.com/office/drawing/2014/main" id="{56BBF8E0-2E3C-4435-B648-46D363BD6BF9}"/>
              </a:ext>
            </a:extLst>
          </p:cNvPr>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938803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4"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7473553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24211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710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36983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484854"/>
            <a:ext cx="1452989" cy="310896"/>
          </a:xfrm>
          <a:prstGeom prst="rect">
            <a:avLst/>
          </a:prstGeom>
        </p:spPr>
      </p:pic>
    </p:spTree>
    <p:extLst>
      <p:ext uri="{BB962C8B-B14F-4D97-AF65-F5344CB8AC3E}">
        <p14:creationId xmlns:p14="http://schemas.microsoft.com/office/powerpoint/2010/main" val="132283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59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721420" y="0"/>
            <a:ext cx="6715055" cy="6994525"/>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7" y="444081"/>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grpSp>
      <p:sp>
        <p:nvSpPr>
          <p:cNvPr id="23" name="Rectangle 22"/>
          <p:cNvSpPr/>
          <p:nvPr userDrawn="1"/>
        </p:nvSpPr>
        <p:spPr bwMode="gray">
          <a:xfrm>
            <a:off x="6538477" y="1436210"/>
            <a:ext cx="5447176" cy="303096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538478" y="1441921"/>
            <a:ext cx="5439287" cy="2129073"/>
          </a:xfrm>
          <a:noFill/>
        </p:spPr>
        <p:txBody>
          <a:bodyPr lIns="182880" tIns="182880" rIns="91440" bIns="91440" anchor="t" anchorCtr="0"/>
          <a:lstStyle>
            <a:lvl1pPr>
              <a:defRPr sz="4890" spc="-100"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538477" y="3746014"/>
            <a:ext cx="5447176" cy="531364"/>
          </a:xfrm>
        </p:spPr>
        <p:txBody>
          <a:bodyPr lIns="182880" tIns="91440" bIns="0" anchor="ctr" anchorCtr="0"/>
          <a:lstStyle>
            <a:lvl1pPr marL="0" indent="0">
              <a:lnSpc>
                <a:spcPct val="100000"/>
              </a:lnSpc>
              <a:spcBef>
                <a:spcPts val="0"/>
              </a:spcBef>
              <a:buNone/>
              <a:defRPr sz="2853">
                <a:solidFill>
                  <a:schemeClr val="bg1"/>
                </a:solidFill>
              </a:defRPr>
            </a:lvl1pPr>
          </a:lstStyle>
          <a:p>
            <a:pPr lvl="0"/>
            <a:r>
              <a:rPr lang="en-US"/>
              <a:t>Subtitle</a:t>
            </a:r>
          </a:p>
        </p:txBody>
      </p:sp>
    </p:spTree>
    <p:extLst>
      <p:ext uri="{BB962C8B-B14F-4D97-AF65-F5344CB8AC3E}">
        <p14:creationId xmlns:p14="http://schemas.microsoft.com/office/powerpoint/2010/main" val="17436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1349299"/>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1"/>
            <a:ext cx="4169782" cy="5645225"/>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2824299"/>
          </a:xfrm>
        </p:spPr>
        <p:txBody>
          <a:bodyPr lIns="393192" tIns="393192" rIns="182880"/>
          <a:lstStyle>
            <a:lvl1pPr marL="0" indent="0">
              <a:spcAft>
                <a:spcPts val="611"/>
              </a:spcAft>
              <a:buNone/>
              <a:defRPr>
                <a:latin typeface="+mj-lt"/>
              </a:defRPr>
            </a:lvl1pPr>
            <a:lvl2pPr marL="0" indent="0">
              <a:spcAft>
                <a:spcPts val="611"/>
              </a:spcAft>
              <a:buNone/>
              <a:defRPr>
                <a:latin typeface="+mj-lt"/>
              </a:defRPr>
            </a:lvl2pPr>
            <a:lvl3pPr marL="0" indent="0">
              <a:spcAft>
                <a:spcPts val="611"/>
              </a:spcAft>
              <a:buNone/>
              <a:defRPr/>
            </a:lvl3pPr>
            <a:lvl4pPr marL="0" indent="0">
              <a:spcAft>
                <a:spcPts val="611"/>
              </a:spcAft>
              <a:buNone/>
              <a:defRPr/>
            </a:lvl4pPr>
            <a:lvl5pPr marL="0" indent="0">
              <a:spcAft>
                <a:spcPts val="611"/>
              </a:spcAft>
              <a:buNone/>
              <a:defRPr sz="163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7845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98699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4849876"/>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175505" y="0"/>
            <a:ext cx="7260971" cy="2824299"/>
          </a:xfrm>
        </p:spPr>
        <p:txBody>
          <a:bodyPr lIns="393192" tIns="393192" rIns="182880"/>
          <a:lstStyle>
            <a:lvl1pPr marL="0" indent="0">
              <a:spcAft>
                <a:spcPts val="611"/>
              </a:spcAft>
              <a:buNone/>
              <a:defRPr>
                <a:latin typeface="+mj-lt"/>
              </a:defRPr>
            </a:lvl1pPr>
            <a:lvl2pPr marL="0" indent="0">
              <a:spcAft>
                <a:spcPts val="611"/>
              </a:spcAft>
              <a:buNone/>
              <a:defRPr>
                <a:latin typeface="+mj-lt"/>
              </a:defRPr>
            </a:lvl2pPr>
            <a:lvl3pPr marL="0" indent="0">
              <a:spcAft>
                <a:spcPts val="611"/>
              </a:spcAft>
              <a:buNone/>
              <a:defRPr/>
            </a:lvl3pPr>
            <a:lvl4pPr marL="0" indent="0">
              <a:spcAft>
                <a:spcPts val="611"/>
              </a:spcAft>
              <a:buNone/>
              <a:defRPr/>
            </a:lvl4pPr>
            <a:lvl5pPr marL="0" indent="0">
              <a:spcAft>
                <a:spcPts val="611"/>
              </a:spcAft>
              <a:buNone/>
              <a:defRPr sz="163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48159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12436475" cy="1257442"/>
          </a:xfrm>
        </p:spPr>
        <p:txBody>
          <a:bodyPr lIns="393192" tIns="393192" bIns="91440">
            <a:normAutofit/>
          </a:bodyPr>
          <a:lstStyle>
            <a:lvl1pPr marL="0" indent="0">
              <a:spcBef>
                <a:spcPts val="0"/>
              </a:spcBef>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20154507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6572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212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0314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036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5500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036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878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4091" y="1797797"/>
            <a:ext cx="11276385" cy="2025170"/>
          </a:xfrm>
        </p:spPr>
        <p:txBody>
          <a:bodyPr wrap="square">
            <a:spAutoFit/>
          </a:bodyPr>
          <a:lstStyle>
            <a:lvl1pPr>
              <a:defRPr sz="3600">
                <a:gradFill>
                  <a:gsLst>
                    <a:gs pos="1250">
                      <a:schemeClr val="tx2"/>
                    </a:gs>
                    <a:gs pos="99000">
                      <a:schemeClr val="tx2"/>
                    </a:gs>
                  </a:gsLst>
                  <a:lin ang="5400000" scaled="0"/>
                </a:gra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04092" y="880221"/>
            <a:ext cx="11278628" cy="917575"/>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97857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062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58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98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152144"/>
            <a:ext cx="11887199" cy="1792157"/>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1590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amp;A">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9765" y="3101944"/>
            <a:ext cx="7376710" cy="3670791"/>
          </a:xfrm>
          <a:prstGeom prst="rect">
            <a:avLst/>
          </a:prstGeom>
        </p:spPr>
      </p:pic>
      <p:sp>
        <p:nvSpPr>
          <p:cNvPr id="4" name="TextBox 3"/>
          <p:cNvSpPr txBox="1"/>
          <p:nvPr userDrawn="1"/>
        </p:nvSpPr>
        <p:spPr>
          <a:xfrm>
            <a:off x="732865" y="1048871"/>
            <a:ext cx="7658100" cy="1292662"/>
          </a:xfrm>
          <a:prstGeom prst="rect">
            <a:avLst/>
          </a:prstGeom>
          <a:noFill/>
        </p:spPr>
        <p:txBody>
          <a:bodyPr wrap="square" lIns="182880" tIns="146304" rIns="182880" bIns="146304" rtlCol="0">
            <a:spAutoFit/>
          </a:bodyPr>
          <a:lstStyle/>
          <a:p>
            <a:pPr>
              <a:lnSpc>
                <a:spcPct val="90000"/>
              </a:lnSpc>
              <a:spcAft>
                <a:spcPts val="600"/>
              </a:spcAft>
            </a:pPr>
            <a:r>
              <a:rPr lang="en-US" sz="7200" dirty="0">
                <a:solidFill>
                  <a:schemeClr val="bg1"/>
                </a:solidFill>
                <a:latin typeface="+mj-lt"/>
              </a:rPr>
              <a:t>Q&amp;A</a:t>
            </a:r>
            <a:endParaRPr lang="ru-RU" sz="7200" dirty="0" err="1">
              <a:solidFill>
                <a:schemeClr val="bg1"/>
              </a:solidFill>
              <a:latin typeface="+mj-lt"/>
            </a:endParaRPr>
          </a:p>
        </p:txBody>
      </p:sp>
    </p:spTree>
    <p:extLst>
      <p:ext uri="{BB962C8B-B14F-4D97-AF65-F5344CB8AC3E}">
        <p14:creationId xmlns:p14="http://schemas.microsoft.com/office/powerpoint/2010/main" val="1781920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60" tIns="143409" rIns="179260"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6"/>
              </a:lnSpc>
              <a:spcBef>
                <a:spcPct val="0"/>
              </a:spcBef>
              <a:spcAft>
                <a:spcPct val="0"/>
              </a:spcAft>
            </a:pPr>
            <a:r>
              <a:rPr lang="en-US" sz="980" dirty="0">
                <a:solidFill>
                  <a:schemeClr val="bg1"/>
                </a:solidFill>
              </a:rPr>
              <a:t>© 2018 Microsoft Corporation. All rights reserved. Microsoft, Windows, and other product names are or may be registered trademarks and/or trademarks in the U.S. and/or other countries.</a:t>
            </a:r>
          </a:p>
          <a:p>
            <a:pPr defTabSz="913330" fontAlgn="base">
              <a:lnSpc>
                <a:spcPts val="1176"/>
              </a:lnSpc>
              <a:spcBef>
                <a:spcPct val="0"/>
              </a:spcBef>
              <a:spcAft>
                <a:spcPct val="0"/>
              </a:spcAft>
            </a:pPr>
            <a:r>
              <a:rPr lang="en-US" sz="980"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6"/>
              </a:lnSpc>
              <a:spcBef>
                <a:spcPct val="0"/>
              </a:spcBef>
              <a:spcAft>
                <a:spcPct val="0"/>
              </a:spcAft>
            </a:pPr>
            <a:r>
              <a:rPr lang="en-US" sz="980" dirty="0">
                <a:solidFill>
                  <a:schemeClr val="bg1"/>
                </a:solidFill>
              </a:rPr>
              <a:t>conditions, it should not be interpreted to be a commitment on the part of Microsoft, and Microsoft cannot guarantee the accuracy of any information provided after the date of this presentation.</a:t>
            </a:r>
          </a:p>
          <a:p>
            <a:pPr defTabSz="913330" fontAlgn="base">
              <a:lnSpc>
                <a:spcPts val="1176"/>
              </a:lnSpc>
              <a:spcBef>
                <a:spcPct val="0"/>
              </a:spcBef>
              <a:spcAft>
                <a:spcPct val="0"/>
              </a:spcAft>
            </a:pPr>
            <a:r>
              <a:rPr lang="en-US" sz="980" dirty="0">
                <a:solidFill>
                  <a:schemeClr val="bg1"/>
                </a:solidFill>
              </a:rPr>
              <a:t>MICROSOFT MAKES NO WARRANTIES, EXPRESS, IMPLIED OR STATUTORY, AS TO THE INFORMATION IN THIS PRESENTATION.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92849" y="3145040"/>
            <a:ext cx="3288506" cy="704445"/>
          </a:xfrm>
          <a:prstGeom prst="rect">
            <a:avLst/>
          </a:prstGeom>
        </p:spPr>
      </p:pic>
    </p:spTree>
    <p:extLst>
      <p:ext uri="{BB962C8B-B14F-4D97-AF65-F5344CB8AC3E}">
        <p14:creationId xmlns:p14="http://schemas.microsoft.com/office/powerpoint/2010/main" val="11753445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33699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0755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stretch>
            <a:fillRect/>
          </a:stretch>
        </p:blipFill>
        <p:spPr>
          <a:xfrm>
            <a:off x="466443" y="6209084"/>
            <a:ext cx="1448093" cy="310896"/>
          </a:xfrm>
          <a:prstGeom prst="rect">
            <a:avLst/>
          </a:prstGeom>
        </p:spPr>
      </p:pic>
      <p:pic>
        <p:nvPicPr>
          <p:cNvPr id="16" name="Picture 15"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9813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531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386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001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28312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3539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20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13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775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234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58154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29557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2457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9187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60187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738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97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8542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360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1870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01907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36087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8382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03076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704313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52390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67259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694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200907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11104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688060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605807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170669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73843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80946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454444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483010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ivider Slide 1_Not Animated">
    <p:bg>
      <p:bgPr>
        <a:solidFill>
          <a:srgbClr val="212123"/>
        </a:solidFill>
        <a:effectLst/>
      </p:bgPr>
    </p:bg>
    <p:spTree>
      <p:nvGrpSpPr>
        <p:cNvPr id="1" name=""/>
        <p:cNvGrpSpPr/>
        <p:nvPr/>
      </p:nvGrpSpPr>
      <p:grpSpPr>
        <a:xfrm>
          <a:off x="0" y="0"/>
          <a:ext cx="0" cy="0"/>
          <a:chOff x="0" y="0"/>
          <a:chExt cx="0" cy="0"/>
        </a:xfrm>
      </p:grpSpPr>
      <p:pic>
        <p:nvPicPr>
          <p:cNvPr id="22" name="Picture 21"/>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a:xfrm>
            <a:off x="2668514" y="0"/>
            <a:ext cx="9804741" cy="6994525"/>
          </a:xfrm>
          <a:prstGeom prst="rect">
            <a:avLst/>
          </a:prstGeom>
        </p:spPr>
      </p:pic>
      <p:sp>
        <p:nvSpPr>
          <p:cNvPr id="7" name="Title 1"/>
          <p:cNvSpPr>
            <a:spLocks noGrp="1"/>
          </p:cNvSpPr>
          <p:nvPr>
            <p:ph type="title" hasCustomPrompt="1"/>
          </p:nvPr>
        </p:nvSpPr>
        <p:spPr bwMode="auto">
          <a:xfrm>
            <a:off x="720157" y="1153178"/>
            <a:ext cx="5971209" cy="1952471"/>
          </a:xfrm>
          <a:noFill/>
        </p:spPr>
        <p:txBody>
          <a:bodyPr lIns="195067" tIns="121917" rIns="195067" bIns="121917" anchor="t" anchorCtr="0"/>
          <a:lstStyle>
            <a:lvl1pPr>
              <a:defRPr sz="6117" spc="-136"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720157" y="3105649"/>
            <a:ext cx="5971209" cy="574675"/>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41717237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63">
              <a:defRPr/>
            </a:pPr>
            <a:fld id="{981CFE01-8AC9-48CE-8E90-3542E21AAE67}" type="datetimeFigureOut">
              <a:rPr lang="en-US" smtClean="0">
                <a:solidFill>
                  <a:srgbClr val="161616"/>
                </a:solidFill>
              </a:rPr>
              <a:pPr defTabSz="932563">
                <a:defRPr/>
              </a:pPr>
              <a:t>6/5/2018</a:t>
            </a:fld>
            <a:endParaRPr lang="en-US" dirty="0">
              <a:solidFill>
                <a:srgbClr val="161616"/>
              </a:solidFill>
            </a:endParaRPr>
          </a:p>
        </p:txBody>
      </p:sp>
      <p:sp>
        <p:nvSpPr>
          <p:cNvPr id="3" name="Footer Placeholder 2"/>
          <p:cNvSpPr>
            <a:spLocks noGrp="1"/>
          </p:cNvSpPr>
          <p:nvPr>
            <p:ph type="ftr" sz="quarter" idx="11"/>
          </p:nvPr>
        </p:nvSpPr>
        <p:spPr/>
        <p:txBody>
          <a:bodyPr/>
          <a:lstStyle/>
          <a:p>
            <a:pPr defTabSz="932563">
              <a:defRPr/>
            </a:pPr>
            <a:endParaRPr lang="en-US" dirty="0">
              <a:solidFill>
                <a:srgbClr val="161616"/>
              </a:solidFill>
            </a:endParaRPr>
          </a:p>
        </p:txBody>
      </p:sp>
      <p:sp>
        <p:nvSpPr>
          <p:cNvPr id="4" name="Slide Number Placeholder 3"/>
          <p:cNvSpPr>
            <a:spLocks noGrp="1"/>
          </p:cNvSpPr>
          <p:nvPr>
            <p:ph type="sldNum" sz="quarter" idx="12"/>
          </p:nvPr>
        </p:nvSpPr>
        <p:spPr/>
        <p:txBody>
          <a:bodyPr/>
          <a:lstStyle/>
          <a:p>
            <a:pPr defTabSz="932563">
              <a:defRPr/>
            </a:pPr>
            <a:fld id="{C493B0A3-FA6C-4000-A820-70E04F9F623C}" type="slidenum">
              <a:rPr lang="en-US" smtClean="0">
                <a:solidFill>
                  <a:srgbClr val="161616"/>
                </a:solidFill>
              </a:rPr>
              <a:pPr defTabSz="932563">
                <a:defRPr/>
              </a:pPr>
              <a:t>‹#›</a:t>
            </a:fld>
            <a:endParaRPr lang="en-US" dirty="0">
              <a:solidFill>
                <a:srgbClr val="161616"/>
              </a:solidFill>
            </a:endParaRPr>
          </a:p>
        </p:txBody>
      </p:sp>
    </p:spTree>
    <p:extLst>
      <p:ext uri="{BB962C8B-B14F-4D97-AF65-F5344CB8AC3E}">
        <p14:creationId xmlns:p14="http://schemas.microsoft.com/office/powerpoint/2010/main" val="15155705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092881"/>
          </a:xfrm>
        </p:spPr>
        <p:txBody>
          <a:bodyPr>
            <a:spAutoFit/>
          </a:bodyPr>
          <a:lstStyle>
            <a:lvl1pPr>
              <a:defRPr sz="399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12721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419726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57200" y="6121401"/>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399"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2" y="3955786"/>
            <a:ext cx="7315137" cy="1828007"/>
          </a:xfrm>
          <a:noFill/>
        </p:spPr>
        <p:txBody>
          <a:bodyPr tIns="109728"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816991478"/>
      </p:ext>
    </p:extLst>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227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8694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90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673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40413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0074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88" indent="0">
              <a:buNone/>
              <a:defRPr/>
            </a:lvl3pPr>
            <a:lvl4pPr marL="456976" indent="0">
              <a:buNone/>
              <a:defRPr/>
            </a:lvl4pPr>
            <a:lvl5pPr marL="68546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41608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240473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688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744650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image" Target="../media/image34.emf"/><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theme" Target="../theme/theme10.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image" Target="../media/image57.png"/><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theme" Target="../theme/theme11.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image" Target="../media/image34.emf"/><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19" Type="http://schemas.openxmlformats.org/officeDocument/2006/relationships/theme" Target="../theme/theme1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image" Target="../media/image34.emf"/><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10" Type="http://schemas.openxmlformats.org/officeDocument/2006/relationships/slideLayout" Target="../slideLayouts/slideLayout270.xml"/><Relationship Id="rId19" Type="http://schemas.openxmlformats.org/officeDocument/2006/relationships/theme" Target="../theme/theme13.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theme" Target="../theme/theme14.xml"/><Relationship Id="rId3" Type="http://schemas.openxmlformats.org/officeDocument/2006/relationships/slideLayout" Target="../slideLayouts/slideLayout281.xml"/><Relationship Id="rId21" Type="http://schemas.openxmlformats.org/officeDocument/2006/relationships/slideLayout" Target="../slideLayouts/slideLayout299.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image" Target="../media/image57.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theme" Target="../theme/theme15.xml"/><Relationship Id="rId3" Type="http://schemas.openxmlformats.org/officeDocument/2006/relationships/slideLayout" Target="../slideLayouts/slideLayout306.xml"/><Relationship Id="rId21" Type="http://schemas.openxmlformats.org/officeDocument/2006/relationships/slideLayout" Target="../slideLayouts/slideLayout324.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image" Target="../media/image5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image" Target="../media/image34.emf"/><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theme" Target="../theme/theme16.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theme" Target="../theme/theme3.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4.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3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34.emf"/><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6.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2.xml"/><Relationship Id="rId7" Type="http://schemas.openxmlformats.org/officeDocument/2006/relationships/theme" Target="../theme/theme7.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image" Target="../media/image34.emf"/><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theme" Target="../theme/theme8.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image" Target="../media/image34.emf"/><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theme" Target="../theme/theme9.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087" r:id="rId2"/>
    <p:sldLayoutId id="2147484098" r:id="rId3"/>
    <p:sldLayoutId id="2147484107" r:id="rId4"/>
    <p:sldLayoutId id="2147484086" r:id="rId5"/>
    <p:sldLayoutId id="2147484099" r:id="rId6"/>
    <p:sldLayoutId id="2147484100" r:id="rId7"/>
    <p:sldLayoutId id="2147484106" r:id="rId8"/>
    <p:sldLayoutId id="2147484089" r:id="rId9"/>
    <p:sldLayoutId id="2147484092" r:id="rId10"/>
    <p:sldLayoutId id="2147484105" r:id="rId11"/>
    <p:sldLayoutId id="2147484182" r:id="rId12"/>
    <p:sldLayoutId id="2147484130" r:id="rId13"/>
    <p:sldLayoutId id="2147484101" r:id="rId14"/>
    <p:sldLayoutId id="2147484102" r:id="rId15"/>
    <p:sldLayoutId id="2147484093" r:id="rId16"/>
    <p:sldLayoutId id="2147484127" r:id="rId17"/>
    <p:sldLayoutId id="2147484128" r:id="rId18"/>
    <p:sldLayoutId id="2147484129" r:id="rId19"/>
    <p:sldLayoutId id="2147484094"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19582902"/>
      </p:ext>
    </p:extLst>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 id="2147484980" r:id="rId12"/>
    <p:sldLayoutId id="2147484981" r:id="rId13"/>
    <p:sldLayoutId id="2147484982" r:id="rId14"/>
    <p:sldLayoutId id="2147484983" r:id="rId15"/>
    <p:sldLayoutId id="2147484984" r:id="rId16"/>
    <p:sldLayoutId id="2147484985" r:id="rId17"/>
    <p:sldLayoutId id="2147484986"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1"/>
            <a:ext cx="11887198" cy="211558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614447063"/>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8" r:id="rId11"/>
    <p:sldLayoutId id="2147484999" r:id="rId12"/>
    <p:sldLayoutId id="2147485000" r:id="rId13"/>
    <p:sldLayoutId id="2147485001" r:id="rId14"/>
    <p:sldLayoutId id="2147485002" r:id="rId15"/>
    <p:sldLayoutId id="2147485003" r:id="rId16"/>
    <p:sldLayoutId id="2147485004" r:id="rId17"/>
    <p:sldLayoutId id="2147485005" r:id="rId18"/>
    <p:sldLayoutId id="2147485006" r:id="rId19"/>
    <p:sldLayoutId id="2147485007" r:id="rId20"/>
    <p:sldLayoutId id="2147485008" r:id="rId21"/>
    <p:sldLayoutId id="2147485009" r:id="rId22"/>
    <p:sldLayoutId id="2147485010" r:id="rId23"/>
    <p:sldLayoutId id="2147485011" r:id="rId24"/>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solidFill>
            <a:srgbClr val="505050"/>
          </a:soli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33355004"/>
      </p:ext>
    </p:extLst>
  </p:cSld>
  <p:clrMap bg1="dk1" tx1="lt1" bg2="dk2" tx2="lt2" accent1="accent1" accent2="accent2" accent3="accent3" accent4="accent4" accent5="accent5" accent6="accent6" hlink="hlink" folHlink="folHlink"/>
  <p:sldLayoutIdLst>
    <p:sldLayoutId id="2147485013" r:id="rId1"/>
    <p:sldLayoutId id="2147485014" r:id="rId2"/>
    <p:sldLayoutId id="2147485015" r:id="rId3"/>
    <p:sldLayoutId id="2147485016" r:id="rId4"/>
    <p:sldLayoutId id="2147485017" r:id="rId5"/>
    <p:sldLayoutId id="2147485018" r:id="rId6"/>
    <p:sldLayoutId id="2147485019" r:id="rId7"/>
    <p:sldLayoutId id="2147485020" r:id="rId8"/>
    <p:sldLayoutId id="2147485021" r:id="rId9"/>
    <p:sldLayoutId id="2147485022" r:id="rId10"/>
    <p:sldLayoutId id="2147485023" r:id="rId11"/>
    <p:sldLayoutId id="2147485024" r:id="rId12"/>
    <p:sldLayoutId id="2147485025" r:id="rId13"/>
    <p:sldLayoutId id="2147485026" r:id="rId14"/>
    <p:sldLayoutId id="2147485027" r:id="rId15"/>
    <p:sldLayoutId id="2147485028" r:id="rId16"/>
    <p:sldLayoutId id="2147485029" r:id="rId17"/>
    <p:sldLayoutId id="214748503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94687341"/>
      </p:ext>
    </p:extLst>
  </p:cSld>
  <p:clrMap bg1="lt1" tx1="dk1" bg2="lt2" tx2="dk2" accent1="accent1" accent2="accent2" accent3="accent3" accent4="accent4" accent5="accent5" accent6="accent6" hlink="hlink" folHlink="folHlink"/>
  <p:sldLayoutIdLst>
    <p:sldLayoutId id="2147485032" r:id="rId1"/>
    <p:sldLayoutId id="2147485033" r:id="rId2"/>
    <p:sldLayoutId id="2147485034" r:id="rId3"/>
    <p:sldLayoutId id="2147485035" r:id="rId4"/>
    <p:sldLayoutId id="2147485036" r:id="rId5"/>
    <p:sldLayoutId id="2147485037" r:id="rId6"/>
    <p:sldLayoutId id="2147485038" r:id="rId7"/>
    <p:sldLayoutId id="2147485039" r:id="rId8"/>
    <p:sldLayoutId id="2147485040" r:id="rId9"/>
    <p:sldLayoutId id="2147485041" r:id="rId10"/>
    <p:sldLayoutId id="2147485042" r:id="rId11"/>
    <p:sldLayoutId id="2147485043" r:id="rId12"/>
    <p:sldLayoutId id="2147485044" r:id="rId13"/>
    <p:sldLayoutId id="2147485045" r:id="rId14"/>
    <p:sldLayoutId id="2147485046" r:id="rId15"/>
    <p:sldLayoutId id="2147485047" r:id="rId16"/>
    <p:sldLayoutId id="2147485048" r:id="rId17"/>
    <p:sldLayoutId id="2147485049"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1155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031288629"/>
      </p:ext>
    </p:extLst>
  </p:cSld>
  <p:clrMap bg1="lt1" tx1="dk1" bg2="lt2" tx2="dk2" accent1="accent1" accent2="accent2" accent3="accent3" accent4="accent4" accent5="accent5" accent6="accent6" hlink="hlink" folHlink="folHlink"/>
  <p:sldLayoutIdLst>
    <p:sldLayoutId id="2147485051" r:id="rId1"/>
    <p:sldLayoutId id="2147485052" r:id="rId2"/>
    <p:sldLayoutId id="2147485053" r:id="rId3"/>
    <p:sldLayoutId id="2147485054" r:id="rId4"/>
    <p:sldLayoutId id="2147485055" r:id="rId5"/>
    <p:sldLayoutId id="2147485056" r:id="rId6"/>
    <p:sldLayoutId id="2147485057" r:id="rId7"/>
    <p:sldLayoutId id="2147485058" r:id="rId8"/>
    <p:sldLayoutId id="2147485059" r:id="rId9"/>
    <p:sldLayoutId id="2147485060" r:id="rId10"/>
    <p:sldLayoutId id="2147485061" r:id="rId11"/>
    <p:sldLayoutId id="2147485062" r:id="rId12"/>
    <p:sldLayoutId id="2147485063" r:id="rId13"/>
    <p:sldLayoutId id="2147485064" r:id="rId14"/>
    <p:sldLayoutId id="2147485065" r:id="rId15"/>
    <p:sldLayoutId id="2147485066" r:id="rId16"/>
    <p:sldLayoutId id="2147485067" r:id="rId17"/>
    <p:sldLayoutId id="2147485068" r:id="rId18"/>
    <p:sldLayoutId id="2147485069" r:id="rId19"/>
    <p:sldLayoutId id="2147485070" r:id="rId20"/>
    <p:sldLayoutId id="2147485071" r:id="rId21"/>
    <p:sldLayoutId id="2147485072" r:id="rId22"/>
    <p:sldLayoutId id="2147485073" r:id="rId23"/>
    <p:sldLayoutId id="2147485074" r:id="rId24"/>
    <p:sldLayoutId id="2147485075" r:id="rId25"/>
  </p:sldLayoutIdLst>
  <p:transition>
    <p:fade/>
  </p:transition>
  <p:txStyles>
    <p:titleStyle>
      <a:lvl1pPr algn="l" defTabSz="932563" rtl="0" eaLnBrk="1" latinLnBrk="0" hangingPunct="1">
        <a:lnSpc>
          <a:spcPct val="90000"/>
        </a:lnSpc>
        <a:spcBef>
          <a:spcPct val="0"/>
        </a:spcBef>
        <a:buNone/>
        <a:defRPr lang="en-US" sz="4896" b="0" kern="1200" cap="none" spc="-102" baseline="0" dirty="0" smtClean="0">
          <a:ln w="3175">
            <a:noFill/>
          </a:ln>
          <a:solidFill>
            <a:srgbClr val="505050"/>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1155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
        <p:nvSpPr>
          <p:cNvPr id="8" name="TextBox 7">
            <a:extLst>
              <a:ext uri="{FF2B5EF4-FFF2-40B4-BE49-F238E27FC236}">
                <a16:creationId xmlns:a16="http://schemas.microsoft.com/office/drawing/2014/main" id="{42944486-10A9-4349-8C0E-B974DFE1D61C}"/>
              </a:ext>
            </a:extLst>
          </p:cNvPr>
          <p:cNvSpPr txBox="1"/>
          <p:nvPr userDrawn="1"/>
        </p:nvSpPr>
        <p:spPr bwMode="black">
          <a:xfrm>
            <a:off x="4014849" y="6776707"/>
            <a:ext cx="4406786" cy="168070"/>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71"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FOR INTERNAL USE ONLY</a:t>
            </a:r>
          </a:p>
        </p:txBody>
      </p:sp>
      <p:sp>
        <p:nvSpPr>
          <p:cNvPr id="3" name="MSIPCM223f4f369df86e597ebb6c6e" descr="{&quot;HashCode&quot;:231139426,&quot;Placement&quot;:&quot;Footer&quot;,&quot;Top&quot;:519.343,&quot;Left&quot;:0.0,&quot;SlideWidth&quot;:960,&quot;SlideHeight&quot;:540}">
            <a:extLst>
              <a:ext uri="{FF2B5EF4-FFF2-40B4-BE49-F238E27FC236}">
                <a16:creationId xmlns:a16="http://schemas.microsoft.com/office/drawing/2014/main" id="{3B8A61E9-FF7A-4FF1-B919-40BB23CDD823}"/>
              </a:ext>
            </a:extLst>
          </p:cNvPr>
          <p:cNvSpPr txBox="1"/>
          <p:nvPr userDrawn="1"/>
        </p:nvSpPr>
        <p:spPr>
          <a:xfrm>
            <a:off x="0" y="6788707"/>
            <a:ext cx="2166441" cy="144069"/>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2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343574892"/>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 id="2147485093" r:id="rId17"/>
    <p:sldLayoutId id="2147485094" r:id="rId18"/>
    <p:sldLayoutId id="2147485095" r:id="rId19"/>
    <p:sldLayoutId id="2147485096" r:id="rId20"/>
    <p:sldLayoutId id="2147485097" r:id="rId21"/>
    <p:sldLayoutId id="2147485098" r:id="rId22"/>
    <p:sldLayoutId id="2147485099" r:id="rId23"/>
    <p:sldLayoutId id="2147485100" r:id="rId24"/>
    <p:sldLayoutId id="2147485101" r:id="rId25"/>
  </p:sldLayoutIdLst>
  <p:transition>
    <p:fade/>
  </p:transition>
  <p:txStyles>
    <p:titleStyle>
      <a:lvl1pPr algn="l" defTabSz="932563" rtl="0" eaLnBrk="1" latinLnBrk="0" hangingPunct="1">
        <a:lnSpc>
          <a:spcPct val="90000"/>
        </a:lnSpc>
        <a:spcBef>
          <a:spcPct val="0"/>
        </a:spcBef>
        <a:buNone/>
        <a:defRPr lang="en-US" sz="3672" b="0" kern="1200" cap="all" spc="306" baseline="0" dirty="0">
          <a:ln w="3175">
            <a:noFill/>
          </a:ln>
          <a:solidFill>
            <a:srgbClr val="0078D7"/>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493361045"/>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 id="2147485114" r:id="rId12"/>
    <p:sldLayoutId id="2147485116" r:id="rId13"/>
    <p:sldLayoutId id="2147485117" r:id="rId14"/>
    <p:sldLayoutId id="2147485118" r:id="rId15"/>
    <p:sldLayoutId id="2147485119" r:id="rId16"/>
    <p:sldLayoutId id="2147485120" r:id="rId17"/>
    <p:sldLayoutId id="2147485121" r:id="rId18"/>
    <p:sldLayoutId id="2147485122" r:id="rId19"/>
    <p:sldLayoutId id="2147485123" r:id="rId20"/>
    <p:sldLayoutId id="2147485124" r:id="rId21"/>
    <p:sldLayoutId id="2147485125" r:id="rId22"/>
    <p:sldLayoutId id="214748512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155241"/>
            <a:ext cx="11887198" cy="1761195"/>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3037181"/>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 id="2147484766" r:id="rId18"/>
    <p:sldLayoutId id="2147484767" r:id="rId19"/>
    <p:sldLayoutId id="2147484770" r:id="rId20"/>
    <p:sldLayoutId id="2147484771" r:id="rId21"/>
    <p:sldLayoutId id="2147484772" r:id="rId22"/>
    <p:sldLayoutId id="2147484773" r:id="rId23"/>
    <p:sldLayoutId id="2147484774" r:id="rId24"/>
    <p:sldLayoutId id="2147484807" r:id="rId25"/>
    <p:sldLayoutId id="2147484806" r:id="rId26"/>
    <p:sldLayoutId id="2147484777" r:id="rId27"/>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389">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37168">
                        <a:srgbClr val="161616"/>
                      </a:gs>
                      <a:gs pos="72000">
                        <a:srgbClr val="161616"/>
                      </a:gs>
                    </a:gsLst>
                    <a:lin ang="5400000" scaled="0"/>
                  </a:gradFill>
                  <a:ea typeface="Segoe UI" pitchFamily="34" charset="0"/>
                  <a:cs typeface="Segoe UI" pitchFamily="34" charset="0"/>
                </a:rPr>
                <a:t>R:16</a:t>
              </a:r>
              <a:r>
                <a:rPr lang="en-US" sz="500" baseline="0">
                  <a:gradFill>
                    <a:gsLst>
                      <a:gs pos="37168">
                        <a:srgbClr val="161616"/>
                      </a:gs>
                      <a:gs pos="72000">
                        <a:srgbClr val="161616"/>
                      </a:gs>
                    </a:gsLst>
                    <a:lin ang="5400000" scaled="0"/>
                  </a:gradFill>
                  <a:ea typeface="Segoe UI" pitchFamily="34" charset="0"/>
                  <a:cs typeface="Segoe UI" pitchFamily="34" charset="0"/>
                </a:rPr>
                <a:t> G:124 B:16</a:t>
              </a:r>
              <a:endParaRPr lang="en-US" sz="500">
                <a:gradFill>
                  <a:gsLst>
                    <a:gs pos="37168">
                      <a:srgbClr val="161616"/>
                    </a:gs>
                    <a:gs pos="72000">
                      <a:srgbClr val="161616"/>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33302153"/>
      </p:ext>
    </p:extLst>
  </p:cSld>
  <p:clrMap bg1="lt1" tx1="dk1" bg2="lt2" tx2="dk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8" r:id="rId10"/>
    <p:sldLayoutId id="2147484819" r:id="rId11"/>
    <p:sldLayoutId id="2147484820" r:id="rId12"/>
    <p:sldLayoutId id="2147484821" r:id="rId13"/>
    <p:sldLayoutId id="2147484822" r:id="rId14"/>
    <p:sldLayoutId id="2147484823" r:id="rId15"/>
    <p:sldLayoutId id="2147484824" r:id="rId16"/>
    <p:sldLayoutId id="2147484825" r:id="rId17"/>
    <p:sldLayoutId id="2147484826" r:id="rId18"/>
    <p:sldLayoutId id="2147484827" r:id="rId19"/>
    <p:sldLayoutId id="2147484828" r:id="rId20"/>
    <p:sldLayoutId id="2147484829" r:id="rId21"/>
    <p:sldLayoutId id="2147484830" r:id="rId22"/>
    <p:sldLayoutId id="2147484831" r:id="rId23"/>
    <p:sldLayoutId id="2147484832" r:id="rId24"/>
    <p:sldLayoutId id="2147484833" r:id="rId25"/>
    <p:sldLayoutId id="2147484834" r:id="rId26"/>
    <p:sldLayoutId id="2147484835" r:id="rId27"/>
    <p:sldLayoutId id="2147484836" r:id="rId28"/>
    <p:sldLayoutId id="2147484837" r:id="rId29"/>
    <p:sldLayoutId id="2147484838" r:id="rId30"/>
    <p:sldLayoutId id="2147484839" r:id="rId31"/>
    <p:sldLayoutId id="2147484840" r:id="rId32"/>
    <p:sldLayoutId id="2147484841" r:id="rId33"/>
    <p:sldLayoutId id="2147484842" r:id="rId34"/>
    <p:sldLayoutId id="2147484843" r:id="rId35"/>
    <p:sldLayoutId id="2147484844" r:id="rId36"/>
    <p:sldLayoutId id="2147484845" r:id="rId37"/>
    <p:sldLayoutId id="2147484846" r:id="rId38"/>
    <p:sldLayoutId id="2147484847" r:id="rId39"/>
    <p:sldLayoutId id="2147484848" r:id="rId40"/>
    <p:sldLayoutId id="2147484849" r:id="rId4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3213367"/>
      </p:ext>
    </p:extLst>
  </p:cSld>
  <p:clrMap bg1="dk1" tx1="lt1" bg2="dk2" tx2="lt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798"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
        <p:nvSpPr>
          <p:cNvPr id="3" name="MSIPCM9e484749a84d7658206e83d6" descr="{&quot;HashCode&quot;:-1634785317,&quot;Placement&quot;:&quot;Footer&quot;,&quot;Top&quot;:530.093,&quot;Left&quot;:0.0,&quot;SlideWidth&quot;:979,&quot;SlideHeight&quot;:550}">
            <a:extLst>
              <a:ext uri="{FF2B5EF4-FFF2-40B4-BE49-F238E27FC236}">
                <a16:creationId xmlns:a16="http://schemas.microsoft.com/office/drawing/2014/main" id="{852F9F1E-E851-468B-9A52-09ADE55F2977}"/>
              </a:ext>
            </a:extLst>
          </p:cNvPr>
          <p:cNvSpPr txBox="1"/>
          <p:nvPr userDrawn="1"/>
        </p:nvSpPr>
        <p:spPr>
          <a:xfrm>
            <a:off x="0" y="6792726"/>
            <a:ext cx="2123854" cy="14125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614269170"/>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70" r:id="rId8"/>
    <p:sldLayoutId id="2147484871" r:id="rId9"/>
    <p:sldLayoutId id="2147484872" r:id="rId10"/>
    <p:sldLayoutId id="2147484873" r:id="rId11"/>
    <p:sldLayoutId id="2147484874" r:id="rId12"/>
    <p:sldLayoutId id="2147484875" r:id="rId13"/>
    <p:sldLayoutId id="2147484876" r:id="rId14"/>
    <p:sldLayoutId id="2147484877" r:id="rId15"/>
    <p:sldLayoutId id="2147484878" r:id="rId16"/>
    <p:sldLayoutId id="2147484879" r:id="rId17"/>
    <p:sldLayoutId id="2147484880" r:id="rId18"/>
    <p:sldLayoutId id="2147484881"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656800807"/>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743088"/>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051584"/>
            <a:ext cx="11887198" cy="211767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546208" y="0"/>
            <a:ext cx="338345" cy="5734658"/>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43918377"/>
      </p:ext>
    </p:extLst>
  </p:cSld>
  <p:clrMap bg1="lt1" tx1="dk1" bg2="lt2" tx2="dk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Lst>
  <p:transition>
    <p:fade/>
  </p:transition>
  <p:txStyles>
    <p:titleStyle>
      <a:lvl1pPr marL="0" algn="l" defTabSz="932563" rtl="0" eaLnBrk="1" latinLnBrk="0" hangingPunct="1">
        <a:lnSpc>
          <a:spcPct val="90000"/>
        </a:lnSpc>
        <a:spcBef>
          <a:spcPct val="0"/>
        </a:spcBef>
        <a:buNone/>
        <a:defRPr lang="en-US" sz="4488" b="0" kern="1200" cap="none" spc="-102"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64"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19652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6" y="3072298"/>
            <a:ext cx="6995160" cy="849926"/>
          </a:xfrm>
          <a:prstGeom prst="rect">
            <a:avLst/>
          </a:prstGeom>
        </p:spPr>
      </p:pic>
    </p:spTree>
    <p:extLst>
      <p:ext uri="{BB962C8B-B14F-4D97-AF65-F5344CB8AC3E}">
        <p14:creationId xmlns:p14="http://schemas.microsoft.com/office/powerpoint/2010/main" val="182804773"/>
      </p:ext>
    </p:extLst>
  </p:cSld>
  <p:clrMap bg1="lt1" tx1="dk1" bg2="lt2" tx2="dk2" accent1="accent1" accent2="accent2" accent3="accent3" accent4="accent4" accent5="accent5" accent6="accent6" hlink="hlink" folHlink="folHlink"/>
  <p:sldLayoutIdLst>
    <p:sldLayoutId id="2147484922" r:id="rId1"/>
    <p:sldLayoutId id="2147484923" r:id="rId2"/>
    <p:sldLayoutId id="2147484924" r:id="rId3"/>
    <p:sldLayoutId id="2147484925" r:id="rId4"/>
    <p:sldLayoutId id="2147484926" r:id="rId5"/>
    <p:sldLayoutId id="2147484927" r:id="rId6"/>
    <p:sldLayoutId id="2147484928" r:id="rId7"/>
    <p:sldLayoutId id="2147484929" r:id="rId8"/>
    <p:sldLayoutId id="2147484930" r:id="rId9"/>
    <p:sldLayoutId id="2147484931" r:id="rId10"/>
    <p:sldLayoutId id="2147484932" r:id="rId11"/>
    <p:sldLayoutId id="2147484933" r:id="rId12"/>
    <p:sldLayoutId id="2147484934" r:id="rId13"/>
    <p:sldLayoutId id="2147484935" r:id="rId14"/>
    <p:sldLayoutId id="2147484936" r:id="rId15"/>
    <p:sldLayoutId id="2147484937" r:id="rId16"/>
    <p:sldLayoutId id="2147484938" r:id="rId17"/>
    <p:sldLayoutId id="2147484939" r:id="rId18"/>
    <p:sldLayoutId id="2147484940" r:id="rId19"/>
    <p:sldLayoutId id="2147484941" r:id="rId20"/>
    <p:sldLayoutId id="2147484942" r:id="rId21"/>
    <p:sldLayoutId id="2147484943" r:id="rId22"/>
  </p:sldLayoutIdLst>
  <p:transition>
    <p:fade/>
  </p:transition>
  <p:txStyles>
    <p:titleStyle>
      <a:lvl1pPr algn="l" defTabSz="874278" rtl="0" eaLnBrk="1" latinLnBrk="0" hangingPunct="1">
        <a:lnSpc>
          <a:spcPct val="90000"/>
        </a:lnSpc>
        <a:spcBef>
          <a:spcPct val="0"/>
        </a:spcBef>
        <a:buNone/>
        <a:defRPr lang="en-US" sz="4499" b="0" kern="1200" cap="none" spc="-9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1407" marR="0" indent="-321407" algn="l" defTabSz="874278" rtl="0" eaLnBrk="1" fontAlgn="auto" latinLnBrk="0" hangingPunct="1">
        <a:lnSpc>
          <a:spcPct val="90000"/>
        </a:lnSpc>
        <a:spcBef>
          <a:spcPct val="20000"/>
        </a:spcBef>
        <a:spcAft>
          <a:spcPts val="0"/>
        </a:spcAft>
        <a:buClrTx/>
        <a:buSzPct val="90000"/>
        <a:buFont typeface="Arial" pitchFamily="34" charset="0"/>
        <a:buChar char="•"/>
        <a:tabLst/>
        <a:defRPr sz="3749" kern="1200" spc="0" baseline="0">
          <a:gradFill>
            <a:gsLst>
              <a:gs pos="1250">
                <a:schemeClr val="tx1"/>
              </a:gs>
              <a:gs pos="100000">
                <a:schemeClr val="tx1"/>
              </a:gs>
            </a:gsLst>
            <a:lin ang="5400000" scaled="0"/>
          </a:gradFill>
          <a:latin typeface="+mj-lt"/>
          <a:ea typeface="+mn-ea"/>
          <a:cs typeface="+mn-cs"/>
        </a:defRPr>
      </a:lvl1pPr>
      <a:lvl2pPr marL="547582" marR="0" indent="-226175" algn="l" defTabSz="874278" rtl="0" eaLnBrk="1" fontAlgn="auto" latinLnBrk="0" hangingPunct="1">
        <a:lnSpc>
          <a:spcPct val="90000"/>
        </a:lnSpc>
        <a:spcBef>
          <a:spcPct val="20000"/>
        </a:spcBef>
        <a:spcAft>
          <a:spcPts val="0"/>
        </a:spcAft>
        <a:buClrTx/>
        <a:buSzPct val="90000"/>
        <a:buFont typeface="Arial" pitchFamily="34" charset="0"/>
        <a:buChar char="•"/>
        <a:tabLst/>
        <a:defRPr sz="2250" kern="1200" spc="0" baseline="0">
          <a:gradFill>
            <a:gsLst>
              <a:gs pos="1250">
                <a:schemeClr val="tx1"/>
              </a:gs>
              <a:gs pos="100000">
                <a:schemeClr val="tx1"/>
              </a:gs>
            </a:gsLst>
            <a:lin ang="5400000" scaled="0"/>
          </a:gradFill>
          <a:latin typeface="+mn-lt"/>
          <a:ea typeface="+mn-ea"/>
          <a:cs typeface="+mn-cs"/>
        </a:defRPr>
      </a:lvl2pPr>
      <a:lvl3pPr marL="749950"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875" kern="1200" spc="0" baseline="0">
          <a:gradFill>
            <a:gsLst>
              <a:gs pos="1250">
                <a:schemeClr val="tx1"/>
              </a:gs>
              <a:gs pos="100000">
                <a:schemeClr val="tx1"/>
              </a:gs>
            </a:gsLst>
            <a:lin ang="5400000" scaled="0"/>
          </a:gradFill>
          <a:latin typeface="+mn-lt"/>
          <a:ea typeface="+mn-ea"/>
          <a:cs typeface="+mn-cs"/>
        </a:defRPr>
      </a:lvl3pPr>
      <a:lvl4pPr marL="96422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4pPr>
      <a:lvl5pPr marL="117849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5pPr>
      <a:lvl6pPr marL="240426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84140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78542"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715681"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74278" rtl="0" eaLnBrk="1" latinLnBrk="0" hangingPunct="1">
        <a:defRPr sz="1688" kern="1200">
          <a:solidFill>
            <a:schemeClr val="tx1"/>
          </a:solidFill>
          <a:latin typeface="+mn-lt"/>
          <a:ea typeface="+mn-ea"/>
          <a:cs typeface="+mn-cs"/>
        </a:defRPr>
      </a:lvl1pPr>
      <a:lvl2pPr marL="437138" algn="l" defTabSz="874278" rtl="0" eaLnBrk="1" latinLnBrk="0" hangingPunct="1">
        <a:defRPr sz="1688" kern="1200">
          <a:solidFill>
            <a:schemeClr val="tx1"/>
          </a:solidFill>
          <a:latin typeface="+mn-lt"/>
          <a:ea typeface="+mn-ea"/>
          <a:cs typeface="+mn-cs"/>
        </a:defRPr>
      </a:lvl2pPr>
      <a:lvl3pPr marL="874278" algn="l" defTabSz="874278" rtl="0" eaLnBrk="1" latinLnBrk="0" hangingPunct="1">
        <a:defRPr sz="1688" kern="1200">
          <a:solidFill>
            <a:schemeClr val="tx1"/>
          </a:solidFill>
          <a:latin typeface="+mn-lt"/>
          <a:ea typeface="+mn-ea"/>
          <a:cs typeface="+mn-cs"/>
        </a:defRPr>
      </a:lvl3pPr>
      <a:lvl4pPr marL="1311416" algn="l" defTabSz="874278" rtl="0" eaLnBrk="1" latinLnBrk="0" hangingPunct="1">
        <a:defRPr sz="1688" kern="1200">
          <a:solidFill>
            <a:schemeClr val="tx1"/>
          </a:solidFill>
          <a:latin typeface="+mn-lt"/>
          <a:ea typeface="+mn-ea"/>
          <a:cs typeface="+mn-cs"/>
        </a:defRPr>
      </a:lvl4pPr>
      <a:lvl5pPr marL="1748555" algn="l" defTabSz="874278" rtl="0" eaLnBrk="1" latinLnBrk="0" hangingPunct="1">
        <a:defRPr sz="1688" kern="1200">
          <a:solidFill>
            <a:schemeClr val="tx1"/>
          </a:solidFill>
          <a:latin typeface="+mn-lt"/>
          <a:ea typeface="+mn-ea"/>
          <a:cs typeface="+mn-cs"/>
        </a:defRPr>
      </a:lvl5pPr>
      <a:lvl6pPr marL="2185695" algn="l" defTabSz="874278" rtl="0" eaLnBrk="1" latinLnBrk="0" hangingPunct="1">
        <a:defRPr sz="1688" kern="1200">
          <a:solidFill>
            <a:schemeClr val="tx1"/>
          </a:solidFill>
          <a:latin typeface="+mn-lt"/>
          <a:ea typeface="+mn-ea"/>
          <a:cs typeface="+mn-cs"/>
        </a:defRPr>
      </a:lvl6pPr>
      <a:lvl7pPr marL="2622833" algn="l" defTabSz="874278" rtl="0" eaLnBrk="1" latinLnBrk="0" hangingPunct="1">
        <a:defRPr sz="1688" kern="1200">
          <a:solidFill>
            <a:schemeClr val="tx1"/>
          </a:solidFill>
          <a:latin typeface="+mn-lt"/>
          <a:ea typeface="+mn-ea"/>
          <a:cs typeface="+mn-cs"/>
        </a:defRPr>
      </a:lvl7pPr>
      <a:lvl8pPr marL="3059971" algn="l" defTabSz="874278" rtl="0" eaLnBrk="1" latinLnBrk="0" hangingPunct="1">
        <a:defRPr sz="1688" kern="1200">
          <a:solidFill>
            <a:schemeClr val="tx1"/>
          </a:solidFill>
          <a:latin typeface="+mn-lt"/>
          <a:ea typeface="+mn-ea"/>
          <a:cs typeface="+mn-cs"/>
        </a:defRPr>
      </a:lvl8pPr>
      <a:lvl9pPr marL="3497112" algn="l" defTabSz="874278" rtl="0" eaLnBrk="1" latinLnBrk="0" hangingPunct="1">
        <a:defRPr sz="168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335736638"/>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hyperlink" Target="https://partnercenter.microsoft.com/en-us/partner/programs" TargetMode="Externa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hyperlink" Target="https://partnercenter.microsoft.com/" TargetMode="Externa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34.xml"/><Relationship Id="rId4" Type="http://schemas.openxmlformats.org/officeDocument/2006/relationships/image" Target="../media/image6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hyperlink" Target="https://msdn.microsoft.com/en-us/partner-center/escalate-problems-to-microsoft"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s://partner.microsoft.com/en-US/Support/advanced-cloud-support?advancedcloudsupport" TargetMode="External"/><Relationship Id="rId2" Type="http://schemas.openxmlformats.org/officeDocument/2006/relationships/hyperlink" Target="https://msdn.microsoft.com/en-us/partner-center/report-problems-on-behalf-of-a-customer" TargetMode="External"/><Relationship Id="rId1" Type="http://schemas.openxmlformats.org/officeDocument/2006/relationships/slideLayout" Target="../slideLayouts/slideLayout34.xml"/><Relationship Id="rId4" Type="http://schemas.openxmlformats.org/officeDocument/2006/relationships/hyperlink" Target="https://www.microsoft.com/en-us/microsoftservices/premier_support_partners.asp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5.xml"/><Relationship Id="rId1" Type="http://schemas.openxmlformats.org/officeDocument/2006/relationships/slideLayout" Target="../slideLayouts/slideLayout64.xml"/><Relationship Id="rId5" Type="http://schemas.openxmlformats.org/officeDocument/2006/relationships/image" Target="../media/image72.emf"/><Relationship Id="rId4" Type="http://schemas.openxmlformats.org/officeDocument/2006/relationships/image" Target="../media/image71.emf"/></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94.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153.xml"/><Relationship Id="rId4" Type="http://schemas.openxmlformats.org/officeDocument/2006/relationships/image" Target="../media/image75.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3.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53.xml"/><Relationship Id="rId4" Type="http://schemas.openxmlformats.org/officeDocument/2006/relationships/image" Target="../media/image7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3" Type="http://schemas.openxmlformats.org/officeDocument/2006/relationships/image" Target="../media/image86.jpeg"/><Relationship Id="rId18" Type="http://schemas.openxmlformats.org/officeDocument/2006/relationships/image" Target="../media/image91.png"/><Relationship Id="rId26" Type="http://schemas.openxmlformats.org/officeDocument/2006/relationships/image" Target="../media/image99.jpg"/><Relationship Id="rId39" Type="http://schemas.openxmlformats.org/officeDocument/2006/relationships/image" Target="../media/image112.jpeg"/><Relationship Id="rId21" Type="http://schemas.openxmlformats.org/officeDocument/2006/relationships/image" Target="../media/image94.jpeg"/><Relationship Id="rId34" Type="http://schemas.openxmlformats.org/officeDocument/2006/relationships/image" Target="../media/image107.jpg"/><Relationship Id="rId42" Type="http://schemas.openxmlformats.org/officeDocument/2006/relationships/image" Target="../media/image115.png"/><Relationship Id="rId47" Type="http://schemas.openxmlformats.org/officeDocument/2006/relationships/image" Target="../media/image120.png"/><Relationship Id="rId50" Type="http://schemas.openxmlformats.org/officeDocument/2006/relationships/image" Target="../media/image123.png"/><Relationship Id="rId55" Type="http://schemas.openxmlformats.org/officeDocument/2006/relationships/image" Target="../media/image128.png"/><Relationship Id="rId63" Type="http://schemas.openxmlformats.org/officeDocument/2006/relationships/image" Target="../media/image136.png"/><Relationship Id="rId68" Type="http://schemas.openxmlformats.org/officeDocument/2006/relationships/image" Target="../media/image141.png"/><Relationship Id="rId7" Type="http://schemas.openxmlformats.org/officeDocument/2006/relationships/image" Target="../media/image80.png"/><Relationship Id="rId71" Type="http://schemas.openxmlformats.org/officeDocument/2006/relationships/image" Target="../media/image144.jpeg"/><Relationship Id="rId2" Type="http://schemas.openxmlformats.org/officeDocument/2006/relationships/notesSlide" Target="../notesSlides/notesSlide10.xml"/><Relationship Id="rId16" Type="http://schemas.openxmlformats.org/officeDocument/2006/relationships/image" Target="../media/image89.png"/><Relationship Id="rId29" Type="http://schemas.openxmlformats.org/officeDocument/2006/relationships/image" Target="../media/image102.jpg"/><Relationship Id="rId1" Type="http://schemas.openxmlformats.org/officeDocument/2006/relationships/slideLayout" Target="../slideLayouts/slideLayout51.xml"/><Relationship Id="rId6" Type="http://schemas.openxmlformats.org/officeDocument/2006/relationships/image" Target="../media/image79.png"/><Relationship Id="rId11" Type="http://schemas.openxmlformats.org/officeDocument/2006/relationships/image" Target="../media/image84.jpeg"/><Relationship Id="rId24" Type="http://schemas.openxmlformats.org/officeDocument/2006/relationships/image" Target="../media/image97.apprenda"/><Relationship Id="rId32" Type="http://schemas.openxmlformats.org/officeDocument/2006/relationships/image" Target="../media/image105.png"/><Relationship Id="rId37" Type="http://schemas.openxmlformats.org/officeDocument/2006/relationships/image" Target="../media/image110.jpeg"/><Relationship Id="rId40" Type="http://schemas.openxmlformats.org/officeDocument/2006/relationships/image" Target="../media/image113.png"/><Relationship Id="rId45" Type="http://schemas.openxmlformats.org/officeDocument/2006/relationships/image" Target="../media/image118.jpeg"/><Relationship Id="rId53" Type="http://schemas.openxmlformats.org/officeDocument/2006/relationships/image" Target="../media/image126.png"/><Relationship Id="rId58" Type="http://schemas.openxmlformats.org/officeDocument/2006/relationships/image" Target="../media/image131.png"/><Relationship Id="rId66" Type="http://schemas.openxmlformats.org/officeDocument/2006/relationships/image" Target="../media/image139.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6.jpeg"/><Relationship Id="rId28" Type="http://schemas.openxmlformats.org/officeDocument/2006/relationships/image" Target="../media/image101.alertlogic"/><Relationship Id="rId36" Type="http://schemas.openxmlformats.org/officeDocument/2006/relationships/image" Target="../media/image109.jpg"/><Relationship Id="rId49" Type="http://schemas.openxmlformats.org/officeDocument/2006/relationships/image" Target="../media/image122.png"/><Relationship Id="rId57" Type="http://schemas.openxmlformats.org/officeDocument/2006/relationships/image" Target="../media/image130.png"/><Relationship Id="rId61" Type="http://schemas.openxmlformats.org/officeDocument/2006/relationships/image" Target="../media/image134.png"/><Relationship Id="rId10" Type="http://schemas.openxmlformats.org/officeDocument/2006/relationships/image" Target="../media/image83.jpeg"/><Relationship Id="rId19" Type="http://schemas.openxmlformats.org/officeDocument/2006/relationships/image" Target="../media/image92.jpeg"/><Relationship Id="rId31" Type="http://schemas.openxmlformats.org/officeDocument/2006/relationships/image" Target="../media/image104.jpg"/><Relationship Id="rId44" Type="http://schemas.openxmlformats.org/officeDocument/2006/relationships/image" Target="../media/image117.jpeg"/><Relationship Id="rId52" Type="http://schemas.openxmlformats.org/officeDocument/2006/relationships/image" Target="../media/image125.png"/><Relationship Id="rId60" Type="http://schemas.openxmlformats.org/officeDocument/2006/relationships/image" Target="../media/image133.png"/><Relationship Id="rId65" Type="http://schemas.openxmlformats.org/officeDocument/2006/relationships/image" Target="../media/image138.png"/><Relationship Id="rId4" Type="http://schemas.openxmlformats.org/officeDocument/2006/relationships/image" Target="../media/image77.png"/><Relationship Id="rId9" Type="http://schemas.openxmlformats.org/officeDocument/2006/relationships/image" Target="../media/image82.jpeg"/><Relationship Id="rId14" Type="http://schemas.openxmlformats.org/officeDocument/2006/relationships/image" Target="../media/image87.png"/><Relationship Id="rId22" Type="http://schemas.openxmlformats.org/officeDocument/2006/relationships/image" Target="../media/image95.cohesiveFT"/><Relationship Id="rId27" Type="http://schemas.openxmlformats.org/officeDocument/2006/relationships/image" Target="../media/image100.jpeg"/><Relationship Id="rId30" Type="http://schemas.openxmlformats.org/officeDocument/2006/relationships/image" Target="../media/image103.scalearc"/><Relationship Id="rId35" Type="http://schemas.openxmlformats.org/officeDocument/2006/relationships/image" Target="../media/image108.jpeg"/><Relationship Id="rId43" Type="http://schemas.openxmlformats.org/officeDocument/2006/relationships/image" Target="../media/image116.jpg"/><Relationship Id="rId48" Type="http://schemas.openxmlformats.org/officeDocument/2006/relationships/image" Target="../media/image121.png"/><Relationship Id="rId56" Type="http://schemas.openxmlformats.org/officeDocument/2006/relationships/image" Target="../media/image129.png"/><Relationship Id="rId64" Type="http://schemas.openxmlformats.org/officeDocument/2006/relationships/image" Target="../media/image137.png"/><Relationship Id="rId69" Type="http://schemas.openxmlformats.org/officeDocument/2006/relationships/image" Target="../media/image142.png"/><Relationship Id="rId8" Type="http://schemas.openxmlformats.org/officeDocument/2006/relationships/image" Target="../media/image81.jpeg"/><Relationship Id="rId51" Type="http://schemas.openxmlformats.org/officeDocument/2006/relationships/image" Target="../media/image124.png"/><Relationship Id="rId3"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jpeg"/><Relationship Id="rId38" Type="http://schemas.openxmlformats.org/officeDocument/2006/relationships/image" Target="../media/image111.jpg"/><Relationship Id="rId46" Type="http://schemas.openxmlformats.org/officeDocument/2006/relationships/image" Target="../media/image119.png"/><Relationship Id="rId59" Type="http://schemas.openxmlformats.org/officeDocument/2006/relationships/image" Target="../media/image132.png"/><Relationship Id="rId67" Type="http://schemas.openxmlformats.org/officeDocument/2006/relationships/image" Target="../media/image140.png"/><Relationship Id="rId20" Type="http://schemas.openxmlformats.org/officeDocument/2006/relationships/image" Target="../media/image93.aiscaler"/><Relationship Id="rId41" Type="http://schemas.openxmlformats.org/officeDocument/2006/relationships/image" Target="../media/image114.png"/><Relationship Id="rId54" Type="http://schemas.openxmlformats.org/officeDocument/2006/relationships/image" Target="../media/image127.png"/><Relationship Id="rId62" Type="http://schemas.openxmlformats.org/officeDocument/2006/relationships/image" Target="../media/image135.png"/><Relationship Id="rId70" Type="http://schemas.openxmlformats.org/officeDocument/2006/relationships/image" Target="../media/image143.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94.xml"/><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2.xml"/><Relationship Id="rId1" Type="http://schemas.openxmlformats.org/officeDocument/2006/relationships/slideLayout" Target="../slideLayouts/slideLayout103.xml"/></Relationships>
</file>

<file path=ppt/slides/_rels/slide33.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13.xml"/><Relationship Id="rId1" Type="http://schemas.openxmlformats.org/officeDocument/2006/relationships/slideLayout" Target="../slideLayouts/slideLayout107.xml"/><Relationship Id="rId6" Type="http://schemas.openxmlformats.org/officeDocument/2006/relationships/image" Target="../media/image149.emf"/><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image" Target="../media/image152.png"/></Relationships>
</file>

<file path=ppt/slides/_rels/slide3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4.xml"/><Relationship Id="rId1" Type="http://schemas.openxmlformats.org/officeDocument/2006/relationships/slideLayout" Target="../slideLayouts/slideLayout113.xml"/><Relationship Id="rId5" Type="http://schemas.openxmlformats.org/officeDocument/2006/relationships/image" Target="../media/image155.png"/><Relationship Id="rId4" Type="http://schemas.openxmlformats.org/officeDocument/2006/relationships/image" Target="../media/image154.png"/></Relationships>
</file>

<file path=ppt/slides/_rels/slide3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5.xml"/><Relationship Id="rId1" Type="http://schemas.openxmlformats.org/officeDocument/2006/relationships/slideLayout" Target="../slideLayouts/slideLayout113.xml"/></Relationships>
</file>

<file path=ppt/slides/_rels/slide36.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16.xml"/><Relationship Id="rId1" Type="http://schemas.openxmlformats.org/officeDocument/2006/relationships/slideLayout" Target="../slideLayouts/slideLayout107.xml"/><Relationship Id="rId5" Type="http://schemas.openxmlformats.org/officeDocument/2006/relationships/image" Target="../media/image159.emf"/><Relationship Id="rId4" Type="http://schemas.openxmlformats.org/officeDocument/2006/relationships/image" Target="../media/image158.emf"/></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7.xml"/><Relationship Id="rId1" Type="http://schemas.openxmlformats.org/officeDocument/2006/relationships/slideLayout" Target="../slideLayouts/slideLayout153.xml"/><Relationship Id="rId5" Type="http://schemas.openxmlformats.org/officeDocument/2006/relationships/image" Target="../media/image161.png"/><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notesSlide" Target="../notesSlides/notesSlide18.xml"/><Relationship Id="rId1" Type="http://schemas.openxmlformats.org/officeDocument/2006/relationships/slideLayout" Target="../slideLayouts/slideLayout153.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tiff"/></Relationships>
</file>

<file path=ppt/slides/_rels/slide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51.xml"/><Relationship Id="rId4" Type="http://schemas.openxmlformats.org/officeDocument/2006/relationships/image" Target="../media/image1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5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4.xml"/></Relationships>
</file>

<file path=ppt/slides/_rels/slide42.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20.xml"/><Relationship Id="rId1" Type="http://schemas.openxmlformats.org/officeDocument/2006/relationships/slideLayout" Target="../slideLayouts/slideLayout199.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1.xml"/><Relationship Id="rId7" Type="http://schemas.openxmlformats.org/officeDocument/2006/relationships/image" Target="../media/image184.png"/><Relationship Id="rId2" Type="http://schemas.openxmlformats.org/officeDocument/2006/relationships/slideLayout" Target="../slideLayouts/slideLayout241.xml"/><Relationship Id="rId1" Type="http://schemas.openxmlformats.org/officeDocument/2006/relationships/vmlDrawing" Target="../drawings/vmlDrawing1.vml"/><Relationship Id="rId6" Type="http://schemas.openxmlformats.org/officeDocument/2006/relationships/image" Target="../media/image180.emf"/><Relationship Id="rId11" Type="http://schemas.openxmlformats.org/officeDocument/2006/relationships/image" Target="../media/image182.emf"/><Relationship Id="rId5" Type="http://schemas.openxmlformats.org/officeDocument/2006/relationships/oleObject" Target="../embeddings/oleObject1.bin"/><Relationship Id="rId10" Type="http://schemas.openxmlformats.org/officeDocument/2006/relationships/oleObject" Target="../embeddings/oleObject3.bin"/><Relationship Id="rId4" Type="http://schemas.openxmlformats.org/officeDocument/2006/relationships/image" Target="../media/image183.png"/><Relationship Id="rId9" Type="http://schemas.openxmlformats.org/officeDocument/2006/relationships/image" Target="../media/image181.emf"/></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2.xml"/><Relationship Id="rId7" Type="http://schemas.openxmlformats.org/officeDocument/2006/relationships/image" Target="../media/image186.emf"/><Relationship Id="rId2" Type="http://schemas.openxmlformats.org/officeDocument/2006/relationships/slideLayout" Target="../slideLayouts/slideLayout223.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88.emf"/><Relationship Id="rId5" Type="http://schemas.openxmlformats.org/officeDocument/2006/relationships/image" Target="../media/image185.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87.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8.xml"/></Relationships>
</file>

<file path=ppt/slides/_rels/slide4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xml"/><Relationship Id="rId1" Type="http://schemas.openxmlformats.org/officeDocument/2006/relationships/slideLayout" Target="../slideLayouts/slideLayout258.xml"/></Relationships>
</file>

<file path=ppt/slides/_rels/slide5.xml.rels><?xml version="1.0" encoding="UTF-8" standalone="yes"?>
<Relationships xmlns="http://schemas.openxmlformats.org/package/2006/relationships"><Relationship Id="rId2" Type="http://schemas.openxmlformats.org/officeDocument/2006/relationships/hyperlink" Target="http://www.azure.com/" TargetMode="Externa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8.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94.emf"/><Relationship Id="rId18" Type="http://schemas.openxmlformats.org/officeDocument/2006/relationships/oleObject" Target="../embeddings/oleObject15.bin"/><Relationship Id="rId3" Type="http://schemas.openxmlformats.org/officeDocument/2006/relationships/notesSlide" Target="../notesSlides/notesSlide27.xml"/><Relationship Id="rId21" Type="http://schemas.openxmlformats.org/officeDocument/2006/relationships/image" Target="../media/image198.emf"/><Relationship Id="rId7" Type="http://schemas.openxmlformats.org/officeDocument/2006/relationships/image" Target="../media/image191.emf"/><Relationship Id="rId12" Type="http://schemas.openxmlformats.org/officeDocument/2006/relationships/oleObject" Target="../embeddings/oleObject12.bin"/><Relationship Id="rId17" Type="http://schemas.openxmlformats.org/officeDocument/2006/relationships/image" Target="../media/image196.emf"/><Relationship Id="rId25" Type="http://schemas.openxmlformats.org/officeDocument/2006/relationships/image" Target="../media/image199.emf"/><Relationship Id="rId2" Type="http://schemas.openxmlformats.org/officeDocument/2006/relationships/slideLayout" Target="../slideLayouts/slideLayout223.xml"/><Relationship Id="rId16" Type="http://schemas.openxmlformats.org/officeDocument/2006/relationships/oleObject" Target="../embeddings/oleObject14.bin"/><Relationship Id="rId20" Type="http://schemas.openxmlformats.org/officeDocument/2006/relationships/oleObject" Target="../embeddings/oleObject16.bin"/><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193.emf"/><Relationship Id="rId24" Type="http://schemas.openxmlformats.org/officeDocument/2006/relationships/oleObject" Target="../embeddings/oleObject19.bin"/><Relationship Id="rId5" Type="http://schemas.openxmlformats.org/officeDocument/2006/relationships/image" Target="../media/image190.emf"/><Relationship Id="rId15" Type="http://schemas.openxmlformats.org/officeDocument/2006/relationships/image" Target="../media/image195.emf"/><Relationship Id="rId23" Type="http://schemas.openxmlformats.org/officeDocument/2006/relationships/oleObject" Target="../embeddings/oleObject18.bin"/><Relationship Id="rId10" Type="http://schemas.openxmlformats.org/officeDocument/2006/relationships/oleObject" Target="../embeddings/oleObject11.bin"/><Relationship Id="rId19" Type="http://schemas.openxmlformats.org/officeDocument/2006/relationships/image" Target="../media/image197.emf"/><Relationship Id="rId4" Type="http://schemas.openxmlformats.org/officeDocument/2006/relationships/oleObject" Target="../embeddings/oleObject8.bin"/><Relationship Id="rId9" Type="http://schemas.openxmlformats.org/officeDocument/2006/relationships/image" Target="../media/image192.emf"/><Relationship Id="rId14" Type="http://schemas.openxmlformats.org/officeDocument/2006/relationships/oleObject" Target="../embeddings/oleObject13.bin"/><Relationship Id="rId22" Type="http://schemas.openxmlformats.org/officeDocument/2006/relationships/oleObject" Target="../embeddings/oleObject17.bin"/></Relationships>
</file>

<file path=ppt/slides/_rels/slide52.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28.xml"/><Relationship Id="rId1" Type="http://schemas.openxmlformats.org/officeDocument/2006/relationships/slideLayout" Target="../slideLayouts/slideLayout258.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23.xml"/></Relationships>
</file>

<file path=ppt/slides/_rels/slide54.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notesSlide" Target="../notesSlides/notesSlide30.xml"/><Relationship Id="rId1" Type="http://schemas.openxmlformats.org/officeDocument/2006/relationships/slideLayout" Target="../slideLayouts/slideLayout266.xml"/><Relationship Id="rId5" Type="http://schemas.openxmlformats.org/officeDocument/2006/relationships/hyperlink" Target="mailto:datamigrationteam@microsoft.com" TargetMode="External"/><Relationship Id="rId4" Type="http://schemas.openxmlformats.org/officeDocument/2006/relationships/image" Target="../media/image207.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3.xml"/></Relationships>
</file>

<file path=ppt/slides/_rels/slide5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2.xml"/><Relationship Id="rId1" Type="http://schemas.openxmlformats.org/officeDocument/2006/relationships/slideLayout" Target="../slideLayouts/slideLayout223.xml"/><Relationship Id="rId5" Type="http://schemas.openxmlformats.org/officeDocument/2006/relationships/image" Target="../media/image210.jpg"/><Relationship Id="rId4" Type="http://schemas.openxmlformats.org/officeDocument/2006/relationships/image" Target="../media/image209.jpg"/></Relationships>
</file>

<file path=ppt/slides/_rels/slide5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33.xml"/><Relationship Id="rId1" Type="http://schemas.openxmlformats.org/officeDocument/2006/relationships/slideLayout" Target="../slideLayouts/slideLayout250.xml"/></Relationships>
</file>

<file path=ppt/slides/_rels/slide5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34.xml"/><Relationship Id="rId1" Type="http://schemas.openxmlformats.org/officeDocument/2006/relationships/slideLayout" Target="../slideLayouts/slideLayout241.xml"/></Relationships>
</file>

<file path=ppt/slides/_rels/slide5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5.xml"/><Relationship Id="rId1" Type="http://schemas.openxmlformats.org/officeDocument/2006/relationships/slideLayout" Target="../slideLayouts/slideLayout2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2.xml"/></Relationships>
</file>

<file path=ppt/slides/_rels/slide6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37.xml"/><Relationship Id="rId1" Type="http://schemas.openxmlformats.org/officeDocument/2006/relationships/slideLayout" Target="../slideLayouts/slideLayout306.xml"/><Relationship Id="rId6" Type="http://schemas.openxmlformats.org/officeDocument/2006/relationships/image" Target="../media/image217.tiff"/><Relationship Id="rId5" Type="http://schemas.openxmlformats.org/officeDocument/2006/relationships/image" Target="../media/image216.png"/><Relationship Id="rId4" Type="http://schemas.openxmlformats.org/officeDocument/2006/relationships/image" Target="../media/image2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18.png"/><Relationship Id="rId7" Type="http://schemas.microsoft.com/office/2007/relationships/hdphoto" Target="../media/hdphoto2.wdp"/><Relationship Id="rId2" Type="http://schemas.openxmlformats.org/officeDocument/2006/relationships/notesSlide" Target="../notesSlides/notesSlide38.xml"/><Relationship Id="rId1" Type="http://schemas.openxmlformats.org/officeDocument/2006/relationships/slideLayout" Target="../slideLayouts/slideLayout153.xml"/><Relationship Id="rId6" Type="http://schemas.openxmlformats.org/officeDocument/2006/relationships/image" Target="../media/image73.png"/><Relationship Id="rId5" Type="http://schemas.openxmlformats.org/officeDocument/2006/relationships/image" Target="../media/image220.png"/><Relationship Id="rId4" Type="http://schemas.openxmlformats.org/officeDocument/2006/relationships/image" Target="../media/image2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0" y="2373697"/>
            <a:ext cx="6523043" cy="1664475"/>
          </a:xfrm>
        </p:spPr>
        <p:txBody>
          <a:bodyPr/>
          <a:lstStyle/>
          <a:p>
            <a:r>
              <a:rPr lang="en-US" sz="4000" dirty="0"/>
              <a:t>Migration kit for</a:t>
            </a:r>
            <a:br>
              <a:rPr lang="en-US" sz="4000" dirty="0"/>
            </a:br>
            <a:r>
              <a:rPr lang="en-US" sz="4000" dirty="0"/>
              <a:t>Hoster DC Migration Program</a:t>
            </a:r>
          </a:p>
        </p:txBody>
      </p:sp>
      <p:sp>
        <p:nvSpPr>
          <p:cNvPr id="5" name="Text Placeholder 4"/>
          <p:cNvSpPr>
            <a:spLocks noGrp="1"/>
          </p:cNvSpPr>
          <p:nvPr>
            <p:ph type="body" sz="quarter" idx="14"/>
          </p:nvPr>
        </p:nvSpPr>
        <p:spPr>
          <a:xfrm>
            <a:off x="273829" y="4655965"/>
            <a:ext cx="6524694" cy="1315658"/>
          </a:xfrm>
        </p:spPr>
        <p:txBody>
          <a:bodyPr/>
          <a:lstStyle/>
          <a:p>
            <a:r>
              <a:rPr lang="en-US" sz="2600" dirty="0"/>
              <a:t>Kirill Kotlyarenko</a:t>
            </a:r>
            <a:endParaRPr lang="ru-RU" sz="2600" dirty="0"/>
          </a:p>
          <a:p>
            <a:r>
              <a:rPr lang="en-US" sz="2600" dirty="0"/>
              <a:t>Hoster Datacenter Migration Program Lead</a:t>
            </a:r>
            <a:endParaRPr lang="ru-RU" sz="2600" dirty="0"/>
          </a:p>
          <a:p>
            <a:r>
              <a:rPr lang="ru-RU" sz="2600" dirty="0"/>
              <a:t>Microsoft </a:t>
            </a:r>
            <a:r>
              <a:rPr lang="en-US" sz="2600" dirty="0"/>
              <a:t>Corporation</a:t>
            </a:r>
            <a:endParaRPr lang="ru-RU" sz="2600" dirty="0"/>
          </a:p>
        </p:txBody>
      </p:sp>
    </p:spTree>
    <p:extLst>
      <p:ext uri="{BB962C8B-B14F-4D97-AF65-F5344CB8AC3E}">
        <p14:creationId xmlns:p14="http://schemas.microsoft.com/office/powerpoint/2010/main" val="117282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D1253E-EC5C-4FC5-9218-314646E8DC4D}"/>
              </a:ext>
            </a:extLst>
          </p:cNvPr>
          <p:cNvSpPr>
            <a:spLocks noGrp="1"/>
          </p:cNvSpPr>
          <p:nvPr>
            <p:ph type="title"/>
          </p:nvPr>
        </p:nvSpPr>
        <p:spPr/>
        <p:txBody>
          <a:bodyPr/>
          <a:lstStyle/>
          <a:p>
            <a:r>
              <a:rPr lang="en-US" dirty="0"/>
              <a:t>Azure in CSP model</a:t>
            </a:r>
          </a:p>
        </p:txBody>
      </p:sp>
    </p:spTree>
    <p:extLst>
      <p:ext uri="{BB962C8B-B14F-4D97-AF65-F5344CB8AC3E}">
        <p14:creationId xmlns:p14="http://schemas.microsoft.com/office/powerpoint/2010/main" val="38335299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1785-44D6-4963-99CC-8EC429635B91}"/>
              </a:ext>
            </a:extLst>
          </p:cNvPr>
          <p:cNvSpPr>
            <a:spLocks noGrp="1"/>
          </p:cNvSpPr>
          <p:nvPr>
            <p:ph type="title"/>
          </p:nvPr>
        </p:nvSpPr>
        <p:spPr>
          <a:xfrm>
            <a:off x="275481" y="251899"/>
            <a:ext cx="11887878" cy="820092"/>
          </a:xfrm>
        </p:spPr>
        <p:txBody>
          <a:bodyPr/>
          <a:lstStyle/>
          <a:p>
            <a:r>
              <a:rPr lang="en-US" dirty="0"/>
              <a:t>Cloud Solution Provider (CSP) – innovative business model for Microsoft Partners.</a:t>
            </a:r>
            <a:endParaRPr lang="en-IN" dirty="0"/>
          </a:p>
        </p:txBody>
      </p:sp>
      <p:grpSp>
        <p:nvGrpSpPr>
          <p:cNvPr id="23" name="Group 22">
            <a:extLst>
              <a:ext uri="{FF2B5EF4-FFF2-40B4-BE49-F238E27FC236}">
                <a16:creationId xmlns:a16="http://schemas.microsoft.com/office/drawing/2014/main" id="{3AF88BE5-B463-46AF-B4A4-7ACA3E59883B}"/>
              </a:ext>
            </a:extLst>
          </p:cNvPr>
          <p:cNvGrpSpPr/>
          <p:nvPr/>
        </p:nvGrpSpPr>
        <p:grpSpPr>
          <a:xfrm>
            <a:off x="6562329" y="4267409"/>
            <a:ext cx="5350436" cy="455787"/>
            <a:chOff x="5776588" y="2537308"/>
            <a:chExt cx="5351195" cy="455852"/>
          </a:xfrm>
        </p:grpSpPr>
        <p:sp>
          <p:nvSpPr>
            <p:cNvPr id="333" name="Rectangle 332">
              <a:extLst>
                <a:ext uri="{FF2B5EF4-FFF2-40B4-BE49-F238E27FC236}">
                  <a16:creationId xmlns:a16="http://schemas.microsoft.com/office/drawing/2014/main" id="{F7D7C26C-1CD8-4461-AF1D-2A8C0B9A5D5D}"/>
                </a:ext>
              </a:extLst>
            </p:cNvPr>
            <p:cNvSpPr/>
            <p:nvPr/>
          </p:nvSpPr>
          <p:spPr bwMode="auto">
            <a:xfrm>
              <a:off x="5776588" y="2576866"/>
              <a:ext cx="5351195" cy="3767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0" rIns="0" bIns="0" numCol="1" spcCol="0" rtlCol="0" fromWordArt="0" anchor="ctr" anchorCtr="0" forceAA="0" compatLnSpc="1">
              <a:prstTxWarp prst="textNoShape">
                <a:avLst/>
              </a:prstTxWarp>
              <a:spAutoFit/>
            </a:bodyPr>
            <a:lstStyle/>
            <a:p>
              <a:pPr marL="0" marR="0" lvl="0" indent="0" algn="l" defTabSz="932026"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Own customer relationship</a:t>
              </a:r>
            </a:p>
          </p:txBody>
        </p:sp>
        <p:grpSp>
          <p:nvGrpSpPr>
            <p:cNvPr id="338" name="Group 314">
              <a:extLst>
                <a:ext uri="{FF2B5EF4-FFF2-40B4-BE49-F238E27FC236}">
                  <a16:creationId xmlns:a16="http://schemas.microsoft.com/office/drawing/2014/main" id="{236B6DE8-7BE8-47EF-A3EB-1C9AFC4AD09C}"/>
                </a:ext>
              </a:extLst>
            </p:cNvPr>
            <p:cNvGrpSpPr>
              <a:grpSpLocks noChangeAspect="1"/>
            </p:cNvGrpSpPr>
            <p:nvPr/>
          </p:nvGrpSpPr>
          <p:grpSpPr bwMode="auto">
            <a:xfrm>
              <a:off x="5776588" y="2537308"/>
              <a:ext cx="747384" cy="455852"/>
              <a:chOff x="4138" y="1351"/>
              <a:chExt cx="423" cy="258"/>
            </a:xfrm>
            <a:solidFill>
              <a:schemeClr val="accent1"/>
            </a:solidFill>
          </p:grpSpPr>
          <p:sp>
            <p:nvSpPr>
              <p:cNvPr id="339" name="Freeform 315">
                <a:extLst>
                  <a:ext uri="{FF2B5EF4-FFF2-40B4-BE49-F238E27FC236}">
                    <a16:creationId xmlns:a16="http://schemas.microsoft.com/office/drawing/2014/main" id="{CBABD452-7901-49AE-8BB4-01E32317F0D0}"/>
                  </a:ext>
                </a:extLst>
              </p:cNvPr>
              <p:cNvSpPr>
                <a:spLocks/>
              </p:cNvSpPr>
              <p:nvPr/>
            </p:nvSpPr>
            <p:spPr bwMode="auto">
              <a:xfrm>
                <a:off x="4188" y="1386"/>
                <a:ext cx="308" cy="223"/>
              </a:xfrm>
              <a:custGeom>
                <a:avLst/>
                <a:gdLst>
                  <a:gd name="T0" fmla="*/ 613 w 629"/>
                  <a:gd name="T1" fmla="*/ 278 h 455"/>
                  <a:gd name="T2" fmla="*/ 348 w 629"/>
                  <a:gd name="T3" fmla="*/ 88 h 455"/>
                  <a:gd name="T4" fmla="*/ 289 w 629"/>
                  <a:gd name="T5" fmla="*/ 62 h 455"/>
                  <a:gd name="T6" fmla="*/ 197 w 629"/>
                  <a:gd name="T7" fmla="*/ 111 h 455"/>
                  <a:gd name="T8" fmla="*/ 187 w 629"/>
                  <a:gd name="T9" fmla="*/ 118 h 455"/>
                  <a:gd name="T10" fmla="*/ 145 w 629"/>
                  <a:gd name="T11" fmla="*/ 124 h 455"/>
                  <a:gd name="T12" fmla="*/ 145 w 629"/>
                  <a:gd name="T13" fmla="*/ 124 h 455"/>
                  <a:gd name="T14" fmla="*/ 86 w 629"/>
                  <a:gd name="T15" fmla="*/ 88 h 455"/>
                  <a:gd name="T16" fmla="*/ 79 w 629"/>
                  <a:gd name="T17" fmla="*/ 46 h 455"/>
                  <a:gd name="T18" fmla="*/ 102 w 629"/>
                  <a:gd name="T19" fmla="*/ 0 h 455"/>
                  <a:gd name="T20" fmla="*/ 69 w 629"/>
                  <a:gd name="T21" fmla="*/ 0 h 455"/>
                  <a:gd name="T22" fmla="*/ 4 w 629"/>
                  <a:gd name="T23" fmla="*/ 262 h 455"/>
                  <a:gd name="T24" fmla="*/ 14 w 629"/>
                  <a:gd name="T25" fmla="*/ 265 h 455"/>
                  <a:gd name="T26" fmla="*/ 53 w 629"/>
                  <a:gd name="T27" fmla="*/ 232 h 455"/>
                  <a:gd name="T28" fmla="*/ 73 w 629"/>
                  <a:gd name="T29" fmla="*/ 232 h 455"/>
                  <a:gd name="T30" fmla="*/ 105 w 629"/>
                  <a:gd name="T31" fmla="*/ 245 h 455"/>
                  <a:gd name="T32" fmla="*/ 145 w 629"/>
                  <a:gd name="T33" fmla="*/ 239 h 455"/>
                  <a:gd name="T34" fmla="*/ 148 w 629"/>
                  <a:gd name="T35" fmla="*/ 239 h 455"/>
                  <a:gd name="T36" fmla="*/ 177 w 629"/>
                  <a:gd name="T37" fmla="*/ 252 h 455"/>
                  <a:gd name="T38" fmla="*/ 217 w 629"/>
                  <a:gd name="T39" fmla="*/ 245 h 455"/>
                  <a:gd name="T40" fmla="*/ 223 w 629"/>
                  <a:gd name="T41" fmla="*/ 245 h 455"/>
                  <a:gd name="T42" fmla="*/ 266 w 629"/>
                  <a:gd name="T43" fmla="*/ 291 h 455"/>
                  <a:gd name="T44" fmla="*/ 279 w 629"/>
                  <a:gd name="T45" fmla="*/ 291 h 455"/>
                  <a:gd name="T46" fmla="*/ 285 w 629"/>
                  <a:gd name="T47" fmla="*/ 294 h 455"/>
                  <a:gd name="T48" fmla="*/ 331 w 629"/>
                  <a:gd name="T49" fmla="*/ 357 h 455"/>
                  <a:gd name="T50" fmla="*/ 331 w 629"/>
                  <a:gd name="T51" fmla="*/ 363 h 455"/>
                  <a:gd name="T52" fmla="*/ 322 w 629"/>
                  <a:gd name="T53" fmla="*/ 412 h 455"/>
                  <a:gd name="T54" fmla="*/ 380 w 629"/>
                  <a:gd name="T55" fmla="*/ 455 h 455"/>
                  <a:gd name="T56" fmla="*/ 410 w 629"/>
                  <a:gd name="T57" fmla="*/ 438 h 455"/>
                  <a:gd name="T58" fmla="*/ 413 w 629"/>
                  <a:gd name="T59" fmla="*/ 412 h 455"/>
                  <a:gd name="T60" fmla="*/ 361 w 629"/>
                  <a:gd name="T61" fmla="*/ 370 h 455"/>
                  <a:gd name="T62" fmla="*/ 358 w 629"/>
                  <a:gd name="T63" fmla="*/ 360 h 455"/>
                  <a:gd name="T64" fmla="*/ 367 w 629"/>
                  <a:gd name="T65" fmla="*/ 360 h 455"/>
                  <a:gd name="T66" fmla="*/ 456 w 629"/>
                  <a:gd name="T67" fmla="*/ 422 h 455"/>
                  <a:gd name="T68" fmla="*/ 485 w 629"/>
                  <a:gd name="T69" fmla="*/ 409 h 455"/>
                  <a:gd name="T70" fmla="*/ 492 w 629"/>
                  <a:gd name="T71" fmla="*/ 376 h 455"/>
                  <a:gd name="T72" fmla="*/ 390 w 629"/>
                  <a:gd name="T73" fmla="*/ 307 h 455"/>
                  <a:gd name="T74" fmla="*/ 390 w 629"/>
                  <a:gd name="T75" fmla="*/ 298 h 455"/>
                  <a:gd name="T76" fmla="*/ 400 w 629"/>
                  <a:gd name="T77" fmla="*/ 294 h 455"/>
                  <a:gd name="T78" fmla="*/ 521 w 629"/>
                  <a:gd name="T79" fmla="*/ 383 h 455"/>
                  <a:gd name="T80" fmla="*/ 551 w 629"/>
                  <a:gd name="T81" fmla="*/ 366 h 455"/>
                  <a:gd name="T82" fmla="*/ 557 w 629"/>
                  <a:gd name="T83" fmla="*/ 337 h 455"/>
                  <a:gd name="T84" fmla="*/ 459 w 629"/>
                  <a:gd name="T85" fmla="*/ 268 h 455"/>
                  <a:gd name="T86" fmla="*/ 456 w 629"/>
                  <a:gd name="T87" fmla="*/ 258 h 455"/>
                  <a:gd name="T88" fmla="*/ 466 w 629"/>
                  <a:gd name="T89" fmla="*/ 255 h 455"/>
                  <a:gd name="T90" fmla="*/ 587 w 629"/>
                  <a:gd name="T91" fmla="*/ 343 h 455"/>
                  <a:gd name="T92" fmla="*/ 620 w 629"/>
                  <a:gd name="T93" fmla="*/ 327 h 455"/>
                  <a:gd name="T94" fmla="*/ 613 w 629"/>
                  <a:gd name="T95" fmla="*/ 27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9" h="455">
                    <a:moveTo>
                      <a:pt x="613" y="278"/>
                    </a:moveTo>
                    <a:cubicBezTo>
                      <a:pt x="348" y="88"/>
                      <a:pt x="348" y="88"/>
                      <a:pt x="348" y="88"/>
                    </a:cubicBezTo>
                    <a:cubicBezTo>
                      <a:pt x="289" y="62"/>
                      <a:pt x="289" y="62"/>
                      <a:pt x="289" y="62"/>
                    </a:cubicBezTo>
                    <a:cubicBezTo>
                      <a:pt x="197" y="111"/>
                      <a:pt x="197" y="111"/>
                      <a:pt x="197" y="111"/>
                    </a:cubicBezTo>
                    <a:cubicBezTo>
                      <a:pt x="187" y="118"/>
                      <a:pt x="187" y="118"/>
                      <a:pt x="187" y="118"/>
                    </a:cubicBezTo>
                    <a:cubicBezTo>
                      <a:pt x="174" y="124"/>
                      <a:pt x="158" y="127"/>
                      <a:pt x="145" y="124"/>
                    </a:cubicBezTo>
                    <a:cubicBezTo>
                      <a:pt x="145" y="124"/>
                      <a:pt x="145" y="124"/>
                      <a:pt x="145" y="124"/>
                    </a:cubicBezTo>
                    <a:cubicBezTo>
                      <a:pt x="122" y="124"/>
                      <a:pt x="99" y="111"/>
                      <a:pt x="86" y="88"/>
                    </a:cubicBezTo>
                    <a:cubicBezTo>
                      <a:pt x="79" y="75"/>
                      <a:pt x="76" y="62"/>
                      <a:pt x="79" y="46"/>
                    </a:cubicBezTo>
                    <a:cubicBezTo>
                      <a:pt x="79" y="29"/>
                      <a:pt x="89" y="13"/>
                      <a:pt x="102" y="0"/>
                    </a:cubicBezTo>
                    <a:cubicBezTo>
                      <a:pt x="82" y="0"/>
                      <a:pt x="69" y="0"/>
                      <a:pt x="69" y="0"/>
                    </a:cubicBezTo>
                    <a:cubicBezTo>
                      <a:pt x="69" y="0"/>
                      <a:pt x="0" y="131"/>
                      <a:pt x="4" y="262"/>
                    </a:cubicBezTo>
                    <a:cubicBezTo>
                      <a:pt x="14" y="265"/>
                      <a:pt x="14" y="265"/>
                      <a:pt x="14" y="265"/>
                    </a:cubicBezTo>
                    <a:cubicBezTo>
                      <a:pt x="20" y="249"/>
                      <a:pt x="33" y="239"/>
                      <a:pt x="53" y="232"/>
                    </a:cubicBezTo>
                    <a:cubicBezTo>
                      <a:pt x="59" y="232"/>
                      <a:pt x="66" y="232"/>
                      <a:pt x="73" y="232"/>
                    </a:cubicBezTo>
                    <a:cubicBezTo>
                      <a:pt x="82" y="232"/>
                      <a:pt x="95" y="239"/>
                      <a:pt x="105" y="245"/>
                    </a:cubicBezTo>
                    <a:cubicBezTo>
                      <a:pt x="118" y="239"/>
                      <a:pt x="131" y="235"/>
                      <a:pt x="145" y="239"/>
                    </a:cubicBezTo>
                    <a:cubicBezTo>
                      <a:pt x="148" y="239"/>
                      <a:pt x="148" y="239"/>
                      <a:pt x="148" y="239"/>
                    </a:cubicBezTo>
                    <a:cubicBezTo>
                      <a:pt x="161" y="239"/>
                      <a:pt x="171" y="245"/>
                      <a:pt x="177" y="252"/>
                    </a:cubicBezTo>
                    <a:cubicBezTo>
                      <a:pt x="187" y="245"/>
                      <a:pt x="200" y="242"/>
                      <a:pt x="217" y="245"/>
                    </a:cubicBezTo>
                    <a:cubicBezTo>
                      <a:pt x="217" y="245"/>
                      <a:pt x="220" y="245"/>
                      <a:pt x="223" y="245"/>
                    </a:cubicBezTo>
                    <a:cubicBezTo>
                      <a:pt x="246" y="252"/>
                      <a:pt x="263" y="268"/>
                      <a:pt x="266" y="291"/>
                    </a:cubicBezTo>
                    <a:cubicBezTo>
                      <a:pt x="269" y="291"/>
                      <a:pt x="272" y="291"/>
                      <a:pt x="279" y="291"/>
                    </a:cubicBezTo>
                    <a:cubicBezTo>
                      <a:pt x="282" y="291"/>
                      <a:pt x="282" y="291"/>
                      <a:pt x="285" y="294"/>
                    </a:cubicBezTo>
                    <a:cubicBezTo>
                      <a:pt x="315" y="301"/>
                      <a:pt x="335" y="327"/>
                      <a:pt x="331" y="357"/>
                    </a:cubicBezTo>
                    <a:cubicBezTo>
                      <a:pt x="331" y="360"/>
                      <a:pt x="331" y="363"/>
                      <a:pt x="331" y="363"/>
                    </a:cubicBezTo>
                    <a:cubicBezTo>
                      <a:pt x="322" y="412"/>
                      <a:pt x="322" y="412"/>
                      <a:pt x="322" y="412"/>
                    </a:cubicBezTo>
                    <a:cubicBezTo>
                      <a:pt x="380" y="455"/>
                      <a:pt x="380" y="455"/>
                      <a:pt x="380" y="455"/>
                    </a:cubicBezTo>
                    <a:cubicBezTo>
                      <a:pt x="390" y="455"/>
                      <a:pt x="400" y="448"/>
                      <a:pt x="410" y="438"/>
                    </a:cubicBezTo>
                    <a:cubicBezTo>
                      <a:pt x="413" y="432"/>
                      <a:pt x="417" y="422"/>
                      <a:pt x="413" y="412"/>
                    </a:cubicBezTo>
                    <a:cubicBezTo>
                      <a:pt x="361" y="370"/>
                      <a:pt x="361" y="370"/>
                      <a:pt x="361" y="370"/>
                    </a:cubicBezTo>
                    <a:cubicBezTo>
                      <a:pt x="358" y="366"/>
                      <a:pt x="358" y="363"/>
                      <a:pt x="358" y="360"/>
                    </a:cubicBezTo>
                    <a:cubicBezTo>
                      <a:pt x="361" y="357"/>
                      <a:pt x="364" y="357"/>
                      <a:pt x="367" y="360"/>
                    </a:cubicBezTo>
                    <a:cubicBezTo>
                      <a:pt x="456" y="422"/>
                      <a:pt x="456" y="422"/>
                      <a:pt x="456" y="422"/>
                    </a:cubicBezTo>
                    <a:cubicBezTo>
                      <a:pt x="469" y="422"/>
                      <a:pt x="479" y="419"/>
                      <a:pt x="485" y="409"/>
                    </a:cubicBezTo>
                    <a:cubicBezTo>
                      <a:pt x="492" y="399"/>
                      <a:pt x="492" y="389"/>
                      <a:pt x="492" y="376"/>
                    </a:cubicBezTo>
                    <a:cubicBezTo>
                      <a:pt x="390" y="307"/>
                      <a:pt x="390" y="307"/>
                      <a:pt x="390" y="307"/>
                    </a:cubicBezTo>
                    <a:cubicBezTo>
                      <a:pt x="387" y="304"/>
                      <a:pt x="387" y="301"/>
                      <a:pt x="390" y="298"/>
                    </a:cubicBezTo>
                    <a:cubicBezTo>
                      <a:pt x="390" y="294"/>
                      <a:pt x="397" y="294"/>
                      <a:pt x="400" y="294"/>
                    </a:cubicBezTo>
                    <a:cubicBezTo>
                      <a:pt x="521" y="383"/>
                      <a:pt x="521" y="383"/>
                      <a:pt x="521" y="383"/>
                    </a:cubicBezTo>
                    <a:cubicBezTo>
                      <a:pt x="531" y="383"/>
                      <a:pt x="544" y="376"/>
                      <a:pt x="551" y="366"/>
                    </a:cubicBezTo>
                    <a:cubicBezTo>
                      <a:pt x="557" y="357"/>
                      <a:pt x="557" y="347"/>
                      <a:pt x="557" y="337"/>
                    </a:cubicBezTo>
                    <a:cubicBezTo>
                      <a:pt x="459" y="268"/>
                      <a:pt x="459" y="268"/>
                      <a:pt x="459" y="268"/>
                    </a:cubicBezTo>
                    <a:cubicBezTo>
                      <a:pt x="456" y="265"/>
                      <a:pt x="456" y="262"/>
                      <a:pt x="456" y="258"/>
                    </a:cubicBezTo>
                    <a:cubicBezTo>
                      <a:pt x="459" y="255"/>
                      <a:pt x="462" y="252"/>
                      <a:pt x="466" y="255"/>
                    </a:cubicBezTo>
                    <a:cubicBezTo>
                      <a:pt x="587" y="343"/>
                      <a:pt x="587" y="343"/>
                      <a:pt x="587" y="343"/>
                    </a:cubicBezTo>
                    <a:cubicBezTo>
                      <a:pt x="603" y="343"/>
                      <a:pt x="613" y="337"/>
                      <a:pt x="620" y="327"/>
                    </a:cubicBezTo>
                    <a:cubicBezTo>
                      <a:pt x="629" y="311"/>
                      <a:pt x="626" y="288"/>
                      <a:pt x="613"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0" name="Freeform 316">
                <a:extLst>
                  <a:ext uri="{FF2B5EF4-FFF2-40B4-BE49-F238E27FC236}">
                    <a16:creationId xmlns:a16="http://schemas.microsoft.com/office/drawing/2014/main" id="{67BD238F-3F0E-4BDC-B711-620D5DC6AAD0}"/>
                  </a:ext>
                </a:extLst>
              </p:cNvPr>
              <p:cNvSpPr>
                <a:spLocks/>
              </p:cNvSpPr>
              <p:nvPr/>
            </p:nvSpPr>
            <p:spPr bwMode="auto">
              <a:xfrm>
                <a:off x="4237" y="1351"/>
                <a:ext cx="284" cy="164"/>
              </a:xfrm>
              <a:custGeom>
                <a:avLst/>
                <a:gdLst>
                  <a:gd name="T0" fmla="*/ 422 w 583"/>
                  <a:gd name="T1" fmla="*/ 105 h 334"/>
                  <a:gd name="T2" fmla="*/ 396 w 583"/>
                  <a:gd name="T3" fmla="*/ 95 h 334"/>
                  <a:gd name="T4" fmla="*/ 206 w 583"/>
                  <a:gd name="T5" fmla="*/ 6 h 334"/>
                  <a:gd name="T6" fmla="*/ 164 w 583"/>
                  <a:gd name="T7" fmla="*/ 10 h 334"/>
                  <a:gd name="T8" fmla="*/ 85 w 583"/>
                  <a:gd name="T9" fmla="*/ 52 h 334"/>
                  <a:gd name="T10" fmla="*/ 29 w 583"/>
                  <a:gd name="T11" fmla="*/ 85 h 334"/>
                  <a:gd name="T12" fmla="*/ 13 w 583"/>
                  <a:gd name="T13" fmla="*/ 150 h 334"/>
                  <a:gd name="T14" fmla="*/ 49 w 583"/>
                  <a:gd name="T15" fmla="*/ 173 h 334"/>
                  <a:gd name="T16" fmla="*/ 75 w 583"/>
                  <a:gd name="T17" fmla="*/ 167 h 334"/>
                  <a:gd name="T18" fmla="*/ 75 w 583"/>
                  <a:gd name="T19" fmla="*/ 167 h 334"/>
                  <a:gd name="T20" fmla="*/ 190 w 583"/>
                  <a:gd name="T21" fmla="*/ 108 h 334"/>
                  <a:gd name="T22" fmla="*/ 262 w 583"/>
                  <a:gd name="T23" fmla="*/ 141 h 334"/>
                  <a:gd name="T24" fmla="*/ 363 w 583"/>
                  <a:gd name="T25" fmla="*/ 213 h 334"/>
                  <a:gd name="T26" fmla="*/ 527 w 583"/>
                  <a:gd name="T27" fmla="*/ 330 h 334"/>
                  <a:gd name="T28" fmla="*/ 530 w 583"/>
                  <a:gd name="T29" fmla="*/ 334 h 334"/>
                  <a:gd name="T30" fmla="*/ 576 w 583"/>
                  <a:gd name="T31" fmla="*/ 324 h 334"/>
                  <a:gd name="T32" fmla="*/ 514 w 583"/>
                  <a:gd name="T33" fmla="*/ 98 h 334"/>
                  <a:gd name="T34" fmla="*/ 422 w 583"/>
                  <a:gd name="T35" fmla="*/ 1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3" h="334">
                    <a:moveTo>
                      <a:pt x="422" y="105"/>
                    </a:moveTo>
                    <a:cubicBezTo>
                      <a:pt x="416" y="105"/>
                      <a:pt x="406" y="101"/>
                      <a:pt x="396" y="95"/>
                    </a:cubicBezTo>
                    <a:cubicBezTo>
                      <a:pt x="206" y="6"/>
                      <a:pt x="206" y="6"/>
                      <a:pt x="206" y="6"/>
                    </a:cubicBezTo>
                    <a:cubicBezTo>
                      <a:pt x="193" y="0"/>
                      <a:pt x="177" y="3"/>
                      <a:pt x="164" y="10"/>
                    </a:cubicBezTo>
                    <a:cubicBezTo>
                      <a:pt x="85" y="52"/>
                      <a:pt x="85" y="52"/>
                      <a:pt x="85" y="52"/>
                    </a:cubicBezTo>
                    <a:cubicBezTo>
                      <a:pt x="29" y="85"/>
                      <a:pt x="29" y="85"/>
                      <a:pt x="29" y="85"/>
                    </a:cubicBezTo>
                    <a:cubicBezTo>
                      <a:pt x="6" y="98"/>
                      <a:pt x="0" y="127"/>
                      <a:pt x="13" y="150"/>
                    </a:cubicBezTo>
                    <a:cubicBezTo>
                      <a:pt x="19" y="163"/>
                      <a:pt x="32" y="173"/>
                      <a:pt x="49" y="173"/>
                    </a:cubicBezTo>
                    <a:cubicBezTo>
                      <a:pt x="59" y="173"/>
                      <a:pt x="69" y="173"/>
                      <a:pt x="75" y="167"/>
                    </a:cubicBezTo>
                    <a:cubicBezTo>
                      <a:pt x="75" y="167"/>
                      <a:pt x="75" y="167"/>
                      <a:pt x="75" y="167"/>
                    </a:cubicBezTo>
                    <a:cubicBezTo>
                      <a:pt x="190" y="108"/>
                      <a:pt x="190" y="108"/>
                      <a:pt x="190" y="108"/>
                    </a:cubicBezTo>
                    <a:cubicBezTo>
                      <a:pt x="262" y="141"/>
                      <a:pt x="262" y="141"/>
                      <a:pt x="262" y="141"/>
                    </a:cubicBezTo>
                    <a:cubicBezTo>
                      <a:pt x="363" y="213"/>
                      <a:pt x="363" y="213"/>
                      <a:pt x="363" y="213"/>
                    </a:cubicBezTo>
                    <a:cubicBezTo>
                      <a:pt x="527" y="330"/>
                      <a:pt x="527" y="330"/>
                      <a:pt x="527" y="330"/>
                    </a:cubicBezTo>
                    <a:cubicBezTo>
                      <a:pt x="530" y="334"/>
                      <a:pt x="530" y="334"/>
                      <a:pt x="530" y="334"/>
                    </a:cubicBezTo>
                    <a:cubicBezTo>
                      <a:pt x="576" y="324"/>
                      <a:pt x="576" y="324"/>
                      <a:pt x="576" y="324"/>
                    </a:cubicBezTo>
                    <a:cubicBezTo>
                      <a:pt x="583" y="170"/>
                      <a:pt x="514" y="98"/>
                      <a:pt x="514" y="98"/>
                    </a:cubicBezTo>
                    <a:cubicBezTo>
                      <a:pt x="514" y="98"/>
                      <a:pt x="442" y="111"/>
                      <a:pt x="422"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1" name="Freeform 317">
                <a:extLst>
                  <a:ext uri="{FF2B5EF4-FFF2-40B4-BE49-F238E27FC236}">
                    <a16:creationId xmlns:a16="http://schemas.microsoft.com/office/drawing/2014/main" id="{B9A833D9-A0D1-479A-A2F6-B232475746D3}"/>
                  </a:ext>
                </a:extLst>
              </p:cNvPr>
              <p:cNvSpPr>
                <a:spLocks/>
              </p:cNvSpPr>
              <p:nvPr/>
            </p:nvSpPr>
            <p:spPr bwMode="auto">
              <a:xfrm>
                <a:off x="4202" y="1510"/>
                <a:ext cx="139" cy="96"/>
              </a:xfrm>
              <a:custGeom>
                <a:avLst/>
                <a:gdLst>
                  <a:gd name="T0" fmla="*/ 255 w 285"/>
                  <a:gd name="T1" fmla="*/ 65 h 196"/>
                  <a:gd name="T2" fmla="*/ 213 w 285"/>
                  <a:gd name="T3" fmla="*/ 82 h 196"/>
                  <a:gd name="T4" fmla="*/ 216 w 285"/>
                  <a:gd name="T5" fmla="*/ 59 h 196"/>
                  <a:gd name="T6" fmla="*/ 190 w 285"/>
                  <a:gd name="T7" fmla="*/ 16 h 196"/>
                  <a:gd name="T8" fmla="*/ 147 w 285"/>
                  <a:gd name="T9" fmla="*/ 42 h 196"/>
                  <a:gd name="T10" fmla="*/ 147 w 285"/>
                  <a:gd name="T11" fmla="*/ 46 h 196"/>
                  <a:gd name="T12" fmla="*/ 118 w 285"/>
                  <a:gd name="T13" fmla="*/ 10 h 196"/>
                  <a:gd name="T14" fmla="*/ 78 w 285"/>
                  <a:gd name="T15" fmla="*/ 33 h 196"/>
                  <a:gd name="T16" fmla="*/ 78 w 285"/>
                  <a:gd name="T17" fmla="*/ 33 h 196"/>
                  <a:gd name="T18" fmla="*/ 32 w 285"/>
                  <a:gd name="T19" fmla="*/ 3 h 196"/>
                  <a:gd name="T20" fmla="*/ 3 w 285"/>
                  <a:gd name="T21" fmla="*/ 46 h 196"/>
                  <a:gd name="T22" fmla="*/ 13 w 285"/>
                  <a:gd name="T23" fmla="*/ 91 h 196"/>
                  <a:gd name="T24" fmla="*/ 46 w 285"/>
                  <a:gd name="T25" fmla="*/ 121 h 196"/>
                  <a:gd name="T26" fmla="*/ 55 w 285"/>
                  <a:gd name="T27" fmla="*/ 121 h 196"/>
                  <a:gd name="T28" fmla="*/ 62 w 285"/>
                  <a:gd name="T29" fmla="*/ 118 h 196"/>
                  <a:gd name="T30" fmla="*/ 91 w 285"/>
                  <a:gd name="T31" fmla="*/ 144 h 196"/>
                  <a:gd name="T32" fmla="*/ 95 w 285"/>
                  <a:gd name="T33" fmla="*/ 144 h 196"/>
                  <a:gd name="T34" fmla="*/ 131 w 285"/>
                  <a:gd name="T35" fmla="*/ 127 h 196"/>
                  <a:gd name="T36" fmla="*/ 127 w 285"/>
                  <a:gd name="T37" fmla="*/ 131 h 196"/>
                  <a:gd name="T38" fmla="*/ 157 w 285"/>
                  <a:gd name="T39" fmla="*/ 173 h 196"/>
                  <a:gd name="T40" fmla="*/ 160 w 285"/>
                  <a:gd name="T41" fmla="*/ 173 h 196"/>
                  <a:gd name="T42" fmla="*/ 193 w 285"/>
                  <a:gd name="T43" fmla="*/ 157 h 196"/>
                  <a:gd name="T44" fmla="*/ 222 w 285"/>
                  <a:gd name="T45" fmla="*/ 196 h 196"/>
                  <a:gd name="T46" fmla="*/ 226 w 285"/>
                  <a:gd name="T47" fmla="*/ 196 h 196"/>
                  <a:gd name="T48" fmla="*/ 268 w 285"/>
                  <a:gd name="T49" fmla="*/ 167 h 196"/>
                  <a:gd name="T50" fmla="*/ 281 w 285"/>
                  <a:gd name="T51" fmla="*/ 108 h 196"/>
                  <a:gd name="T52" fmla="*/ 255 w 285"/>
                  <a:gd name="T53" fmla="*/ 6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5" h="196">
                    <a:moveTo>
                      <a:pt x="255" y="65"/>
                    </a:moveTo>
                    <a:cubicBezTo>
                      <a:pt x="236" y="62"/>
                      <a:pt x="219" y="69"/>
                      <a:pt x="213" y="82"/>
                    </a:cubicBezTo>
                    <a:cubicBezTo>
                      <a:pt x="216" y="59"/>
                      <a:pt x="216" y="59"/>
                      <a:pt x="216" y="59"/>
                    </a:cubicBezTo>
                    <a:cubicBezTo>
                      <a:pt x="222" y="39"/>
                      <a:pt x="209" y="19"/>
                      <a:pt x="190" y="16"/>
                    </a:cubicBezTo>
                    <a:cubicBezTo>
                      <a:pt x="170" y="13"/>
                      <a:pt x="150" y="23"/>
                      <a:pt x="147" y="42"/>
                    </a:cubicBezTo>
                    <a:cubicBezTo>
                      <a:pt x="147" y="46"/>
                      <a:pt x="147" y="46"/>
                      <a:pt x="147" y="46"/>
                    </a:cubicBezTo>
                    <a:cubicBezTo>
                      <a:pt x="147" y="29"/>
                      <a:pt x="134" y="13"/>
                      <a:pt x="118" y="10"/>
                    </a:cubicBezTo>
                    <a:cubicBezTo>
                      <a:pt x="101" y="6"/>
                      <a:pt x="82" y="16"/>
                      <a:pt x="78" y="33"/>
                    </a:cubicBezTo>
                    <a:cubicBezTo>
                      <a:pt x="78" y="33"/>
                      <a:pt x="78" y="33"/>
                      <a:pt x="78" y="33"/>
                    </a:cubicBezTo>
                    <a:cubicBezTo>
                      <a:pt x="72" y="13"/>
                      <a:pt x="49" y="0"/>
                      <a:pt x="32" y="3"/>
                    </a:cubicBezTo>
                    <a:cubicBezTo>
                      <a:pt x="13" y="10"/>
                      <a:pt x="0" y="26"/>
                      <a:pt x="3" y="46"/>
                    </a:cubicBezTo>
                    <a:cubicBezTo>
                      <a:pt x="13" y="91"/>
                      <a:pt x="13" y="91"/>
                      <a:pt x="13" y="91"/>
                    </a:cubicBezTo>
                    <a:cubicBezTo>
                      <a:pt x="16" y="105"/>
                      <a:pt x="29" y="121"/>
                      <a:pt x="46" y="121"/>
                    </a:cubicBezTo>
                    <a:cubicBezTo>
                      <a:pt x="49" y="121"/>
                      <a:pt x="52" y="121"/>
                      <a:pt x="55" y="121"/>
                    </a:cubicBezTo>
                    <a:cubicBezTo>
                      <a:pt x="59" y="121"/>
                      <a:pt x="59" y="121"/>
                      <a:pt x="62" y="118"/>
                    </a:cubicBezTo>
                    <a:cubicBezTo>
                      <a:pt x="65" y="131"/>
                      <a:pt x="78" y="141"/>
                      <a:pt x="91" y="144"/>
                    </a:cubicBezTo>
                    <a:cubicBezTo>
                      <a:pt x="95" y="144"/>
                      <a:pt x="95" y="144"/>
                      <a:pt x="95" y="144"/>
                    </a:cubicBezTo>
                    <a:cubicBezTo>
                      <a:pt x="108" y="144"/>
                      <a:pt x="121" y="137"/>
                      <a:pt x="131" y="127"/>
                    </a:cubicBezTo>
                    <a:cubicBezTo>
                      <a:pt x="127" y="131"/>
                      <a:pt x="127" y="131"/>
                      <a:pt x="127" y="131"/>
                    </a:cubicBezTo>
                    <a:cubicBezTo>
                      <a:pt x="124" y="147"/>
                      <a:pt x="137" y="167"/>
                      <a:pt x="157" y="173"/>
                    </a:cubicBezTo>
                    <a:cubicBezTo>
                      <a:pt x="157" y="173"/>
                      <a:pt x="157" y="173"/>
                      <a:pt x="160" y="173"/>
                    </a:cubicBezTo>
                    <a:cubicBezTo>
                      <a:pt x="173" y="173"/>
                      <a:pt x="186" y="167"/>
                      <a:pt x="193" y="157"/>
                    </a:cubicBezTo>
                    <a:cubicBezTo>
                      <a:pt x="193" y="173"/>
                      <a:pt x="203" y="190"/>
                      <a:pt x="222" y="196"/>
                    </a:cubicBezTo>
                    <a:cubicBezTo>
                      <a:pt x="222" y="196"/>
                      <a:pt x="222" y="196"/>
                      <a:pt x="226" y="196"/>
                    </a:cubicBezTo>
                    <a:cubicBezTo>
                      <a:pt x="242" y="196"/>
                      <a:pt x="262" y="186"/>
                      <a:pt x="268" y="167"/>
                    </a:cubicBezTo>
                    <a:cubicBezTo>
                      <a:pt x="281" y="108"/>
                      <a:pt x="281" y="108"/>
                      <a:pt x="281" y="108"/>
                    </a:cubicBezTo>
                    <a:cubicBezTo>
                      <a:pt x="285" y="88"/>
                      <a:pt x="272" y="69"/>
                      <a:pt x="25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2" name="Freeform 318">
                <a:extLst>
                  <a:ext uri="{FF2B5EF4-FFF2-40B4-BE49-F238E27FC236}">
                    <a16:creationId xmlns:a16="http://schemas.microsoft.com/office/drawing/2014/main" id="{04733CC7-669E-4321-8AF7-BF7BC51135E0}"/>
                  </a:ext>
                </a:extLst>
              </p:cNvPr>
              <p:cNvSpPr>
                <a:spLocks/>
              </p:cNvSpPr>
              <p:nvPr/>
            </p:nvSpPr>
            <p:spPr bwMode="auto">
              <a:xfrm>
                <a:off x="4493" y="1376"/>
                <a:ext cx="68" cy="140"/>
              </a:xfrm>
              <a:custGeom>
                <a:avLst/>
                <a:gdLst>
                  <a:gd name="T0" fmla="*/ 141 w 141"/>
                  <a:gd name="T1" fmla="*/ 255 h 285"/>
                  <a:gd name="T2" fmla="*/ 111 w 141"/>
                  <a:gd name="T3" fmla="*/ 23 h 285"/>
                  <a:gd name="T4" fmla="*/ 82 w 141"/>
                  <a:gd name="T5" fmla="*/ 3 h 285"/>
                  <a:gd name="T6" fmla="*/ 0 w 141"/>
                  <a:gd name="T7" fmla="*/ 23 h 285"/>
                  <a:gd name="T8" fmla="*/ 75 w 141"/>
                  <a:gd name="T9" fmla="*/ 285 h 285"/>
                  <a:gd name="T10" fmla="*/ 111 w 141"/>
                  <a:gd name="T11" fmla="*/ 285 h 285"/>
                  <a:gd name="T12" fmla="*/ 141 w 141"/>
                  <a:gd name="T13" fmla="*/ 255 h 285"/>
                </a:gdLst>
                <a:ahLst/>
                <a:cxnLst>
                  <a:cxn ang="0">
                    <a:pos x="T0" y="T1"/>
                  </a:cxn>
                  <a:cxn ang="0">
                    <a:pos x="T2" y="T3"/>
                  </a:cxn>
                  <a:cxn ang="0">
                    <a:pos x="T4" y="T5"/>
                  </a:cxn>
                  <a:cxn ang="0">
                    <a:pos x="T6" y="T7"/>
                  </a:cxn>
                  <a:cxn ang="0">
                    <a:pos x="T8" y="T9"/>
                  </a:cxn>
                  <a:cxn ang="0">
                    <a:pos x="T10" y="T11"/>
                  </a:cxn>
                  <a:cxn ang="0">
                    <a:pos x="T12" y="T13"/>
                  </a:cxn>
                </a:cxnLst>
                <a:rect l="0" t="0" r="r" b="b"/>
                <a:pathLst>
                  <a:path w="141" h="285">
                    <a:moveTo>
                      <a:pt x="141" y="255"/>
                    </a:moveTo>
                    <a:cubicBezTo>
                      <a:pt x="111" y="23"/>
                      <a:pt x="111" y="23"/>
                      <a:pt x="111" y="23"/>
                    </a:cubicBezTo>
                    <a:cubicBezTo>
                      <a:pt x="108" y="7"/>
                      <a:pt x="95" y="0"/>
                      <a:pt x="82" y="3"/>
                    </a:cubicBezTo>
                    <a:cubicBezTo>
                      <a:pt x="0" y="23"/>
                      <a:pt x="0" y="23"/>
                      <a:pt x="0" y="23"/>
                    </a:cubicBezTo>
                    <a:cubicBezTo>
                      <a:pt x="0" y="23"/>
                      <a:pt x="85" y="108"/>
                      <a:pt x="75" y="285"/>
                    </a:cubicBezTo>
                    <a:cubicBezTo>
                      <a:pt x="111" y="285"/>
                      <a:pt x="111" y="285"/>
                      <a:pt x="111" y="285"/>
                    </a:cubicBezTo>
                    <a:cubicBezTo>
                      <a:pt x="128" y="285"/>
                      <a:pt x="141" y="272"/>
                      <a:pt x="141"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3" name="Freeform 319">
                <a:extLst>
                  <a:ext uri="{FF2B5EF4-FFF2-40B4-BE49-F238E27FC236}">
                    <a16:creationId xmlns:a16="http://schemas.microsoft.com/office/drawing/2014/main" id="{D3448CF4-7003-4C2A-A6DF-938D37B0444F}"/>
                  </a:ext>
                </a:extLst>
              </p:cNvPr>
              <p:cNvSpPr>
                <a:spLocks/>
              </p:cNvSpPr>
              <p:nvPr/>
            </p:nvSpPr>
            <p:spPr bwMode="auto">
              <a:xfrm>
                <a:off x="4138" y="1362"/>
                <a:ext cx="76" cy="154"/>
              </a:xfrm>
              <a:custGeom>
                <a:avLst/>
                <a:gdLst>
                  <a:gd name="T0" fmla="*/ 157 w 157"/>
                  <a:gd name="T1" fmla="*/ 29 h 314"/>
                  <a:gd name="T2" fmla="*/ 118 w 157"/>
                  <a:gd name="T3" fmla="*/ 6 h 314"/>
                  <a:gd name="T4" fmla="*/ 82 w 157"/>
                  <a:gd name="T5" fmla="*/ 19 h 314"/>
                  <a:gd name="T6" fmla="*/ 6 w 157"/>
                  <a:gd name="T7" fmla="*/ 268 h 314"/>
                  <a:gd name="T8" fmla="*/ 23 w 157"/>
                  <a:gd name="T9" fmla="*/ 301 h 314"/>
                  <a:gd name="T10" fmla="*/ 85 w 157"/>
                  <a:gd name="T11" fmla="*/ 314 h 314"/>
                  <a:gd name="T12" fmla="*/ 157 w 157"/>
                  <a:gd name="T13" fmla="*/ 29 h 314"/>
                </a:gdLst>
                <a:ahLst/>
                <a:cxnLst>
                  <a:cxn ang="0">
                    <a:pos x="T0" y="T1"/>
                  </a:cxn>
                  <a:cxn ang="0">
                    <a:pos x="T2" y="T3"/>
                  </a:cxn>
                  <a:cxn ang="0">
                    <a:pos x="T4" y="T5"/>
                  </a:cxn>
                  <a:cxn ang="0">
                    <a:pos x="T6" y="T7"/>
                  </a:cxn>
                  <a:cxn ang="0">
                    <a:pos x="T8" y="T9"/>
                  </a:cxn>
                  <a:cxn ang="0">
                    <a:pos x="T10" y="T11"/>
                  </a:cxn>
                  <a:cxn ang="0">
                    <a:pos x="T12" y="T13"/>
                  </a:cxn>
                </a:cxnLst>
                <a:rect l="0" t="0" r="r" b="b"/>
                <a:pathLst>
                  <a:path w="157" h="314">
                    <a:moveTo>
                      <a:pt x="157" y="29"/>
                    </a:moveTo>
                    <a:cubicBezTo>
                      <a:pt x="118" y="6"/>
                      <a:pt x="118" y="6"/>
                      <a:pt x="118" y="6"/>
                    </a:cubicBezTo>
                    <a:cubicBezTo>
                      <a:pt x="101" y="0"/>
                      <a:pt x="88" y="6"/>
                      <a:pt x="82" y="19"/>
                    </a:cubicBezTo>
                    <a:cubicBezTo>
                      <a:pt x="6" y="268"/>
                      <a:pt x="6" y="268"/>
                      <a:pt x="6" y="268"/>
                    </a:cubicBezTo>
                    <a:cubicBezTo>
                      <a:pt x="0" y="288"/>
                      <a:pt x="9" y="301"/>
                      <a:pt x="23" y="301"/>
                    </a:cubicBezTo>
                    <a:cubicBezTo>
                      <a:pt x="85" y="314"/>
                      <a:pt x="85" y="314"/>
                      <a:pt x="85" y="314"/>
                    </a:cubicBezTo>
                    <a:cubicBezTo>
                      <a:pt x="78" y="173"/>
                      <a:pt x="157" y="29"/>
                      <a:pt x="15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ADD32AE2-B6A4-42A2-98F7-DA05DB902644}"/>
              </a:ext>
            </a:extLst>
          </p:cNvPr>
          <p:cNvGrpSpPr/>
          <p:nvPr/>
        </p:nvGrpSpPr>
        <p:grpSpPr>
          <a:xfrm>
            <a:off x="6577438" y="3088176"/>
            <a:ext cx="5350436" cy="753369"/>
            <a:chOff x="5776588" y="3219828"/>
            <a:chExt cx="5351195" cy="753477"/>
          </a:xfrm>
        </p:grpSpPr>
        <p:sp>
          <p:nvSpPr>
            <p:cNvPr id="334" name="Rectangle 333">
              <a:extLst>
                <a:ext uri="{FF2B5EF4-FFF2-40B4-BE49-F238E27FC236}">
                  <a16:creationId xmlns:a16="http://schemas.microsoft.com/office/drawing/2014/main" id="{CA6654A4-34B6-4E0F-A636-B5C4FBE702CE}"/>
                </a:ext>
              </a:extLst>
            </p:cNvPr>
            <p:cNvSpPr/>
            <p:nvPr/>
          </p:nvSpPr>
          <p:spPr bwMode="auto">
            <a:xfrm>
              <a:off x="5776588" y="3219828"/>
              <a:ext cx="5351195" cy="7534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0" rIns="0" bIns="0" numCol="1" spcCol="0" rtlCol="0" fromWordArt="0" anchor="ctr" anchorCtr="0" forceAA="0" compatLnSpc="1">
              <a:prstTxWarp prst="textNoShape">
                <a:avLst/>
              </a:prstTxWarp>
              <a:spAutoFit/>
            </a:bodyPr>
            <a:lstStyle/>
            <a:p>
              <a:pPr marL="0" marR="0" lvl="0" indent="0" algn="l" defTabSz="932026"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Sell Microsoft cloud services for business with your added value</a:t>
              </a:r>
            </a:p>
          </p:txBody>
        </p:sp>
        <p:grpSp>
          <p:nvGrpSpPr>
            <p:cNvPr id="352" name="Group 336">
              <a:extLst>
                <a:ext uri="{FF2B5EF4-FFF2-40B4-BE49-F238E27FC236}">
                  <a16:creationId xmlns:a16="http://schemas.microsoft.com/office/drawing/2014/main" id="{7A23320F-CA9D-40D7-8DFF-E069BDE4DAD2}"/>
                </a:ext>
              </a:extLst>
            </p:cNvPr>
            <p:cNvGrpSpPr>
              <a:grpSpLocks noChangeAspect="1"/>
            </p:cNvGrpSpPr>
            <p:nvPr/>
          </p:nvGrpSpPr>
          <p:grpSpPr bwMode="auto">
            <a:xfrm>
              <a:off x="5805741" y="3353622"/>
              <a:ext cx="689078" cy="485888"/>
              <a:chOff x="4166" y="2723"/>
              <a:chExt cx="390" cy="275"/>
            </a:xfrm>
            <a:solidFill>
              <a:schemeClr val="accent1"/>
            </a:solidFill>
          </p:grpSpPr>
          <p:sp>
            <p:nvSpPr>
              <p:cNvPr id="353" name="Freeform 337">
                <a:extLst>
                  <a:ext uri="{FF2B5EF4-FFF2-40B4-BE49-F238E27FC236}">
                    <a16:creationId xmlns:a16="http://schemas.microsoft.com/office/drawing/2014/main" id="{E8BFFCDA-B1D3-4036-85D6-36DA7DA70359}"/>
                  </a:ext>
                </a:extLst>
              </p:cNvPr>
              <p:cNvSpPr>
                <a:spLocks/>
              </p:cNvSpPr>
              <p:nvPr/>
            </p:nvSpPr>
            <p:spPr bwMode="auto">
              <a:xfrm>
                <a:off x="4166" y="2723"/>
                <a:ext cx="390" cy="245"/>
              </a:xfrm>
              <a:custGeom>
                <a:avLst/>
                <a:gdLst>
                  <a:gd name="T0" fmla="*/ 390 w 390"/>
                  <a:gd name="T1" fmla="*/ 0 h 245"/>
                  <a:gd name="T2" fmla="*/ 282 w 390"/>
                  <a:gd name="T3" fmla="*/ 10 h 245"/>
                  <a:gd name="T4" fmla="*/ 310 w 390"/>
                  <a:gd name="T5" fmla="*/ 42 h 245"/>
                  <a:gd name="T6" fmla="*/ 227 w 390"/>
                  <a:gd name="T7" fmla="*/ 105 h 245"/>
                  <a:gd name="T8" fmla="*/ 173 w 390"/>
                  <a:gd name="T9" fmla="*/ 55 h 245"/>
                  <a:gd name="T10" fmla="*/ 0 w 390"/>
                  <a:gd name="T11" fmla="*/ 198 h 245"/>
                  <a:gd name="T12" fmla="*/ 0 w 390"/>
                  <a:gd name="T13" fmla="*/ 245 h 245"/>
                  <a:gd name="T14" fmla="*/ 172 w 390"/>
                  <a:gd name="T15" fmla="*/ 103 h 245"/>
                  <a:gd name="T16" fmla="*/ 225 w 390"/>
                  <a:gd name="T17" fmla="*/ 152 h 245"/>
                  <a:gd name="T18" fmla="*/ 334 w 390"/>
                  <a:gd name="T19" fmla="*/ 69 h 245"/>
                  <a:gd name="T20" fmla="*/ 363 w 390"/>
                  <a:gd name="T21" fmla="*/ 103 h 245"/>
                  <a:gd name="T22" fmla="*/ 390 w 390"/>
                  <a:gd name="T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45">
                    <a:moveTo>
                      <a:pt x="390" y="0"/>
                    </a:moveTo>
                    <a:lnTo>
                      <a:pt x="282" y="10"/>
                    </a:lnTo>
                    <a:lnTo>
                      <a:pt x="310" y="42"/>
                    </a:lnTo>
                    <a:lnTo>
                      <a:pt x="227" y="105"/>
                    </a:lnTo>
                    <a:lnTo>
                      <a:pt x="173" y="55"/>
                    </a:lnTo>
                    <a:lnTo>
                      <a:pt x="0" y="198"/>
                    </a:lnTo>
                    <a:lnTo>
                      <a:pt x="0" y="245"/>
                    </a:lnTo>
                    <a:lnTo>
                      <a:pt x="172" y="103"/>
                    </a:lnTo>
                    <a:lnTo>
                      <a:pt x="225" y="152"/>
                    </a:lnTo>
                    <a:lnTo>
                      <a:pt x="334" y="69"/>
                    </a:lnTo>
                    <a:lnTo>
                      <a:pt x="363" y="103"/>
                    </a:lnTo>
                    <a:lnTo>
                      <a:pt x="3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4" name="Freeform 338">
                <a:extLst>
                  <a:ext uri="{FF2B5EF4-FFF2-40B4-BE49-F238E27FC236}">
                    <a16:creationId xmlns:a16="http://schemas.microsoft.com/office/drawing/2014/main" id="{D86AD586-CA99-4859-AFAA-B9F10F4F35C3}"/>
                  </a:ext>
                </a:extLst>
              </p:cNvPr>
              <p:cNvSpPr>
                <a:spLocks/>
              </p:cNvSpPr>
              <p:nvPr/>
            </p:nvSpPr>
            <p:spPr bwMode="auto">
              <a:xfrm>
                <a:off x="4282" y="2857"/>
                <a:ext cx="102" cy="141"/>
              </a:xfrm>
              <a:custGeom>
                <a:avLst/>
                <a:gdLst>
                  <a:gd name="T0" fmla="*/ 0 w 102"/>
                  <a:gd name="T1" fmla="*/ 141 h 141"/>
                  <a:gd name="T2" fmla="*/ 102 w 102"/>
                  <a:gd name="T3" fmla="*/ 141 h 141"/>
                  <a:gd name="T4" fmla="*/ 102 w 102"/>
                  <a:gd name="T5" fmla="*/ 41 h 141"/>
                  <a:gd name="T6" fmla="*/ 56 w 102"/>
                  <a:gd name="T7" fmla="*/ 0 h 141"/>
                  <a:gd name="T8" fmla="*/ 0 w 102"/>
                  <a:gd name="T9" fmla="*/ 46 h 141"/>
                  <a:gd name="T10" fmla="*/ 0 w 102"/>
                  <a:gd name="T11" fmla="*/ 141 h 141"/>
                </a:gdLst>
                <a:ahLst/>
                <a:cxnLst>
                  <a:cxn ang="0">
                    <a:pos x="T0" y="T1"/>
                  </a:cxn>
                  <a:cxn ang="0">
                    <a:pos x="T2" y="T3"/>
                  </a:cxn>
                  <a:cxn ang="0">
                    <a:pos x="T4" y="T5"/>
                  </a:cxn>
                  <a:cxn ang="0">
                    <a:pos x="T6" y="T7"/>
                  </a:cxn>
                  <a:cxn ang="0">
                    <a:pos x="T8" y="T9"/>
                  </a:cxn>
                  <a:cxn ang="0">
                    <a:pos x="T10" y="T11"/>
                  </a:cxn>
                </a:cxnLst>
                <a:rect l="0" t="0" r="r" b="b"/>
                <a:pathLst>
                  <a:path w="102" h="141">
                    <a:moveTo>
                      <a:pt x="0" y="141"/>
                    </a:moveTo>
                    <a:lnTo>
                      <a:pt x="102" y="141"/>
                    </a:lnTo>
                    <a:lnTo>
                      <a:pt x="102" y="41"/>
                    </a:lnTo>
                    <a:lnTo>
                      <a:pt x="56" y="0"/>
                    </a:lnTo>
                    <a:lnTo>
                      <a:pt x="0" y="46"/>
                    </a:lnTo>
                    <a:lnTo>
                      <a:pt x="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5" name="Freeform 339">
                <a:extLst>
                  <a:ext uri="{FF2B5EF4-FFF2-40B4-BE49-F238E27FC236}">
                    <a16:creationId xmlns:a16="http://schemas.microsoft.com/office/drawing/2014/main" id="{4A222CCA-907F-45DC-A4C1-34592A3A460F}"/>
                  </a:ext>
                </a:extLst>
              </p:cNvPr>
              <p:cNvSpPr>
                <a:spLocks/>
              </p:cNvSpPr>
              <p:nvPr/>
            </p:nvSpPr>
            <p:spPr bwMode="auto">
              <a:xfrm>
                <a:off x="4401" y="2820"/>
                <a:ext cx="101" cy="178"/>
              </a:xfrm>
              <a:custGeom>
                <a:avLst/>
                <a:gdLst>
                  <a:gd name="T0" fmla="*/ 0 w 101"/>
                  <a:gd name="T1" fmla="*/ 79 h 178"/>
                  <a:gd name="T2" fmla="*/ 0 w 101"/>
                  <a:gd name="T3" fmla="*/ 178 h 178"/>
                  <a:gd name="T4" fmla="*/ 101 w 101"/>
                  <a:gd name="T5" fmla="*/ 178 h 178"/>
                  <a:gd name="T6" fmla="*/ 101 w 101"/>
                  <a:gd name="T7" fmla="*/ 0 h 178"/>
                  <a:gd name="T8" fmla="*/ 0 w 101"/>
                  <a:gd name="T9" fmla="*/ 79 h 178"/>
                </a:gdLst>
                <a:ahLst/>
                <a:cxnLst>
                  <a:cxn ang="0">
                    <a:pos x="T0" y="T1"/>
                  </a:cxn>
                  <a:cxn ang="0">
                    <a:pos x="T2" y="T3"/>
                  </a:cxn>
                  <a:cxn ang="0">
                    <a:pos x="T4" y="T5"/>
                  </a:cxn>
                  <a:cxn ang="0">
                    <a:pos x="T6" y="T7"/>
                  </a:cxn>
                  <a:cxn ang="0">
                    <a:pos x="T8" y="T9"/>
                  </a:cxn>
                </a:cxnLst>
                <a:rect l="0" t="0" r="r" b="b"/>
                <a:pathLst>
                  <a:path w="101" h="178">
                    <a:moveTo>
                      <a:pt x="0" y="79"/>
                    </a:moveTo>
                    <a:lnTo>
                      <a:pt x="0" y="178"/>
                    </a:lnTo>
                    <a:lnTo>
                      <a:pt x="101" y="178"/>
                    </a:lnTo>
                    <a:lnTo>
                      <a:pt x="101" y="0"/>
                    </a:lnTo>
                    <a:lnTo>
                      <a:pt x="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6" name="Freeform 340">
                <a:extLst>
                  <a:ext uri="{FF2B5EF4-FFF2-40B4-BE49-F238E27FC236}">
                    <a16:creationId xmlns:a16="http://schemas.microsoft.com/office/drawing/2014/main" id="{1818BB2F-E6C2-441E-A9B0-65F9184C3645}"/>
                  </a:ext>
                </a:extLst>
              </p:cNvPr>
              <p:cNvSpPr>
                <a:spLocks/>
              </p:cNvSpPr>
              <p:nvPr/>
            </p:nvSpPr>
            <p:spPr bwMode="auto">
              <a:xfrm>
                <a:off x="4166" y="2916"/>
                <a:ext cx="100" cy="82"/>
              </a:xfrm>
              <a:custGeom>
                <a:avLst/>
                <a:gdLst>
                  <a:gd name="T0" fmla="*/ 100 w 100"/>
                  <a:gd name="T1" fmla="*/ 0 h 82"/>
                  <a:gd name="T2" fmla="*/ 0 w 100"/>
                  <a:gd name="T3" fmla="*/ 82 h 82"/>
                  <a:gd name="T4" fmla="*/ 100 w 100"/>
                  <a:gd name="T5" fmla="*/ 82 h 82"/>
                  <a:gd name="T6" fmla="*/ 100 w 100"/>
                  <a:gd name="T7" fmla="*/ 0 h 82"/>
                </a:gdLst>
                <a:ahLst/>
                <a:cxnLst>
                  <a:cxn ang="0">
                    <a:pos x="T0" y="T1"/>
                  </a:cxn>
                  <a:cxn ang="0">
                    <a:pos x="T2" y="T3"/>
                  </a:cxn>
                  <a:cxn ang="0">
                    <a:pos x="T4" y="T5"/>
                  </a:cxn>
                  <a:cxn ang="0">
                    <a:pos x="T6" y="T7"/>
                  </a:cxn>
                </a:cxnLst>
                <a:rect l="0" t="0" r="r" b="b"/>
                <a:pathLst>
                  <a:path w="100" h="82">
                    <a:moveTo>
                      <a:pt x="100" y="0"/>
                    </a:moveTo>
                    <a:lnTo>
                      <a:pt x="0" y="82"/>
                    </a:lnTo>
                    <a:lnTo>
                      <a:pt x="100" y="82"/>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84" name="Freeform: Shape 83">
            <a:extLst>
              <a:ext uri="{FF2B5EF4-FFF2-40B4-BE49-F238E27FC236}">
                <a16:creationId xmlns:a16="http://schemas.microsoft.com/office/drawing/2014/main" id="{EFC9DF05-20A1-4AE1-9A03-DA2FC800D06C}"/>
              </a:ext>
            </a:extLst>
          </p:cNvPr>
          <p:cNvSpPr/>
          <p:nvPr/>
        </p:nvSpPr>
        <p:spPr>
          <a:xfrm rot="19041743">
            <a:off x="764400" y="1750955"/>
            <a:ext cx="4777838" cy="4777836"/>
          </a:xfrm>
          <a:custGeom>
            <a:avLst/>
            <a:gdLst>
              <a:gd name="connsiteX0" fmla="*/ 2321475 w 4642950"/>
              <a:gd name="connsiteY0" fmla="*/ 0 h 4642950"/>
              <a:gd name="connsiteX1" fmla="*/ 4642950 w 4642950"/>
              <a:gd name="connsiteY1" fmla="*/ 2321475 h 4642950"/>
              <a:gd name="connsiteX2" fmla="*/ 2321475 w 4642950"/>
              <a:gd name="connsiteY2" fmla="*/ 2321475 h 4642950"/>
              <a:gd name="connsiteX3" fmla="*/ 2321475 w 4642950"/>
              <a:gd name="connsiteY3" fmla="*/ 0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2321475" y="0"/>
                </a:moveTo>
                <a:cubicBezTo>
                  <a:pt x="3603590" y="0"/>
                  <a:pt x="4642950" y="1039360"/>
                  <a:pt x="4642950" y="2321475"/>
                </a:cubicBezTo>
                <a:lnTo>
                  <a:pt x="2321475" y="2321475"/>
                </a:lnTo>
                <a:lnTo>
                  <a:pt x="2321475"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1584" tIns="1029471" rIns="532083" bIns="2476318"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6D41A28-8D35-4B8D-87B4-3670B609D1C6}"/>
              </a:ext>
            </a:extLst>
          </p:cNvPr>
          <p:cNvSpPr/>
          <p:nvPr/>
        </p:nvSpPr>
        <p:spPr>
          <a:xfrm rot="19041743">
            <a:off x="873049" y="1868952"/>
            <a:ext cx="4777838" cy="4777836"/>
          </a:xfrm>
          <a:custGeom>
            <a:avLst/>
            <a:gdLst>
              <a:gd name="connsiteX0" fmla="*/ 4642950 w 4642950"/>
              <a:gd name="connsiteY0" fmla="*/ 2321475 h 4642950"/>
              <a:gd name="connsiteX1" fmla="*/ 2321475 w 4642950"/>
              <a:gd name="connsiteY1" fmla="*/ 4642950 h 4642950"/>
              <a:gd name="connsiteX2" fmla="*/ 2321475 w 4642950"/>
              <a:gd name="connsiteY2" fmla="*/ 2321475 h 4642950"/>
              <a:gd name="connsiteX3" fmla="*/ 4642950 w 4642950"/>
              <a:gd name="connsiteY3" fmla="*/ 2321475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4642950" y="2321475"/>
                </a:moveTo>
                <a:cubicBezTo>
                  <a:pt x="4642950" y="3603590"/>
                  <a:pt x="3603590" y="4642950"/>
                  <a:pt x="2321475" y="4642950"/>
                </a:cubicBezTo>
                <a:lnTo>
                  <a:pt x="2321475" y="2321475"/>
                </a:lnTo>
                <a:lnTo>
                  <a:pt x="4642950" y="23214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1584" tIns="2476318" rIns="532083" bIns="1029471"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018A6A0-3913-416F-BA76-258B0C1F3C7B}"/>
              </a:ext>
            </a:extLst>
          </p:cNvPr>
          <p:cNvSpPr/>
          <p:nvPr/>
        </p:nvSpPr>
        <p:spPr>
          <a:xfrm rot="19041743">
            <a:off x="755051" y="1977600"/>
            <a:ext cx="4777838" cy="4777836"/>
          </a:xfrm>
          <a:custGeom>
            <a:avLst/>
            <a:gdLst>
              <a:gd name="connsiteX0" fmla="*/ 2321475 w 4642950"/>
              <a:gd name="connsiteY0" fmla="*/ 4642950 h 4642950"/>
              <a:gd name="connsiteX1" fmla="*/ 0 w 4642950"/>
              <a:gd name="connsiteY1" fmla="*/ 2321475 h 4642950"/>
              <a:gd name="connsiteX2" fmla="*/ 2321475 w 4642950"/>
              <a:gd name="connsiteY2" fmla="*/ 2321475 h 4642950"/>
              <a:gd name="connsiteX3" fmla="*/ 2321475 w 4642950"/>
              <a:gd name="connsiteY3" fmla="*/ 4642950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2321475" y="4642950"/>
                </a:moveTo>
                <a:cubicBezTo>
                  <a:pt x="1039360" y="4642950"/>
                  <a:pt x="0" y="3603590"/>
                  <a:pt x="0" y="2321475"/>
                </a:cubicBezTo>
                <a:lnTo>
                  <a:pt x="2321475" y="2321475"/>
                </a:lnTo>
                <a:lnTo>
                  <a:pt x="2321475" y="464295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2082" tIns="2476318" rIns="2531585" bIns="1029471"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4B1BF62-9DCC-496D-BABB-B71EFF654CF3}"/>
              </a:ext>
            </a:extLst>
          </p:cNvPr>
          <p:cNvSpPr/>
          <p:nvPr/>
        </p:nvSpPr>
        <p:spPr>
          <a:xfrm rot="19041743">
            <a:off x="646403" y="1859601"/>
            <a:ext cx="4777838" cy="4777836"/>
          </a:xfrm>
          <a:custGeom>
            <a:avLst/>
            <a:gdLst>
              <a:gd name="connsiteX0" fmla="*/ 0 w 4642950"/>
              <a:gd name="connsiteY0" fmla="*/ 2321475 h 4642950"/>
              <a:gd name="connsiteX1" fmla="*/ 2321475 w 4642950"/>
              <a:gd name="connsiteY1" fmla="*/ 0 h 4642950"/>
              <a:gd name="connsiteX2" fmla="*/ 2321475 w 4642950"/>
              <a:gd name="connsiteY2" fmla="*/ 2321475 h 4642950"/>
              <a:gd name="connsiteX3" fmla="*/ 0 w 4642950"/>
              <a:gd name="connsiteY3" fmla="*/ 2321475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0" y="2321475"/>
                </a:moveTo>
                <a:cubicBezTo>
                  <a:pt x="0" y="1039360"/>
                  <a:pt x="1039360" y="0"/>
                  <a:pt x="2321475" y="0"/>
                </a:cubicBezTo>
                <a:lnTo>
                  <a:pt x="2321475" y="2321475"/>
                </a:lnTo>
                <a:lnTo>
                  <a:pt x="0" y="23214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7319" tIns="1044708" rIns="2546823" bIns="2491555" numCol="1" spcCol="1270" anchor="ctr" anchorCtr="0">
            <a:noAutofit/>
          </a:bodyPr>
          <a:lstStyle/>
          <a:p>
            <a:pPr marL="0" marR="0" lvl="0" indent="0" algn="ctr" defTabSz="2888695" rtl="0" eaLnBrk="1" fontAlgn="auto" latinLnBrk="0" hangingPunct="1">
              <a:lnSpc>
                <a:spcPct val="90000"/>
              </a:lnSpc>
              <a:spcBef>
                <a:spcPct val="0"/>
              </a:spcBef>
              <a:spcAft>
                <a:spcPct val="35000"/>
              </a:spcAft>
              <a:buClrTx/>
              <a:buSzTx/>
              <a:buFontTx/>
              <a:buNone/>
              <a:tabLst/>
              <a:defRPr/>
            </a:pPr>
            <a:endParaRPr kumimoji="0" lang="en-US" sz="64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0" name="TextBox 99">
            <a:extLst>
              <a:ext uri="{FF2B5EF4-FFF2-40B4-BE49-F238E27FC236}">
                <a16:creationId xmlns:a16="http://schemas.microsoft.com/office/drawing/2014/main" id="{FDEC2C6B-0BF1-4379-819D-7257F3ECACAB}"/>
              </a:ext>
            </a:extLst>
          </p:cNvPr>
          <p:cNvSpPr txBox="1"/>
          <p:nvPr/>
        </p:nvSpPr>
        <p:spPr>
          <a:xfrm rot="171099">
            <a:off x="2070904" y="2245940"/>
            <a:ext cx="2328799" cy="1484703"/>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Microsoft Azure</a:t>
            </a:r>
          </a:p>
        </p:txBody>
      </p:sp>
      <p:sp>
        <p:nvSpPr>
          <p:cNvPr id="101" name="TextBox 100">
            <a:extLst>
              <a:ext uri="{FF2B5EF4-FFF2-40B4-BE49-F238E27FC236}">
                <a16:creationId xmlns:a16="http://schemas.microsoft.com/office/drawing/2014/main" id="{2DDFD3CB-5686-4748-848D-E2D43B1A5937}"/>
              </a:ext>
            </a:extLst>
          </p:cNvPr>
          <p:cNvSpPr txBox="1"/>
          <p:nvPr/>
        </p:nvSpPr>
        <p:spPr>
          <a:xfrm rot="5668092">
            <a:off x="3566222" y="3827704"/>
            <a:ext cx="2198948" cy="1026596"/>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Dynamic 365</a:t>
            </a:r>
          </a:p>
        </p:txBody>
      </p:sp>
      <p:sp>
        <p:nvSpPr>
          <p:cNvPr id="102" name="TextBox 101">
            <a:extLst>
              <a:ext uri="{FF2B5EF4-FFF2-40B4-BE49-F238E27FC236}">
                <a16:creationId xmlns:a16="http://schemas.microsoft.com/office/drawing/2014/main" id="{D8D5C6B1-FD76-4001-9880-D283D705561E}"/>
              </a:ext>
            </a:extLst>
          </p:cNvPr>
          <p:cNvSpPr txBox="1"/>
          <p:nvPr/>
        </p:nvSpPr>
        <p:spPr>
          <a:xfrm rot="16138636">
            <a:off x="793729" y="3822588"/>
            <a:ext cx="1676368" cy="961537"/>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Office 365</a:t>
            </a:r>
          </a:p>
        </p:txBody>
      </p:sp>
      <p:sp>
        <p:nvSpPr>
          <p:cNvPr id="88" name="Freeform 225">
            <a:extLst>
              <a:ext uri="{FF2B5EF4-FFF2-40B4-BE49-F238E27FC236}">
                <a16:creationId xmlns:a16="http://schemas.microsoft.com/office/drawing/2014/main" id="{167238C0-7066-412C-9494-06272395CF27}"/>
              </a:ext>
            </a:extLst>
          </p:cNvPr>
          <p:cNvSpPr>
            <a:spLocks/>
          </p:cNvSpPr>
          <p:nvPr/>
        </p:nvSpPr>
        <p:spPr bwMode="auto">
          <a:xfrm rot="26225">
            <a:off x="3230963" y="2811032"/>
            <a:ext cx="1453531" cy="2169189"/>
          </a:xfrm>
          <a:custGeom>
            <a:avLst/>
            <a:gdLst>
              <a:gd name="T0" fmla="*/ 1 w 539"/>
              <a:gd name="T1" fmla="*/ 1 h 804"/>
              <a:gd name="T2" fmla="*/ 1 w 539"/>
              <a:gd name="T3" fmla="*/ 2 h 804"/>
              <a:gd name="T4" fmla="*/ 466 w 539"/>
              <a:gd name="T5" fmla="*/ 269 h 804"/>
              <a:gd name="T6" fmla="*/ 537 w 539"/>
              <a:gd name="T7" fmla="*/ 536 h 804"/>
              <a:gd name="T8" fmla="*/ 466 w 539"/>
              <a:gd name="T9" fmla="*/ 803 h 804"/>
              <a:gd name="T10" fmla="*/ 466 w 539"/>
              <a:gd name="T11" fmla="*/ 804 h 804"/>
              <a:gd name="T12" fmla="*/ 466 w 539"/>
              <a:gd name="T13" fmla="*/ 803 h 804"/>
              <a:gd name="T14" fmla="*/ 1 w 539"/>
              <a:gd name="T15" fmla="*/ 536 h 804"/>
              <a:gd name="T16" fmla="*/ 1 w 539"/>
              <a:gd name="T17" fmla="*/ 1 h 804"/>
              <a:gd name="T18" fmla="*/ 1 w 539"/>
              <a:gd name="T19" fmla="*/ 1 h 804"/>
              <a:gd name="T20" fmla="*/ 1 w 539"/>
              <a:gd name="T21" fmla="*/ 2 h 804"/>
              <a:gd name="T22" fmla="*/ 1 w 539"/>
              <a:gd name="T23" fmla="*/ 1 h 804"/>
              <a:gd name="T24" fmla="*/ 0 w 539"/>
              <a:gd name="T25" fmla="*/ 1 h 804"/>
              <a:gd name="T26" fmla="*/ 0 w 539"/>
              <a:gd name="T27" fmla="*/ 536 h 804"/>
              <a:gd name="T28" fmla="*/ 0 w 539"/>
              <a:gd name="T29" fmla="*/ 537 h 804"/>
              <a:gd name="T30" fmla="*/ 466 w 539"/>
              <a:gd name="T31" fmla="*/ 804 h 804"/>
              <a:gd name="T32" fmla="*/ 467 w 539"/>
              <a:gd name="T33" fmla="*/ 804 h 804"/>
              <a:gd name="T34" fmla="*/ 539 w 539"/>
              <a:gd name="T35" fmla="*/ 536 h 804"/>
              <a:gd name="T36" fmla="*/ 467 w 539"/>
              <a:gd name="T37" fmla="*/ 268 h 804"/>
              <a:gd name="T38" fmla="*/ 1 w 539"/>
              <a:gd name="T39" fmla="*/ 0 h 804"/>
              <a:gd name="T40" fmla="*/ 0 w 539"/>
              <a:gd name="T41" fmla="*/ 1 h 804"/>
              <a:gd name="T42" fmla="*/ 0 w 539"/>
              <a:gd name="T43" fmla="*/ 1 h 804"/>
              <a:gd name="T44" fmla="*/ 1 w 539"/>
              <a:gd name="T45" fmla="*/ 1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804">
                <a:moveTo>
                  <a:pt x="1" y="1"/>
                </a:moveTo>
                <a:cubicBezTo>
                  <a:pt x="1" y="2"/>
                  <a:pt x="1" y="2"/>
                  <a:pt x="1" y="2"/>
                </a:cubicBezTo>
                <a:cubicBezTo>
                  <a:pt x="192" y="2"/>
                  <a:pt x="370" y="104"/>
                  <a:pt x="466" y="269"/>
                </a:cubicBezTo>
                <a:cubicBezTo>
                  <a:pt x="513" y="352"/>
                  <a:pt x="537" y="444"/>
                  <a:pt x="537" y="536"/>
                </a:cubicBezTo>
                <a:cubicBezTo>
                  <a:pt x="537" y="628"/>
                  <a:pt x="513" y="721"/>
                  <a:pt x="466" y="803"/>
                </a:cubicBezTo>
                <a:cubicBezTo>
                  <a:pt x="466" y="804"/>
                  <a:pt x="466" y="804"/>
                  <a:pt x="466" y="804"/>
                </a:cubicBezTo>
                <a:cubicBezTo>
                  <a:pt x="466" y="803"/>
                  <a:pt x="466" y="803"/>
                  <a:pt x="466" y="803"/>
                </a:cubicBezTo>
                <a:cubicBezTo>
                  <a:pt x="1" y="536"/>
                  <a:pt x="1" y="536"/>
                  <a:pt x="1" y="536"/>
                </a:cubicBezTo>
                <a:cubicBezTo>
                  <a:pt x="1" y="1"/>
                  <a:pt x="1" y="1"/>
                  <a:pt x="1" y="1"/>
                </a:cubicBezTo>
                <a:cubicBezTo>
                  <a:pt x="1" y="1"/>
                  <a:pt x="1" y="1"/>
                  <a:pt x="1" y="1"/>
                </a:cubicBezTo>
                <a:cubicBezTo>
                  <a:pt x="1" y="2"/>
                  <a:pt x="1" y="2"/>
                  <a:pt x="1" y="2"/>
                </a:cubicBezTo>
                <a:cubicBezTo>
                  <a:pt x="1" y="1"/>
                  <a:pt x="1" y="1"/>
                  <a:pt x="1" y="1"/>
                </a:cubicBezTo>
                <a:cubicBezTo>
                  <a:pt x="0" y="1"/>
                  <a:pt x="0" y="1"/>
                  <a:pt x="0" y="1"/>
                </a:cubicBezTo>
                <a:cubicBezTo>
                  <a:pt x="0" y="536"/>
                  <a:pt x="0" y="536"/>
                  <a:pt x="0" y="536"/>
                </a:cubicBezTo>
                <a:cubicBezTo>
                  <a:pt x="0" y="537"/>
                  <a:pt x="0" y="537"/>
                  <a:pt x="0" y="537"/>
                </a:cubicBezTo>
                <a:cubicBezTo>
                  <a:pt x="466" y="804"/>
                  <a:pt x="466" y="804"/>
                  <a:pt x="466" y="804"/>
                </a:cubicBezTo>
                <a:cubicBezTo>
                  <a:pt x="467" y="804"/>
                  <a:pt x="467" y="804"/>
                  <a:pt x="467" y="804"/>
                </a:cubicBezTo>
                <a:cubicBezTo>
                  <a:pt x="515" y="721"/>
                  <a:pt x="539" y="629"/>
                  <a:pt x="539" y="536"/>
                </a:cubicBezTo>
                <a:cubicBezTo>
                  <a:pt x="539" y="444"/>
                  <a:pt x="515" y="351"/>
                  <a:pt x="467" y="268"/>
                </a:cubicBezTo>
                <a:cubicBezTo>
                  <a:pt x="371" y="102"/>
                  <a:pt x="193" y="0"/>
                  <a:pt x="1" y="0"/>
                </a:cubicBezTo>
                <a:cubicBezTo>
                  <a:pt x="0" y="1"/>
                  <a:pt x="0" y="1"/>
                  <a:pt x="0" y="1"/>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278">
            <a:extLst>
              <a:ext uri="{FF2B5EF4-FFF2-40B4-BE49-F238E27FC236}">
                <a16:creationId xmlns:a16="http://schemas.microsoft.com/office/drawing/2014/main" id="{BC4B42AE-F0C6-4446-8B5F-5C21C210C3B0}"/>
              </a:ext>
            </a:extLst>
          </p:cNvPr>
          <p:cNvSpPr>
            <a:spLocks/>
          </p:cNvSpPr>
          <p:nvPr/>
        </p:nvSpPr>
        <p:spPr bwMode="auto">
          <a:xfrm rot="26225">
            <a:off x="1667989" y="2799085"/>
            <a:ext cx="1447182" cy="2169189"/>
          </a:xfrm>
          <a:custGeom>
            <a:avLst/>
            <a:gdLst>
              <a:gd name="T0" fmla="*/ 73 w 537"/>
              <a:gd name="T1" fmla="*/ 804 h 804"/>
              <a:gd name="T2" fmla="*/ 73 w 537"/>
              <a:gd name="T3" fmla="*/ 803 h 804"/>
              <a:gd name="T4" fmla="*/ 2 w 537"/>
              <a:gd name="T5" fmla="*/ 536 h 804"/>
              <a:gd name="T6" fmla="*/ 73 w 537"/>
              <a:gd name="T7" fmla="*/ 269 h 804"/>
              <a:gd name="T8" fmla="*/ 537 w 537"/>
              <a:gd name="T9" fmla="*/ 2 h 804"/>
              <a:gd name="T10" fmla="*/ 537 w 537"/>
              <a:gd name="T11" fmla="*/ 1 h 804"/>
              <a:gd name="T12" fmla="*/ 536 w 537"/>
              <a:gd name="T13" fmla="*/ 1 h 804"/>
              <a:gd name="T14" fmla="*/ 536 w 537"/>
              <a:gd name="T15" fmla="*/ 536 h 804"/>
              <a:gd name="T16" fmla="*/ 72 w 537"/>
              <a:gd name="T17" fmla="*/ 803 h 804"/>
              <a:gd name="T18" fmla="*/ 73 w 537"/>
              <a:gd name="T19" fmla="*/ 804 h 804"/>
              <a:gd name="T20" fmla="*/ 73 w 537"/>
              <a:gd name="T21" fmla="*/ 803 h 804"/>
              <a:gd name="T22" fmla="*/ 73 w 537"/>
              <a:gd name="T23" fmla="*/ 804 h 804"/>
              <a:gd name="T24" fmla="*/ 73 w 537"/>
              <a:gd name="T25" fmla="*/ 804 h 804"/>
              <a:gd name="T26" fmla="*/ 537 w 537"/>
              <a:gd name="T27" fmla="*/ 537 h 804"/>
              <a:gd name="T28" fmla="*/ 537 w 537"/>
              <a:gd name="T29" fmla="*/ 536 h 804"/>
              <a:gd name="T30" fmla="*/ 537 w 537"/>
              <a:gd name="T31" fmla="*/ 1 h 804"/>
              <a:gd name="T32" fmla="*/ 537 w 537"/>
              <a:gd name="T33" fmla="*/ 1 h 804"/>
              <a:gd name="T34" fmla="*/ 537 w 537"/>
              <a:gd name="T35" fmla="*/ 0 h 804"/>
              <a:gd name="T36" fmla="*/ 72 w 537"/>
              <a:gd name="T37" fmla="*/ 268 h 804"/>
              <a:gd name="T38" fmla="*/ 0 w 537"/>
              <a:gd name="T39" fmla="*/ 536 h 804"/>
              <a:gd name="T40" fmla="*/ 72 w 537"/>
              <a:gd name="T41" fmla="*/ 804 h 804"/>
              <a:gd name="T42" fmla="*/ 73 w 537"/>
              <a:gd name="T43"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804">
                <a:moveTo>
                  <a:pt x="73" y="804"/>
                </a:moveTo>
                <a:cubicBezTo>
                  <a:pt x="73" y="803"/>
                  <a:pt x="73" y="803"/>
                  <a:pt x="73" y="803"/>
                </a:cubicBezTo>
                <a:cubicBezTo>
                  <a:pt x="25" y="721"/>
                  <a:pt x="2" y="628"/>
                  <a:pt x="2" y="536"/>
                </a:cubicBezTo>
                <a:cubicBezTo>
                  <a:pt x="2" y="444"/>
                  <a:pt x="25" y="352"/>
                  <a:pt x="73" y="269"/>
                </a:cubicBezTo>
                <a:cubicBezTo>
                  <a:pt x="169" y="104"/>
                  <a:pt x="345" y="2"/>
                  <a:pt x="537" y="2"/>
                </a:cubicBezTo>
                <a:cubicBezTo>
                  <a:pt x="537" y="1"/>
                  <a:pt x="537" y="1"/>
                  <a:pt x="537" y="1"/>
                </a:cubicBezTo>
                <a:cubicBezTo>
                  <a:pt x="536" y="1"/>
                  <a:pt x="536" y="1"/>
                  <a:pt x="536" y="1"/>
                </a:cubicBezTo>
                <a:cubicBezTo>
                  <a:pt x="536" y="536"/>
                  <a:pt x="536" y="536"/>
                  <a:pt x="536" y="536"/>
                </a:cubicBezTo>
                <a:cubicBezTo>
                  <a:pt x="72" y="803"/>
                  <a:pt x="72" y="803"/>
                  <a:pt x="72" y="803"/>
                </a:cubicBezTo>
                <a:cubicBezTo>
                  <a:pt x="73" y="804"/>
                  <a:pt x="73" y="804"/>
                  <a:pt x="73" y="804"/>
                </a:cubicBezTo>
                <a:cubicBezTo>
                  <a:pt x="73" y="803"/>
                  <a:pt x="73" y="803"/>
                  <a:pt x="73" y="803"/>
                </a:cubicBezTo>
                <a:cubicBezTo>
                  <a:pt x="73" y="804"/>
                  <a:pt x="73" y="804"/>
                  <a:pt x="73" y="804"/>
                </a:cubicBezTo>
                <a:cubicBezTo>
                  <a:pt x="73" y="804"/>
                  <a:pt x="73" y="804"/>
                  <a:pt x="73" y="804"/>
                </a:cubicBezTo>
                <a:cubicBezTo>
                  <a:pt x="537" y="537"/>
                  <a:pt x="537" y="537"/>
                  <a:pt x="537" y="537"/>
                </a:cubicBezTo>
                <a:cubicBezTo>
                  <a:pt x="537" y="536"/>
                  <a:pt x="537" y="536"/>
                  <a:pt x="537" y="536"/>
                </a:cubicBezTo>
                <a:cubicBezTo>
                  <a:pt x="537" y="1"/>
                  <a:pt x="537" y="1"/>
                  <a:pt x="537" y="1"/>
                </a:cubicBezTo>
                <a:cubicBezTo>
                  <a:pt x="537" y="1"/>
                  <a:pt x="537" y="1"/>
                  <a:pt x="537" y="1"/>
                </a:cubicBezTo>
                <a:cubicBezTo>
                  <a:pt x="537" y="0"/>
                  <a:pt x="537" y="0"/>
                  <a:pt x="537" y="0"/>
                </a:cubicBezTo>
                <a:cubicBezTo>
                  <a:pt x="345" y="0"/>
                  <a:pt x="168" y="102"/>
                  <a:pt x="72" y="268"/>
                </a:cubicBezTo>
                <a:cubicBezTo>
                  <a:pt x="24" y="351"/>
                  <a:pt x="0" y="444"/>
                  <a:pt x="0" y="536"/>
                </a:cubicBezTo>
                <a:cubicBezTo>
                  <a:pt x="0" y="629"/>
                  <a:pt x="24" y="721"/>
                  <a:pt x="72" y="804"/>
                </a:cubicBezTo>
                <a:cubicBezTo>
                  <a:pt x="73" y="804"/>
                  <a:pt x="73" y="804"/>
                  <a:pt x="73" y="8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Oval 223">
            <a:extLst>
              <a:ext uri="{FF2B5EF4-FFF2-40B4-BE49-F238E27FC236}">
                <a16:creationId xmlns:a16="http://schemas.microsoft.com/office/drawing/2014/main" id="{FF5F0699-141C-4027-99A4-D7DDF9C44C82}"/>
              </a:ext>
            </a:extLst>
          </p:cNvPr>
          <p:cNvSpPr>
            <a:spLocks noChangeArrowheads="1"/>
          </p:cNvSpPr>
          <p:nvPr/>
        </p:nvSpPr>
        <p:spPr bwMode="auto">
          <a:xfrm rot="26225">
            <a:off x="1437577" y="2550783"/>
            <a:ext cx="3421679" cy="34121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1" name="Freeform 224">
            <a:extLst>
              <a:ext uri="{FF2B5EF4-FFF2-40B4-BE49-F238E27FC236}">
                <a16:creationId xmlns:a16="http://schemas.microsoft.com/office/drawing/2014/main" id="{D8C9D4BB-490E-429D-B250-D1C1A7E97E64}"/>
              </a:ext>
            </a:extLst>
          </p:cNvPr>
          <p:cNvSpPr>
            <a:spLocks/>
          </p:cNvSpPr>
          <p:nvPr/>
        </p:nvSpPr>
        <p:spPr bwMode="auto">
          <a:xfrm rot="26225">
            <a:off x="3208528" y="2798170"/>
            <a:ext cx="1496588" cy="2142517"/>
          </a:xfrm>
          <a:custGeom>
            <a:avLst/>
            <a:gdLst>
              <a:gd name="T0" fmla="*/ 0 w 561"/>
              <a:gd name="T1" fmla="*/ 0 h 803"/>
              <a:gd name="T2" fmla="*/ 465 w 561"/>
              <a:gd name="T3" fmla="*/ 268 h 803"/>
              <a:gd name="T4" fmla="*/ 465 w 561"/>
              <a:gd name="T5" fmla="*/ 803 h 803"/>
              <a:gd name="T6" fmla="*/ 0 w 561"/>
              <a:gd name="T7" fmla="*/ 535 h 803"/>
              <a:gd name="T8" fmla="*/ 0 w 561"/>
              <a:gd name="T9" fmla="*/ 0 h 803"/>
            </a:gdLst>
            <a:ahLst/>
            <a:cxnLst>
              <a:cxn ang="0">
                <a:pos x="T0" y="T1"/>
              </a:cxn>
              <a:cxn ang="0">
                <a:pos x="T2" y="T3"/>
              </a:cxn>
              <a:cxn ang="0">
                <a:pos x="T4" y="T5"/>
              </a:cxn>
              <a:cxn ang="0">
                <a:pos x="T6" y="T7"/>
              </a:cxn>
              <a:cxn ang="0">
                <a:pos x="T8" y="T9"/>
              </a:cxn>
            </a:cxnLst>
            <a:rect l="0" t="0" r="r" b="b"/>
            <a:pathLst>
              <a:path w="561" h="803">
                <a:moveTo>
                  <a:pt x="0" y="0"/>
                </a:moveTo>
                <a:cubicBezTo>
                  <a:pt x="192" y="0"/>
                  <a:pt x="369" y="102"/>
                  <a:pt x="465" y="268"/>
                </a:cubicBezTo>
                <a:cubicBezTo>
                  <a:pt x="561" y="433"/>
                  <a:pt x="561" y="637"/>
                  <a:pt x="465" y="803"/>
                </a:cubicBezTo>
                <a:cubicBezTo>
                  <a:pt x="0" y="535"/>
                  <a:pt x="0" y="535"/>
                  <a:pt x="0" y="535"/>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2" name="Freeform 225">
            <a:extLst>
              <a:ext uri="{FF2B5EF4-FFF2-40B4-BE49-F238E27FC236}">
                <a16:creationId xmlns:a16="http://schemas.microsoft.com/office/drawing/2014/main" id="{2FF865F2-438C-4946-A208-F25BB73D235B}"/>
              </a:ext>
            </a:extLst>
          </p:cNvPr>
          <p:cNvSpPr>
            <a:spLocks/>
          </p:cNvSpPr>
          <p:nvPr/>
        </p:nvSpPr>
        <p:spPr bwMode="auto">
          <a:xfrm rot="26225">
            <a:off x="3206957" y="2794754"/>
            <a:ext cx="1436280" cy="2145690"/>
          </a:xfrm>
          <a:custGeom>
            <a:avLst/>
            <a:gdLst>
              <a:gd name="T0" fmla="*/ 1 w 539"/>
              <a:gd name="T1" fmla="*/ 1 h 804"/>
              <a:gd name="T2" fmla="*/ 1 w 539"/>
              <a:gd name="T3" fmla="*/ 2 h 804"/>
              <a:gd name="T4" fmla="*/ 466 w 539"/>
              <a:gd name="T5" fmla="*/ 269 h 804"/>
              <a:gd name="T6" fmla="*/ 537 w 539"/>
              <a:gd name="T7" fmla="*/ 536 h 804"/>
              <a:gd name="T8" fmla="*/ 466 w 539"/>
              <a:gd name="T9" fmla="*/ 803 h 804"/>
              <a:gd name="T10" fmla="*/ 466 w 539"/>
              <a:gd name="T11" fmla="*/ 804 h 804"/>
              <a:gd name="T12" fmla="*/ 466 w 539"/>
              <a:gd name="T13" fmla="*/ 803 h 804"/>
              <a:gd name="T14" fmla="*/ 1 w 539"/>
              <a:gd name="T15" fmla="*/ 536 h 804"/>
              <a:gd name="T16" fmla="*/ 1 w 539"/>
              <a:gd name="T17" fmla="*/ 1 h 804"/>
              <a:gd name="T18" fmla="*/ 1 w 539"/>
              <a:gd name="T19" fmla="*/ 1 h 804"/>
              <a:gd name="T20" fmla="*/ 1 w 539"/>
              <a:gd name="T21" fmla="*/ 2 h 804"/>
              <a:gd name="T22" fmla="*/ 1 w 539"/>
              <a:gd name="T23" fmla="*/ 1 h 804"/>
              <a:gd name="T24" fmla="*/ 0 w 539"/>
              <a:gd name="T25" fmla="*/ 1 h 804"/>
              <a:gd name="T26" fmla="*/ 0 w 539"/>
              <a:gd name="T27" fmla="*/ 536 h 804"/>
              <a:gd name="T28" fmla="*/ 0 w 539"/>
              <a:gd name="T29" fmla="*/ 537 h 804"/>
              <a:gd name="T30" fmla="*/ 466 w 539"/>
              <a:gd name="T31" fmla="*/ 804 h 804"/>
              <a:gd name="T32" fmla="*/ 467 w 539"/>
              <a:gd name="T33" fmla="*/ 804 h 804"/>
              <a:gd name="T34" fmla="*/ 539 w 539"/>
              <a:gd name="T35" fmla="*/ 536 h 804"/>
              <a:gd name="T36" fmla="*/ 467 w 539"/>
              <a:gd name="T37" fmla="*/ 268 h 804"/>
              <a:gd name="T38" fmla="*/ 1 w 539"/>
              <a:gd name="T39" fmla="*/ 0 h 804"/>
              <a:gd name="T40" fmla="*/ 0 w 539"/>
              <a:gd name="T41" fmla="*/ 1 h 804"/>
              <a:gd name="T42" fmla="*/ 0 w 539"/>
              <a:gd name="T43" fmla="*/ 1 h 804"/>
              <a:gd name="T44" fmla="*/ 1 w 539"/>
              <a:gd name="T45" fmla="*/ 1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804">
                <a:moveTo>
                  <a:pt x="1" y="1"/>
                </a:moveTo>
                <a:cubicBezTo>
                  <a:pt x="1" y="2"/>
                  <a:pt x="1" y="2"/>
                  <a:pt x="1" y="2"/>
                </a:cubicBezTo>
                <a:cubicBezTo>
                  <a:pt x="192" y="2"/>
                  <a:pt x="370" y="104"/>
                  <a:pt x="466" y="269"/>
                </a:cubicBezTo>
                <a:cubicBezTo>
                  <a:pt x="513" y="352"/>
                  <a:pt x="537" y="444"/>
                  <a:pt x="537" y="536"/>
                </a:cubicBezTo>
                <a:cubicBezTo>
                  <a:pt x="537" y="628"/>
                  <a:pt x="513" y="721"/>
                  <a:pt x="466" y="803"/>
                </a:cubicBezTo>
                <a:cubicBezTo>
                  <a:pt x="466" y="804"/>
                  <a:pt x="466" y="804"/>
                  <a:pt x="466" y="804"/>
                </a:cubicBezTo>
                <a:cubicBezTo>
                  <a:pt x="466" y="803"/>
                  <a:pt x="466" y="803"/>
                  <a:pt x="466" y="803"/>
                </a:cubicBezTo>
                <a:cubicBezTo>
                  <a:pt x="1" y="536"/>
                  <a:pt x="1" y="536"/>
                  <a:pt x="1" y="536"/>
                </a:cubicBezTo>
                <a:cubicBezTo>
                  <a:pt x="1" y="1"/>
                  <a:pt x="1" y="1"/>
                  <a:pt x="1" y="1"/>
                </a:cubicBezTo>
                <a:cubicBezTo>
                  <a:pt x="1" y="1"/>
                  <a:pt x="1" y="1"/>
                  <a:pt x="1" y="1"/>
                </a:cubicBezTo>
                <a:cubicBezTo>
                  <a:pt x="1" y="2"/>
                  <a:pt x="1" y="2"/>
                  <a:pt x="1" y="2"/>
                </a:cubicBezTo>
                <a:cubicBezTo>
                  <a:pt x="1" y="1"/>
                  <a:pt x="1" y="1"/>
                  <a:pt x="1" y="1"/>
                </a:cubicBezTo>
                <a:cubicBezTo>
                  <a:pt x="0" y="1"/>
                  <a:pt x="0" y="1"/>
                  <a:pt x="0" y="1"/>
                </a:cubicBezTo>
                <a:cubicBezTo>
                  <a:pt x="0" y="536"/>
                  <a:pt x="0" y="536"/>
                  <a:pt x="0" y="536"/>
                </a:cubicBezTo>
                <a:cubicBezTo>
                  <a:pt x="0" y="537"/>
                  <a:pt x="0" y="537"/>
                  <a:pt x="0" y="537"/>
                </a:cubicBezTo>
                <a:cubicBezTo>
                  <a:pt x="466" y="804"/>
                  <a:pt x="466" y="804"/>
                  <a:pt x="466" y="804"/>
                </a:cubicBezTo>
                <a:cubicBezTo>
                  <a:pt x="467" y="804"/>
                  <a:pt x="467" y="804"/>
                  <a:pt x="467" y="804"/>
                </a:cubicBezTo>
                <a:cubicBezTo>
                  <a:pt x="515" y="721"/>
                  <a:pt x="539" y="629"/>
                  <a:pt x="539" y="536"/>
                </a:cubicBezTo>
                <a:cubicBezTo>
                  <a:pt x="539" y="444"/>
                  <a:pt x="515" y="351"/>
                  <a:pt x="467" y="268"/>
                </a:cubicBezTo>
                <a:cubicBezTo>
                  <a:pt x="371" y="102"/>
                  <a:pt x="193" y="0"/>
                  <a:pt x="1" y="0"/>
                </a:cubicBezTo>
                <a:cubicBezTo>
                  <a:pt x="0" y="1"/>
                  <a:pt x="0" y="1"/>
                  <a:pt x="0" y="1"/>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Freeform 249">
            <a:extLst>
              <a:ext uri="{FF2B5EF4-FFF2-40B4-BE49-F238E27FC236}">
                <a16:creationId xmlns:a16="http://schemas.microsoft.com/office/drawing/2014/main" id="{B333E6D3-5768-4C85-982D-B3C096EE158D}"/>
              </a:ext>
            </a:extLst>
          </p:cNvPr>
          <p:cNvSpPr>
            <a:spLocks/>
          </p:cNvSpPr>
          <p:nvPr/>
        </p:nvSpPr>
        <p:spPr bwMode="auto">
          <a:xfrm rot="26225">
            <a:off x="1901404" y="4318739"/>
            <a:ext cx="2483732" cy="1433107"/>
          </a:xfrm>
          <a:custGeom>
            <a:avLst/>
            <a:gdLst>
              <a:gd name="T0" fmla="*/ 931 w 931"/>
              <a:gd name="T1" fmla="*/ 269 h 537"/>
              <a:gd name="T2" fmla="*/ 465 w 931"/>
              <a:gd name="T3" fmla="*/ 537 h 537"/>
              <a:gd name="T4" fmla="*/ 0 w 931"/>
              <a:gd name="T5" fmla="*/ 269 h 537"/>
              <a:gd name="T6" fmla="*/ 465 w 931"/>
              <a:gd name="T7" fmla="*/ 0 h 537"/>
              <a:gd name="T8" fmla="*/ 931 w 931"/>
              <a:gd name="T9" fmla="*/ 269 h 537"/>
            </a:gdLst>
            <a:ahLst/>
            <a:cxnLst>
              <a:cxn ang="0">
                <a:pos x="T0" y="T1"/>
              </a:cxn>
              <a:cxn ang="0">
                <a:pos x="T2" y="T3"/>
              </a:cxn>
              <a:cxn ang="0">
                <a:pos x="T4" y="T5"/>
              </a:cxn>
              <a:cxn ang="0">
                <a:pos x="T6" y="T7"/>
              </a:cxn>
              <a:cxn ang="0">
                <a:pos x="T8" y="T9"/>
              </a:cxn>
            </a:cxnLst>
            <a:rect l="0" t="0" r="r" b="b"/>
            <a:pathLst>
              <a:path w="931" h="537">
                <a:moveTo>
                  <a:pt x="931" y="269"/>
                </a:moveTo>
                <a:cubicBezTo>
                  <a:pt x="835" y="435"/>
                  <a:pt x="658" y="537"/>
                  <a:pt x="465" y="537"/>
                </a:cubicBezTo>
                <a:cubicBezTo>
                  <a:pt x="273" y="537"/>
                  <a:pt x="96" y="435"/>
                  <a:pt x="0" y="269"/>
                </a:cubicBezTo>
                <a:cubicBezTo>
                  <a:pt x="465" y="0"/>
                  <a:pt x="465" y="0"/>
                  <a:pt x="465" y="0"/>
                </a:cubicBezTo>
                <a:lnTo>
                  <a:pt x="931" y="269"/>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4" name="Freeform 250">
            <a:extLst>
              <a:ext uri="{FF2B5EF4-FFF2-40B4-BE49-F238E27FC236}">
                <a16:creationId xmlns:a16="http://schemas.microsoft.com/office/drawing/2014/main" id="{311FC618-7B07-4D0C-8F12-005C8EBE340D}"/>
              </a:ext>
            </a:extLst>
          </p:cNvPr>
          <p:cNvSpPr>
            <a:spLocks/>
          </p:cNvSpPr>
          <p:nvPr/>
        </p:nvSpPr>
        <p:spPr bwMode="auto">
          <a:xfrm rot="26225">
            <a:off x="1898219" y="4318731"/>
            <a:ext cx="2488494" cy="1436282"/>
          </a:xfrm>
          <a:custGeom>
            <a:avLst/>
            <a:gdLst>
              <a:gd name="T0" fmla="*/ 932 w 933"/>
              <a:gd name="T1" fmla="*/ 269 h 538"/>
              <a:gd name="T2" fmla="*/ 931 w 933"/>
              <a:gd name="T3" fmla="*/ 268 h 538"/>
              <a:gd name="T4" fmla="*/ 466 w 933"/>
              <a:gd name="T5" fmla="*/ 536 h 538"/>
              <a:gd name="T6" fmla="*/ 2 w 933"/>
              <a:gd name="T7" fmla="*/ 268 h 538"/>
              <a:gd name="T8" fmla="*/ 1 w 933"/>
              <a:gd name="T9" fmla="*/ 269 h 538"/>
              <a:gd name="T10" fmla="*/ 1 w 933"/>
              <a:gd name="T11" fmla="*/ 269 h 538"/>
              <a:gd name="T12" fmla="*/ 466 w 933"/>
              <a:gd name="T13" fmla="*/ 1 h 538"/>
              <a:gd name="T14" fmla="*/ 932 w 933"/>
              <a:gd name="T15" fmla="*/ 269 h 538"/>
              <a:gd name="T16" fmla="*/ 932 w 933"/>
              <a:gd name="T17" fmla="*/ 269 h 538"/>
              <a:gd name="T18" fmla="*/ 931 w 933"/>
              <a:gd name="T19" fmla="*/ 268 h 538"/>
              <a:gd name="T20" fmla="*/ 932 w 933"/>
              <a:gd name="T21" fmla="*/ 269 h 538"/>
              <a:gd name="T22" fmla="*/ 932 w 933"/>
              <a:gd name="T23" fmla="*/ 268 h 538"/>
              <a:gd name="T24" fmla="*/ 467 w 933"/>
              <a:gd name="T25" fmla="*/ 0 h 538"/>
              <a:gd name="T26" fmla="*/ 466 w 933"/>
              <a:gd name="T27" fmla="*/ 0 h 538"/>
              <a:gd name="T28" fmla="*/ 1 w 933"/>
              <a:gd name="T29" fmla="*/ 268 h 538"/>
              <a:gd name="T30" fmla="*/ 0 w 933"/>
              <a:gd name="T31" fmla="*/ 268 h 538"/>
              <a:gd name="T32" fmla="*/ 0 w 933"/>
              <a:gd name="T33" fmla="*/ 269 h 538"/>
              <a:gd name="T34" fmla="*/ 466 w 933"/>
              <a:gd name="T35" fmla="*/ 538 h 538"/>
              <a:gd name="T36" fmla="*/ 933 w 933"/>
              <a:gd name="T37" fmla="*/ 269 h 538"/>
              <a:gd name="T38" fmla="*/ 933 w 933"/>
              <a:gd name="T39" fmla="*/ 268 h 538"/>
              <a:gd name="T40" fmla="*/ 932 w 933"/>
              <a:gd name="T41" fmla="*/ 268 h 538"/>
              <a:gd name="T42" fmla="*/ 932 w 933"/>
              <a:gd name="T43" fmla="*/ 269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3" h="538">
                <a:moveTo>
                  <a:pt x="932" y="269"/>
                </a:moveTo>
                <a:cubicBezTo>
                  <a:pt x="931" y="268"/>
                  <a:pt x="931" y="268"/>
                  <a:pt x="931" y="268"/>
                </a:cubicBezTo>
                <a:cubicBezTo>
                  <a:pt x="835" y="434"/>
                  <a:pt x="658" y="536"/>
                  <a:pt x="466" y="536"/>
                </a:cubicBezTo>
                <a:cubicBezTo>
                  <a:pt x="275" y="536"/>
                  <a:pt x="97" y="434"/>
                  <a:pt x="2" y="268"/>
                </a:cubicBezTo>
                <a:cubicBezTo>
                  <a:pt x="1" y="269"/>
                  <a:pt x="1" y="269"/>
                  <a:pt x="1" y="269"/>
                </a:cubicBezTo>
                <a:cubicBezTo>
                  <a:pt x="1" y="269"/>
                  <a:pt x="1" y="269"/>
                  <a:pt x="1" y="269"/>
                </a:cubicBezTo>
                <a:cubicBezTo>
                  <a:pt x="466" y="1"/>
                  <a:pt x="466" y="1"/>
                  <a:pt x="466" y="1"/>
                </a:cubicBezTo>
                <a:cubicBezTo>
                  <a:pt x="932" y="269"/>
                  <a:pt x="932" y="269"/>
                  <a:pt x="932" y="269"/>
                </a:cubicBezTo>
                <a:cubicBezTo>
                  <a:pt x="932" y="269"/>
                  <a:pt x="932" y="269"/>
                  <a:pt x="932" y="269"/>
                </a:cubicBezTo>
                <a:cubicBezTo>
                  <a:pt x="931" y="268"/>
                  <a:pt x="931" y="268"/>
                  <a:pt x="931" y="268"/>
                </a:cubicBezTo>
                <a:cubicBezTo>
                  <a:pt x="932" y="269"/>
                  <a:pt x="932" y="269"/>
                  <a:pt x="932" y="269"/>
                </a:cubicBezTo>
                <a:cubicBezTo>
                  <a:pt x="932" y="268"/>
                  <a:pt x="932" y="268"/>
                  <a:pt x="932" y="268"/>
                </a:cubicBezTo>
                <a:cubicBezTo>
                  <a:pt x="467" y="0"/>
                  <a:pt x="467" y="0"/>
                  <a:pt x="467" y="0"/>
                </a:cubicBezTo>
                <a:cubicBezTo>
                  <a:pt x="466" y="0"/>
                  <a:pt x="466" y="0"/>
                  <a:pt x="466" y="0"/>
                </a:cubicBezTo>
                <a:cubicBezTo>
                  <a:pt x="1" y="268"/>
                  <a:pt x="1" y="268"/>
                  <a:pt x="1" y="268"/>
                </a:cubicBezTo>
                <a:cubicBezTo>
                  <a:pt x="0" y="268"/>
                  <a:pt x="0" y="268"/>
                  <a:pt x="0" y="268"/>
                </a:cubicBezTo>
                <a:cubicBezTo>
                  <a:pt x="0" y="269"/>
                  <a:pt x="0" y="269"/>
                  <a:pt x="0" y="269"/>
                </a:cubicBezTo>
                <a:cubicBezTo>
                  <a:pt x="97" y="435"/>
                  <a:pt x="274" y="538"/>
                  <a:pt x="466" y="538"/>
                </a:cubicBezTo>
                <a:cubicBezTo>
                  <a:pt x="659" y="538"/>
                  <a:pt x="836" y="435"/>
                  <a:pt x="933" y="269"/>
                </a:cubicBezTo>
                <a:cubicBezTo>
                  <a:pt x="933" y="268"/>
                  <a:pt x="933" y="268"/>
                  <a:pt x="933" y="268"/>
                </a:cubicBezTo>
                <a:cubicBezTo>
                  <a:pt x="932" y="268"/>
                  <a:pt x="932" y="268"/>
                  <a:pt x="932" y="268"/>
                </a:cubicBezTo>
                <a:lnTo>
                  <a:pt x="932" y="2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277">
            <a:extLst>
              <a:ext uri="{FF2B5EF4-FFF2-40B4-BE49-F238E27FC236}">
                <a16:creationId xmlns:a16="http://schemas.microsoft.com/office/drawing/2014/main" id="{DE953B60-5FA6-4310-98F3-88C699AAD6AF}"/>
              </a:ext>
            </a:extLst>
          </p:cNvPr>
          <p:cNvSpPr>
            <a:spLocks/>
          </p:cNvSpPr>
          <p:nvPr/>
        </p:nvSpPr>
        <p:spPr bwMode="auto">
          <a:xfrm rot="26225">
            <a:off x="1599309" y="2785882"/>
            <a:ext cx="1493413" cy="2142517"/>
          </a:xfrm>
          <a:custGeom>
            <a:avLst/>
            <a:gdLst>
              <a:gd name="T0" fmla="*/ 96 w 560"/>
              <a:gd name="T1" fmla="*/ 803 h 803"/>
              <a:gd name="T2" fmla="*/ 96 w 560"/>
              <a:gd name="T3" fmla="*/ 268 h 803"/>
              <a:gd name="T4" fmla="*/ 560 w 560"/>
              <a:gd name="T5" fmla="*/ 0 h 803"/>
              <a:gd name="T6" fmla="*/ 560 w 560"/>
              <a:gd name="T7" fmla="*/ 535 h 803"/>
              <a:gd name="T8" fmla="*/ 96 w 560"/>
              <a:gd name="T9" fmla="*/ 803 h 803"/>
            </a:gdLst>
            <a:ahLst/>
            <a:cxnLst>
              <a:cxn ang="0">
                <a:pos x="T0" y="T1"/>
              </a:cxn>
              <a:cxn ang="0">
                <a:pos x="T2" y="T3"/>
              </a:cxn>
              <a:cxn ang="0">
                <a:pos x="T4" y="T5"/>
              </a:cxn>
              <a:cxn ang="0">
                <a:pos x="T6" y="T7"/>
              </a:cxn>
              <a:cxn ang="0">
                <a:pos x="T8" y="T9"/>
              </a:cxn>
            </a:cxnLst>
            <a:rect l="0" t="0" r="r" b="b"/>
            <a:pathLst>
              <a:path w="560" h="803">
                <a:moveTo>
                  <a:pt x="96" y="803"/>
                </a:moveTo>
                <a:cubicBezTo>
                  <a:pt x="0" y="637"/>
                  <a:pt x="0" y="433"/>
                  <a:pt x="96" y="268"/>
                </a:cubicBezTo>
                <a:cubicBezTo>
                  <a:pt x="191" y="102"/>
                  <a:pt x="368" y="0"/>
                  <a:pt x="560" y="0"/>
                </a:cubicBezTo>
                <a:cubicBezTo>
                  <a:pt x="560" y="535"/>
                  <a:pt x="560" y="535"/>
                  <a:pt x="560" y="535"/>
                </a:cubicBezTo>
                <a:lnTo>
                  <a:pt x="96" y="803"/>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278">
            <a:extLst>
              <a:ext uri="{FF2B5EF4-FFF2-40B4-BE49-F238E27FC236}">
                <a16:creationId xmlns:a16="http://schemas.microsoft.com/office/drawing/2014/main" id="{8AC5EADF-CCC6-4BA6-B95E-2A0810726D3A}"/>
              </a:ext>
            </a:extLst>
          </p:cNvPr>
          <p:cNvSpPr>
            <a:spLocks/>
          </p:cNvSpPr>
          <p:nvPr/>
        </p:nvSpPr>
        <p:spPr bwMode="auto">
          <a:xfrm rot="26225">
            <a:off x="1659627" y="2782938"/>
            <a:ext cx="1433106" cy="2145690"/>
          </a:xfrm>
          <a:custGeom>
            <a:avLst/>
            <a:gdLst>
              <a:gd name="T0" fmla="*/ 73 w 537"/>
              <a:gd name="T1" fmla="*/ 804 h 804"/>
              <a:gd name="T2" fmla="*/ 73 w 537"/>
              <a:gd name="T3" fmla="*/ 803 h 804"/>
              <a:gd name="T4" fmla="*/ 2 w 537"/>
              <a:gd name="T5" fmla="*/ 536 h 804"/>
              <a:gd name="T6" fmla="*/ 73 w 537"/>
              <a:gd name="T7" fmla="*/ 269 h 804"/>
              <a:gd name="T8" fmla="*/ 537 w 537"/>
              <a:gd name="T9" fmla="*/ 2 h 804"/>
              <a:gd name="T10" fmla="*/ 537 w 537"/>
              <a:gd name="T11" fmla="*/ 1 h 804"/>
              <a:gd name="T12" fmla="*/ 536 w 537"/>
              <a:gd name="T13" fmla="*/ 1 h 804"/>
              <a:gd name="T14" fmla="*/ 536 w 537"/>
              <a:gd name="T15" fmla="*/ 536 h 804"/>
              <a:gd name="T16" fmla="*/ 72 w 537"/>
              <a:gd name="T17" fmla="*/ 803 h 804"/>
              <a:gd name="T18" fmla="*/ 73 w 537"/>
              <a:gd name="T19" fmla="*/ 804 h 804"/>
              <a:gd name="T20" fmla="*/ 73 w 537"/>
              <a:gd name="T21" fmla="*/ 803 h 804"/>
              <a:gd name="T22" fmla="*/ 73 w 537"/>
              <a:gd name="T23" fmla="*/ 804 h 804"/>
              <a:gd name="T24" fmla="*/ 73 w 537"/>
              <a:gd name="T25" fmla="*/ 804 h 804"/>
              <a:gd name="T26" fmla="*/ 537 w 537"/>
              <a:gd name="T27" fmla="*/ 537 h 804"/>
              <a:gd name="T28" fmla="*/ 537 w 537"/>
              <a:gd name="T29" fmla="*/ 536 h 804"/>
              <a:gd name="T30" fmla="*/ 537 w 537"/>
              <a:gd name="T31" fmla="*/ 1 h 804"/>
              <a:gd name="T32" fmla="*/ 537 w 537"/>
              <a:gd name="T33" fmla="*/ 1 h 804"/>
              <a:gd name="T34" fmla="*/ 537 w 537"/>
              <a:gd name="T35" fmla="*/ 0 h 804"/>
              <a:gd name="T36" fmla="*/ 72 w 537"/>
              <a:gd name="T37" fmla="*/ 268 h 804"/>
              <a:gd name="T38" fmla="*/ 0 w 537"/>
              <a:gd name="T39" fmla="*/ 536 h 804"/>
              <a:gd name="T40" fmla="*/ 72 w 537"/>
              <a:gd name="T41" fmla="*/ 804 h 804"/>
              <a:gd name="T42" fmla="*/ 73 w 537"/>
              <a:gd name="T43"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804">
                <a:moveTo>
                  <a:pt x="73" y="804"/>
                </a:moveTo>
                <a:cubicBezTo>
                  <a:pt x="73" y="803"/>
                  <a:pt x="73" y="803"/>
                  <a:pt x="73" y="803"/>
                </a:cubicBezTo>
                <a:cubicBezTo>
                  <a:pt x="25" y="721"/>
                  <a:pt x="2" y="628"/>
                  <a:pt x="2" y="536"/>
                </a:cubicBezTo>
                <a:cubicBezTo>
                  <a:pt x="2" y="444"/>
                  <a:pt x="25" y="352"/>
                  <a:pt x="73" y="269"/>
                </a:cubicBezTo>
                <a:cubicBezTo>
                  <a:pt x="169" y="104"/>
                  <a:pt x="345" y="2"/>
                  <a:pt x="537" y="2"/>
                </a:cubicBezTo>
                <a:cubicBezTo>
                  <a:pt x="537" y="1"/>
                  <a:pt x="537" y="1"/>
                  <a:pt x="537" y="1"/>
                </a:cubicBezTo>
                <a:cubicBezTo>
                  <a:pt x="536" y="1"/>
                  <a:pt x="536" y="1"/>
                  <a:pt x="536" y="1"/>
                </a:cubicBezTo>
                <a:cubicBezTo>
                  <a:pt x="536" y="536"/>
                  <a:pt x="536" y="536"/>
                  <a:pt x="536" y="536"/>
                </a:cubicBezTo>
                <a:cubicBezTo>
                  <a:pt x="72" y="803"/>
                  <a:pt x="72" y="803"/>
                  <a:pt x="72" y="803"/>
                </a:cubicBezTo>
                <a:cubicBezTo>
                  <a:pt x="73" y="804"/>
                  <a:pt x="73" y="804"/>
                  <a:pt x="73" y="804"/>
                </a:cubicBezTo>
                <a:cubicBezTo>
                  <a:pt x="73" y="803"/>
                  <a:pt x="73" y="803"/>
                  <a:pt x="73" y="803"/>
                </a:cubicBezTo>
                <a:cubicBezTo>
                  <a:pt x="73" y="804"/>
                  <a:pt x="73" y="804"/>
                  <a:pt x="73" y="804"/>
                </a:cubicBezTo>
                <a:cubicBezTo>
                  <a:pt x="73" y="804"/>
                  <a:pt x="73" y="804"/>
                  <a:pt x="73" y="804"/>
                </a:cubicBezTo>
                <a:cubicBezTo>
                  <a:pt x="537" y="537"/>
                  <a:pt x="537" y="537"/>
                  <a:pt x="537" y="537"/>
                </a:cubicBezTo>
                <a:cubicBezTo>
                  <a:pt x="537" y="536"/>
                  <a:pt x="537" y="536"/>
                  <a:pt x="537" y="536"/>
                </a:cubicBezTo>
                <a:cubicBezTo>
                  <a:pt x="537" y="1"/>
                  <a:pt x="537" y="1"/>
                  <a:pt x="537" y="1"/>
                </a:cubicBezTo>
                <a:cubicBezTo>
                  <a:pt x="537" y="1"/>
                  <a:pt x="537" y="1"/>
                  <a:pt x="537" y="1"/>
                </a:cubicBezTo>
                <a:cubicBezTo>
                  <a:pt x="537" y="0"/>
                  <a:pt x="537" y="0"/>
                  <a:pt x="537" y="0"/>
                </a:cubicBezTo>
                <a:cubicBezTo>
                  <a:pt x="345" y="0"/>
                  <a:pt x="168" y="102"/>
                  <a:pt x="72" y="268"/>
                </a:cubicBezTo>
                <a:cubicBezTo>
                  <a:pt x="24" y="351"/>
                  <a:pt x="0" y="444"/>
                  <a:pt x="0" y="536"/>
                </a:cubicBezTo>
                <a:cubicBezTo>
                  <a:pt x="0" y="629"/>
                  <a:pt x="24" y="721"/>
                  <a:pt x="72" y="804"/>
                </a:cubicBezTo>
                <a:cubicBezTo>
                  <a:pt x="73" y="804"/>
                  <a:pt x="73" y="804"/>
                  <a:pt x="73" y="8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309">
            <a:extLst>
              <a:ext uri="{FF2B5EF4-FFF2-40B4-BE49-F238E27FC236}">
                <a16:creationId xmlns:a16="http://schemas.microsoft.com/office/drawing/2014/main" id="{7B8EBCBA-E8B3-4D91-8D87-3CA9827895B4}"/>
              </a:ext>
            </a:extLst>
          </p:cNvPr>
          <p:cNvSpPr>
            <a:spLocks/>
          </p:cNvSpPr>
          <p:nvPr/>
        </p:nvSpPr>
        <p:spPr bwMode="auto">
          <a:xfrm rot="26225">
            <a:off x="3208857" y="2723664"/>
            <a:ext cx="1518806" cy="2206000"/>
          </a:xfrm>
          <a:custGeom>
            <a:avLst/>
            <a:gdLst>
              <a:gd name="T0" fmla="*/ 0 w 569"/>
              <a:gd name="T1" fmla="*/ 0 h 827"/>
              <a:gd name="T2" fmla="*/ 561 w 569"/>
              <a:gd name="T3" fmla="*/ 561 h 827"/>
              <a:gd name="T4" fmla="*/ 509 w 569"/>
              <a:gd name="T5" fmla="*/ 797 h 827"/>
              <a:gd name="T6" fmla="*/ 545 w 569"/>
              <a:gd name="T7" fmla="*/ 818 h 827"/>
              <a:gd name="T8" fmla="*/ 460 w 569"/>
              <a:gd name="T9" fmla="*/ 827 h 827"/>
              <a:gd name="T10" fmla="*/ 421 w 569"/>
              <a:gd name="T11" fmla="*/ 746 h 827"/>
              <a:gd name="T12" fmla="*/ 456 w 569"/>
              <a:gd name="T13" fmla="*/ 766 h 827"/>
              <a:gd name="T14" fmla="*/ 205 w 569"/>
              <a:gd name="T15" fmla="*/ 105 h 827"/>
              <a:gd name="T16" fmla="*/ 0 w 569"/>
              <a:gd name="T17" fmla="*/ 61 h 827"/>
              <a:gd name="T18" fmla="*/ 0 w 569"/>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827">
                <a:moveTo>
                  <a:pt x="0" y="0"/>
                </a:moveTo>
                <a:cubicBezTo>
                  <a:pt x="310" y="0"/>
                  <a:pt x="561" y="251"/>
                  <a:pt x="561" y="561"/>
                </a:cubicBezTo>
                <a:cubicBezTo>
                  <a:pt x="561" y="643"/>
                  <a:pt x="544" y="723"/>
                  <a:pt x="509" y="797"/>
                </a:cubicBezTo>
                <a:cubicBezTo>
                  <a:pt x="545" y="818"/>
                  <a:pt x="545" y="818"/>
                  <a:pt x="545" y="818"/>
                </a:cubicBezTo>
                <a:cubicBezTo>
                  <a:pt x="460" y="827"/>
                  <a:pt x="460" y="827"/>
                  <a:pt x="460" y="827"/>
                </a:cubicBezTo>
                <a:cubicBezTo>
                  <a:pt x="421" y="746"/>
                  <a:pt x="421" y="746"/>
                  <a:pt x="421" y="746"/>
                </a:cubicBezTo>
                <a:cubicBezTo>
                  <a:pt x="456" y="766"/>
                  <a:pt x="456" y="766"/>
                  <a:pt x="456" y="766"/>
                </a:cubicBezTo>
                <a:cubicBezTo>
                  <a:pt x="569" y="515"/>
                  <a:pt x="457" y="219"/>
                  <a:pt x="205" y="105"/>
                </a:cubicBezTo>
                <a:cubicBezTo>
                  <a:pt x="140" y="76"/>
                  <a:pt x="70" y="61"/>
                  <a:pt x="0" y="61"/>
                </a:cubicBezTo>
                <a:lnTo>
                  <a:pt x="0" y="0"/>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310">
            <a:extLst>
              <a:ext uri="{FF2B5EF4-FFF2-40B4-BE49-F238E27FC236}">
                <a16:creationId xmlns:a16="http://schemas.microsoft.com/office/drawing/2014/main" id="{143FF859-460B-4F26-B4F2-D315D74D47AC}"/>
              </a:ext>
            </a:extLst>
          </p:cNvPr>
          <p:cNvSpPr>
            <a:spLocks/>
          </p:cNvSpPr>
          <p:nvPr/>
        </p:nvSpPr>
        <p:spPr bwMode="auto">
          <a:xfrm rot="26225">
            <a:off x="1810516" y="4985123"/>
            <a:ext cx="2615458" cy="1044279"/>
          </a:xfrm>
          <a:custGeom>
            <a:avLst/>
            <a:gdLst>
              <a:gd name="T0" fmla="*/ 981 w 981"/>
              <a:gd name="T1" fmla="*/ 31 h 391"/>
              <a:gd name="T2" fmla="*/ 214 w 981"/>
              <a:gd name="T3" fmla="*/ 236 h 391"/>
              <a:gd name="T4" fmla="*/ 36 w 981"/>
              <a:gd name="T5" fmla="*/ 73 h 391"/>
              <a:gd name="T6" fmla="*/ 0 w 981"/>
              <a:gd name="T7" fmla="*/ 94 h 391"/>
              <a:gd name="T8" fmla="*/ 35 w 981"/>
              <a:gd name="T9" fmla="*/ 15 h 391"/>
              <a:gd name="T10" fmla="*/ 124 w 981"/>
              <a:gd name="T11" fmla="*/ 22 h 391"/>
              <a:gd name="T12" fmla="*/ 89 w 981"/>
              <a:gd name="T13" fmla="*/ 43 h 391"/>
              <a:gd name="T14" fmla="*/ 788 w 981"/>
              <a:gd name="T15" fmla="*/ 156 h 391"/>
              <a:gd name="T16" fmla="*/ 928 w 981"/>
              <a:gd name="T17" fmla="*/ 0 h 391"/>
              <a:gd name="T18" fmla="*/ 981 w 981"/>
              <a:gd name="T19"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1" h="391">
                <a:moveTo>
                  <a:pt x="981" y="31"/>
                </a:moveTo>
                <a:cubicBezTo>
                  <a:pt x="826" y="299"/>
                  <a:pt x="483" y="391"/>
                  <a:pt x="214" y="236"/>
                </a:cubicBezTo>
                <a:cubicBezTo>
                  <a:pt x="143" y="195"/>
                  <a:pt x="83" y="140"/>
                  <a:pt x="36" y="73"/>
                </a:cubicBezTo>
                <a:cubicBezTo>
                  <a:pt x="0" y="94"/>
                  <a:pt x="0" y="94"/>
                  <a:pt x="0" y="94"/>
                </a:cubicBezTo>
                <a:cubicBezTo>
                  <a:pt x="35" y="15"/>
                  <a:pt x="35" y="15"/>
                  <a:pt x="35" y="15"/>
                </a:cubicBezTo>
                <a:cubicBezTo>
                  <a:pt x="124" y="22"/>
                  <a:pt x="124" y="22"/>
                  <a:pt x="124" y="22"/>
                </a:cubicBezTo>
                <a:cubicBezTo>
                  <a:pt x="89" y="43"/>
                  <a:pt x="89" y="43"/>
                  <a:pt x="89" y="43"/>
                </a:cubicBezTo>
                <a:cubicBezTo>
                  <a:pt x="251" y="267"/>
                  <a:pt x="564" y="317"/>
                  <a:pt x="788" y="156"/>
                </a:cubicBezTo>
                <a:cubicBezTo>
                  <a:pt x="845" y="114"/>
                  <a:pt x="893" y="61"/>
                  <a:pt x="928" y="0"/>
                </a:cubicBezTo>
                <a:lnTo>
                  <a:pt x="981" y="31"/>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311">
            <a:extLst>
              <a:ext uri="{FF2B5EF4-FFF2-40B4-BE49-F238E27FC236}">
                <a16:creationId xmlns:a16="http://schemas.microsoft.com/office/drawing/2014/main" id="{48393AF4-5E6E-4CCC-848D-5BEE1B897ADD}"/>
              </a:ext>
            </a:extLst>
          </p:cNvPr>
          <p:cNvSpPr>
            <a:spLocks/>
          </p:cNvSpPr>
          <p:nvPr/>
        </p:nvSpPr>
        <p:spPr bwMode="auto">
          <a:xfrm rot="26225">
            <a:off x="1374506" y="2608837"/>
            <a:ext cx="1712427" cy="2348834"/>
          </a:xfrm>
          <a:custGeom>
            <a:avLst/>
            <a:gdLst>
              <a:gd name="T0" fmla="*/ 155 w 642"/>
              <a:gd name="T1" fmla="*/ 880 h 880"/>
              <a:gd name="T2" fmla="*/ 361 w 642"/>
              <a:gd name="T3" fmla="*/ 113 h 880"/>
              <a:gd name="T4" fmla="*/ 591 w 642"/>
              <a:gd name="T5" fmla="*/ 40 h 880"/>
              <a:gd name="T6" fmla="*/ 591 w 642"/>
              <a:gd name="T7" fmla="*/ 0 h 880"/>
              <a:gd name="T8" fmla="*/ 642 w 642"/>
              <a:gd name="T9" fmla="*/ 69 h 880"/>
              <a:gd name="T10" fmla="*/ 591 w 642"/>
              <a:gd name="T11" fmla="*/ 143 h 880"/>
              <a:gd name="T12" fmla="*/ 591 w 642"/>
              <a:gd name="T13" fmla="*/ 102 h 880"/>
              <a:gd name="T14" fmla="*/ 144 w 642"/>
              <a:gd name="T15" fmla="*/ 650 h 880"/>
              <a:gd name="T16" fmla="*/ 208 w 642"/>
              <a:gd name="T17" fmla="*/ 849 h 880"/>
              <a:gd name="T18" fmla="*/ 155 w 642"/>
              <a:gd name="T19" fmla="*/ 88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2" h="880">
                <a:moveTo>
                  <a:pt x="155" y="880"/>
                </a:moveTo>
                <a:cubicBezTo>
                  <a:pt x="0" y="612"/>
                  <a:pt x="92" y="268"/>
                  <a:pt x="361" y="113"/>
                </a:cubicBezTo>
                <a:cubicBezTo>
                  <a:pt x="432" y="73"/>
                  <a:pt x="510" y="48"/>
                  <a:pt x="591" y="40"/>
                </a:cubicBezTo>
                <a:cubicBezTo>
                  <a:pt x="591" y="0"/>
                  <a:pt x="591" y="0"/>
                  <a:pt x="591" y="0"/>
                </a:cubicBezTo>
                <a:cubicBezTo>
                  <a:pt x="642" y="69"/>
                  <a:pt x="642" y="69"/>
                  <a:pt x="642" y="69"/>
                </a:cubicBezTo>
                <a:cubicBezTo>
                  <a:pt x="591" y="143"/>
                  <a:pt x="591" y="143"/>
                  <a:pt x="591" y="143"/>
                </a:cubicBezTo>
                <a:cubicBezTo>
                  <a:pt x="591" y="102"/>
                  <a:pt x="591" y="102"/>
                  <a:pt x="591" y="102"/>
                </a:cubicBezTo>
                <a:cubicBezTo>
                  <a:pt x="316" y="130"/>
                  <a:pt x="116" y="375"/>
                  <a:pt x="144" y="650"/>
                </a:cubicBezTo>
                <a:cubicBezTo>
                  <a:pt x="151" y="720"/>
                  <a:pt x="173" y="788"/>
                  <a:pt x="208" y="849"/>
                </a:cubicBezTo>
                <a:lnTo>
                  <a:pt x="155" y="880"/>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E8A70B8D-83D5-4776-88D2-8A53CA91AFCE}"/>
              </a:ext>
            </a:extLst>
          </p:cNvPr>
          <p:cNvSpPr txBox="1"/>
          <p:nvPr/>
        </p:nvSpPr>
        <p:spPr>
          <a:xfrm rot="26225">
            <a:off x="2040339" y="3293362"/>
            <a:ext cx="945762" cy="885884"/>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rgbClr val="505050"/>
                </a:solidFill>
                <a:effectLst/>
                <a:uLnTx/>
                <a:uFillTx/>
                <a:latin typeface="Segoe UI"/>
                <a:ea typeface="+mn-ea"/>
                <a:cs typeface="+mn-cs"/>
              </a:rPr>
              <a:t>Sell Integrated Offers and Services</a:t>
            </a:r>
          </a:p>
        </p:txBody>
      </p:sp>
      <p:sp>
        <p:nvSpPr>
          <p:cNvPr id="105" name="TextBox 104">
            <a:extLst>
              <a:ext uri="{FF2B5EF4-FFF2-40B4-BE49-F238E27FC236}">
                <a16:creationId xmlns:a16="http://schemas.microsoft.com/office/drawing/2014/main" id="{CA867204-F4FD-4171-A698-BBEFD683EEBB}"/>
              </a:ext>
            </a:extLst>
          </p:cNvPr>
          <p:cNvSpPr txBox="1"/>
          <p:nvPr/>
        </p:nvSpPr>
        <p:spPr>
          <a:xfrm rot="26225">
            <a:off x="3297267" y="3407075"/>
            <a:ext cx="945762" cy="677640"/>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rgbClr val="505050"/>
                </a:solidFill>
                <a:effectLst/>
                <a:uLnTx/>
                <a:uFillTx/>
                <a:latin typeface="Segoe UI"/>
                <a:ea typeface="+mn-ea"/>
                <a:cs typeface="+mn-cs"/>
              </a:rPr>
              <a:t>Own and Control the Billing</a:t>
            </a:r>
          </a:p>
        </p:txBody>
      </p:sp>
      <p:sp>
        <p:nvSpPr>
          <p:cNvPr id="106" name="TextBox 105">
            <a:extLst>
              <a:ext uri="{FF2B5EF4-FFF2-40B4-BE49-F238E27FC236}">
                <a16:creationId xmlns:a16="http://schemas.microsoft.com/office/drawing/2014/main" id="{EE17ECF2-CAF0-462A-A915-7CB3BFF44F04}"/>
              </a:ext>
            </a:extLst>
          </p:cNvPr>
          <p:cNvSpPr txBox="1"/>
          <p:nvPr/>
        </p:nvSpPr>
        <p:spPr>
          <a:xfrm rot="26225">
            <a:off x="2603430" y="4721316"/>
            <a:ext cx="1205421" cy="677640"/>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rgbClr val="505050"/>
                </a:solidFill>
                <a:effectLst/>
                <a:uLnTx/>
                <a:uFillTx/>
                <a:latin typeface="Segoe UI"/>
                <a:ea typeface="+mn-ea"/>
                <a:cs typeface="+mn-cs"/>
              </a:rPr>
              <a:t>Provision Manage and Support</a:t>
            </a:r>
          </a:p>
        </p:txBody>
      </p:sp>
      <p:sp>
        <p:nvSpPr>
          <p:cNvPr id="113" name="TextBox 112">
            <a:extLst>
              <a:ext uri="{FF2B5EF4-FFF2-40B4-BE49-F238E27FC236}">
                <a16:creationId xmlns:a16="http://schemas.microsoft.com/office/drawing/2014/main" id="{79E140CF-5336-4D55-A946-A8E0B5DFAF7F}"/>
              </a:ext>
            </a:extLst>
          </p:cNvPr>
          <p:cNvSpPr txBox="1"/>
          <p:nvPr/>
        </p:nvSpPr>
        <p:spPr>
          <a:xfrm rot="72040">
            <a:off x="1659718" y="4811045"/>
            <a:ext cx="2863742" cy="1624192"/>
          </a:xfrm>
          <a:prstGeom prst="rect">
            <a:avLst/>
          </a:prstGeom>
          <a:noFill/>
        </p:spPr>
        <p:txBody>
          <a:bodyPr spcFirstLastPara="1" wrap="square" lIns="0" tIns="0" rIns="0" bIns="0" numCol="1" rtlCol="0">
            <a:prstTxWarp prst="textArchDown">
              <a:avLst>
                <a:gd name="adj" fmla="val 21330411"/>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Enterprise Mobility Suite</a:t>
            </a:r>
          </a:p>
        </p:txBody>
      </p:sp>
    </p:spTree>
    <p:extLst>
      <p:ext uri="{BB962C8B-B14F-4D97-AF65-F5344CB8AC3E}">
        <p14:creationId xmlns:p14="http://schemas.microsoft.com/office/powerpoint/2010/main" val="13308645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3080E52-75E2-48C7-9120-379C39958827}"/>
              </a:ext>
            </a:extLst>
          </p:cNvPr>
          <p:cNvSpPr/>
          <p:nvPr/>
        </p:nvSpPr>
        <p:spPr bwMode="auto">
          <a:xfrm>
            <a:off x="1282147" y="5009452"/>
            <a:ext cx="534192" cy="534192"/>
          </a:xfrm>
          <a:prstGeom prst="ellipse">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8409D3D-9430-4D32-AA67-758F16A04A58}"/>
              </a:ext>
            </a:extLst>
          </p:cNvPr>
          <p:cNvSpPr/>
          <p:nvPr/>
        </p:nvSpPr>
        <p:spPr bwMode="auto">
          <a:xfrm>
            <a:off x="4295181" y="5009452"/>
            <a:ext cx="534192" cy="534192"/>
          </a:xfrm>
          <a:prstGeom prst="ellipse">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E9F78426-A4C6-43AD-8432-6CE9BE79156B}"/>
              </a:ext>
            </a:extLst>
          </p:cNvPr>
          <p:cNvSpPr/>
          <p:nvPr/>
        </p:nvSpPr>
        <p:spPr bwMode="auto">
          <a:xfrm>
            <a:off x="7301128" y="5009452"/>
            <a:ext cx="534192" cy="534192"/>
          </a:xfrm>
          <a:prstGeom prst="ellipse">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D92A392-1872-4B1A-BFD7-0042A62B1131}"/>
              </a:ext>
            </a:extLst>
          </p:cNvPr>
          <p:cNvSpPr/>
          <p:nvPr/>
        </p:nvSpPr>
        <p:spPr bwMode="auto">
          <a:xfrm>
            <a:off x="10652768" y="5009452"/>
            <a:ext cx="534192" cy="534192"/>
          </a:xfrm>
          <a:prstGeom prst="ellipse">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808C68DE-3213-4BBF-84B5-4C5F07AA8D3E}"/>
              </a:ext>
            </a:extLst>
          </p:cNvPr>
          <p:cNvCxnSpPr>
            <a:cxnSpLocks/>
          </p:cNvCxnSpPr>
          <p:nvPr/>
        </p:nvCxnSpPr>
        <p:spPr>
          <a:xfrm flipH="1">
            <a:off x="1764" y="5276547"/>
            <a:ext cx="12432948"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E1A89B7-FE18-4D18-9C6E-6F2860E36A32}"/>
              </a:ext>
            </a:extLst>
          </p:cNvPr>
          <p:cNvSpPr/>
          <p:nvPr/>
        </p:nvSpPr>
        <p:spPr bwMode="auto">
          <a:xfrm>
            <a:off x="1370819" y="5098123"/>
            <a:ext cx="356847" cy="3568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sz="13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23" name="Oval 22">
            <a:extLst>
              <a:ext uri="{FF2B5EF4-FFF2-40B4-BE49-F238E27FC236}">
                <a16:creationId xmlns:a16="http://schemas.microsoft.com/office/drawing/2014/main" id="{AA8F43AC-6212-4F7C-A0CE-03D9DCB3C566}"/>
              </a:ext>
            </a:extLst>
          </p:cNvPr>
          <p:cNvSpPr/>
          <p:nvPr/>
        </p:nvSpPr>
        <p:spPr bwMode="auto">
          <a:xfrm>
            <a:off x="4383852" y="5098123"/>
            <a:ext cx="356847" cy="3568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sz="13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26" name="Oval 25">
            <a:extLst>
              <a:ext uri="{FF2B5EF4-FFF2-40B4-BE49-F238E27FC236}">
                <a16:creationId xmlns:a16="http://schemas.microsoft.com/office/drawing/2014/main" id="{97FD2604-F086-4E5C-A00D-24B9DA0BD373}"/>
              </a:ext>
            </a:extLst>
          </p:cNvPr>
          <p:cNvSpPr/>
          <p:nvPr/>
        </p:nvSpPr>
        <p:spPr bwMode="auto">
          <a:xfrm>
            <a:off x="7389800" y="5098123"/>
            <a:ext cx="356847" cy="3568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sz="13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29" name="Oval 28">
            <a:extLst>
              <a:ext uri="{FF2B5EF4-FFF2-40B4-BE49-F238E27FC236}">
                <a16:creationId xmlns:a16="http://schemas.microsoft.com/office/drawing/2014/main" id="{AFC67D61-48FC-4FCA-ABB9-679AA7DE87F1}"/>
              </a:ext>
            </a:extLst>
          </p:cNvPr>
          <p:cNvSpPr/>
          <p:nvPr/>
        </p:nvSpPr>
        <p:spPr bwMode="auto">
          <a:xfrm>
            <a:off x="10741441" y="5098123"/>
            <a:ext cx="356847" cy="3568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sz="13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2" name="Title 1">
            <a:extLst>
              <a:ext uri="{FF2B5EF4-FFF2-40B4-BE49-F238E27FC236}">
                <a16:creationId xmlns:a16="http://schemas.microsoft.com/office/drawing/2014/main" id="{B599E4E7-FC0C-4169-9EB1-C9F208A3EA06}"/>
              </a:ext>
            </a:extLst>
          </p:cNvPr>
          <p:cNvSpPr>
            <a:spLocks noGrp="1"/>
          </p:cNvSpPr>
          <p:nvPr>
            <p:ph type="title"/>
          </p:nvPr>
        </p:nvSpPr>
        <p:spPr/>
        <p:txBody>
          <a:bodyPr/>
          <a:lstStyle/>
          <a:p>
            <a:r>
              <a:rPr lang="en-US" dirty="0"/>
              <a:t>Azure in CSP enables partners to…</a:t>
            </a:r>
            <a:endParaRPr lang="en-IN" dirty="0"/>
          </a:p>
        </p:txBody>
      </p:sp>
      <p:pic>
        <p:nvPicPr>
          <p:cNvPr id="4" name="Picture 3">
            <a:extLst>
              <a:ext uri="{FF2B5EF4-FFF2-40B4-BE49-F238E27FC236}">
                <a16:creationId xmlns:a16="http://schemas.microsoft.com/office/drawing/2014/main" id="{BABE5A84-123E-43CC-BB2C-0532F4FE2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47" t="5339" r="2755"/>
          <a:stretch/>
        </p:blipFill>
        <p:spPr>
          <a:xfrm flipH="1">
            <a:off x="2648" y="1243791"/>
            <a:ext cx="12432064" cy="3652880"/>
          </a:xfrm>
          <a:prstGeom prst="rect">
            <a:avLst/>
          </a:prstGeom>
        </p:spPr>
      </p:pic>
      <p:sp>
        <p:nvSpPr>
          <p:cNvPr id="5" name="Rectangle 4">
            <a:extLst>
              <a:ext uri="{FF2B5EF4-FFF2-40B4-BE49-F238E27FC236}">
                <a16:creationId xmlns:a16="http://schemas.microsoft.com/office/drawing/2014/main" id="{7907606D-174E-449A-A79E-9385AEB344DC}"/>
              </a:ext>
            </a:extLst>
          </p:cNvPr>
          <p:cNvSpPr/>
          <p:nvPr/>
        </p:nvSpPr>
        <p:spPr bwMode="auto">
          <a:xfrm>
            <a:off x="1764" y="1243791"/>
            <a:ext cx="12432948" cy="3652880"/>
          </a:xfrm>
          <a:prstGeom prst="rect">
            <a:avLst/>
          </a:prstGeom>
          <a:gradFill>
            <a:gsLst>
              <a:gs pos="69003">
                <a:srgbClr val="000000">
                  <a:alpha val="55000"/>
                </a:srgbClr>
              </a:gs>
              <a:gs pos="99000">
                <a:srgbClr val="000000">
                  <a:alpha val="60000"/>
                </a:srgbClr>
              </a:gs>
              <a:gs pos="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8802C288-19DE-4942-9571-F331BB695162}"/>
              </a:ext>
            </a:extLst>
          </p:cNvPr>
          <p:cNvSpPr/>
          <p:nvPr/>
        </p:nvSpPr>
        <p:spPr bwMode="auto">
          <a:xfrm>
            <a:off x="488477" y="4040516"/>
            <a:ext cx="3029497"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Set the price, the terms </a:t>
            </a:r>
            <a:br>
              <a:rPr kumimoji="0" lang="en-IN" sz="2000" b="0" i="0" u="none" strike="noStrike" kern="0" cap="none" spc="0" normalizeH="0" baseline="0" noProof="0" dirty="0">
                <a:ln>
                  <a:noFill/>
                </a:ln>
                <a:solidFill>
                  <a:srgbClr val="FFFFFF"/>
                </a:solidFill>
                <a:effectLst/>
                <a:uLnTx/>
                <a:uFillTx/>
                <a:latin typeface="Segoe UI"/>
                <a:ea typeface="+mn-ea"/>
                <a:cs typeface="+mn-cs"/>
              </a:rPr>
            </a:br>
            <a:r>
              <a:rPr kumimoji="0" lang="en-IN" sz="2000" b="0" i="0" u="none" strike="noStrike" kern="0" cap="none" spc="0" normalizeH="0" baseline="0" noProof="0" dirty="0">
                <a:ln>
                  <a:noFill/>
                </a:ln>
                <a:solidFill>
                  <a:srgbClr val="FFFFFF"/>
                </a:solidFill>
                <a:effectLst/>
                <a:uLnTx/>
                <a:uFillTx/>
                <a:latin typeface="Segoe UI"/>
                <a:ea typeface="+mn-ea"/>
                <a:cs typeface="+mn-cs"/>
              </a:rPr>
              <a:t>and directly bill customers</a:t>
            </a:r>
          </a:p>
        </p:txBody>
      </p:sp>
      <p:sp>
        <p:nvSpPr>
          <p:cNvPr id="7" name="Rectangle 6">
            <a:extLst>
              <a:ext uri="{FF2B5EF4-FFF2-40B4-BE49-F238E27FC236}">
                <a16:creationId xmlns:a16="http://schemas.microsoft.com/office/drawing/2014/main" id="{4B526B04-B4B9-425B-8F5D-6FE639D9A2F6}"/>
              </a:ext>
            </a:extLst>
          </p:cNvPr>
          <p:cNvSpPr/>
          <p:nvPr/>
        </p:nvSpPr>
        <p:spPr bwMode="auto">
          <a:xfrm>
            <a:off x="4298090" y="4040516"/>
            <a:ext cx="3765208"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Directly provision, own</a:t>
            </a:r>
            <a:br>
              <a:rPr kumimoji="0" lang="en-IN" sz="2000" b="0" i="0" u="none" strike="noStrike" kern="0" cap="none" spc="0" normalizeH="0" baseline="0" noProof="0" dirty="0">
                <a:ln>
                  <a:noFill/>
                </a:ln>
                <a:solidFill>
                  <a:srgbClr val="FFFFFF"/>
                </a:solidFill>
                <a:effectLst/>
                <a:uLnTx/>
                <a:uFillTx/>
                <a:latin typeface="Segoe UI"/>
                <a:ea typeface="+mn-ea"/>
                <a:cs typeface="+mn-cs"/>
              </a:rPr>
            </a:br>
            <a:r>
              <a:rPr kumimoji="0" lang="en-IN" sz="2000" b="0" i="0" u="none" strike="noStrike" kern="0" cap="none" spc="0" normalizeH="0" baseline="0" noProof="0" dirty="0">
                <a:ln>
                  <a:noFill/>
                </a:ln>
                <a:solidFill>
                  <a:srgbClr val="FFFFFF"/>
                </a:solidFill>
                <a:effectLst/>
                <a:uLnTx/>
                <a:uFillTx/>
                <a:latin typeface="Segoe UI"/>
                <a:ea typeface="+mn-ea"/>
                <a:cs typeface="+mn-cs"/>
              </a:rPr>
              <a:t>and manage Azure subscriptions</a:t>
            </a:r>
          </a:p>
        </p:txBody>
      </p:sp>
      <p:sp>
        <p:nvSpPr>
          <p:cNvPr id="8" name="Rectangle 7">
            <a:extLst>
              <a:ext uri="{FF2B5EF4-FFF2-40B4-BE49-F238E27FC236}">
                <a16:creationId xmlns:a16="http://schemas.microsoft.com/office/drawing/2014/main" id="{09CBC065-FCE8-4F5B-A102-9F3DEF2D7A6A}"/>
              </a:ext>
            </a:extLst>
          </p:cNvPr>
          <p:cNvSpPr/>
          <p:nvPr/>
        </p:nvSpPr>
        <p:spPr bwMode="auto">
          <a:xfrm>
            <a:off x="8843395" y="4040516"/>
            <a:ext cx="3227322"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Be the first point of contact </a:t>
            </a:r>
            <a:br>
              <a:rPr kumimoji="0" lang="en-IN" sz="2000" b="0" i="0" u="none" strike="noStrike" kern="0" cap="none" spc="0" normalizeH="0" baseline="0" noProof="0" dirty="0">
                <a:ln>
                  <a:noFill/>
                </a:ln>
                <a:solidFill>
                  <a:srgbClr val="FFFFFF"/>
                </a:solidFill>
                <a:effectLst/>
                <a:uLnTx/>
                <a:uFillTx/>
                <a:latin typeface="Segoe UI"/>
                <a:ea typeface="+mn-ea"/>
                <a:cs typeface="+mn-cs"/>
              </a:rPr>
            </a:br>
            <a:r>
              <a:rPr kumimoji="0" lang="en-IN" sz="2000" b="0" i="0" u="none" strike="noStrike" kern="0" cap="none" spc="0" normalizeH="0" baseline="0" noProof="0" dirty="0">
                <a:ln>
                  <a:noFill/>
                </a:ln>
                <a:solidFill>
                  <a:srgbClr val="FFFFFF"/>
                </a:solidFill>
                <a:effectLst/>
                <a:uLnTx/>
                <a:uFillTx/>
                <a:latin typeface="Segoe UI"/>
                <a:ea typeface="+mn-ea"/>
                <a:cs typeface="+mn-cs"/>
              </a:rPr>
              <a:t>for customer support</a:t>
            </a:r>
          </a:p>
        </p:txBody>
      </p:sp>
      <p:sp>
        <p:nvSpPr>
          <p:cNvPr id="9" name="Freeform 5">
            <a:extLst>
              <a:ext uri="{FF2B5EF4-FFF2-40B4-BE49-F238E27FC236}">
                <a16:creationId xmlns:a16="http://schemas.microsoft.com/office/drawing/2014/main" id="{F997E29A-E5BD-4338-AA56-EECD3CFD2885}"/>
              </a:ext>
            </a:extLst>
          </p:cNvPr>
          <p:cNvSpPr>
            <a:spLocks noEditPoints="1"/>
          </p:cNvSpPr>
          <p:nvPr/>
        </p:nvSpPr>
        <p:spPr bwMode="auto">
          <a:xfrm>
            <a:off x="1620018" y="3286192"/>
            <a:ext cx="766417" cy="726077"/>
          </a:xfrm>
          <a:custGeom>
            <a:avLst/>
            <a:gdLst>
              <a:gd name="T0" fmla="*/ 1100 w 2217"/>
              <a:gd name="T1" fmla="*/ 1549 h 2100"/>
              <a:gd name="T2" fmla="*/ 1100 w 2217"/>
              <a:gd name="T3" fmla="*/ 1549 h 2100"/>
              <a:gd name="T4" fmla="*/ 1100 w 2217"/>
              <a:gd name="T5" fmla="*/ 1429 h 2100"/>
              <a:gd name="T6" fmla="*/ 1100 w 2217"/>
              <a:gd name="T7" fmla="*/ 1429 h 2100"/>
              <a:gd name="T8" fmla="*/ 911 w 2217"/>
              <a:gd name="T9" fmla="*/ 1394 h 2100"/>
              <a:gd name="T10" fmla="*/ 894 w 2217"/>
              <a:gd name="T11" fmla="*/ 1377 h 2100"/>
              <a:gd name="T12" fmla="*/ 894 w 2217"/>
              <a:gd name="T13" fmla="*/ 1377 h 2100"/>
              <a:gd name="T14" fmla="*/ 945 w 2217"/>
              <a:gd name="T15" fmla="*/ 1188 h 2100"/>
              <a:gd name="T16" fmla="*/ 979 w 2217"/>
              <a:gd name="T17" fmla="*/ 1205 h 2100"/>
              <a:gd name="T18" fmla="*/ 979 w 2217"/>
              <a:gd name="T19" fmla="*/ 1205 h 2100"/>
              <a:gd name="T20" fmla="*/ 1151 w 2217"/>
              <a:gd name="T21" fmla="*/ 1257 h 2100"/>
              <a:gd name="T22" fmla="*/ 1151 w 2217"/>
              <a:gd name="T23" fmla="*/ 1257 h 2100"/>
              <a:gd name="T24" fmla="*/ 1237 w 2217"/>
              <a:gd name="T25" fmla="*/ 1205 h 2100"/>
              <a:gd name="T26" fmla="*/ 1237 w 2217"/>
              <a:gd name="T27" fmla="*/ 1205 h 2100"/>
              <a:gd name="T28" fmla="*/ 1134 w 2217"/>
              <a:gd name="T29" fmla="*/ 1136 h 2100"/>
              <a:gd name="T30" fmla="*/ 1134 w 2217"/>
              <a:gd name="T31" fmla="*/ 1136 h 2100"/>
              <a:gd name="T32" fmla="*/ 894 w 2217"/>
              <a:gd name="T33" fmla="*/ 895 h 2100"/>
              <a:gd name="T34" fmla="*/ 894 w 2217"/>
              <a:gd name="T35" fmla="*/ 895 h 2100"/>
              <a:gd name="T36" fmla="*/ 1100 w 2217"/>
              <a:gd name="T37" fmla="*/ 671 h 2100"/>
              <a:gd name="T38" fmla="*/ 1100 w 2217"/>
              <a:gd name="T39" fmla="*/ 551 h 2100"/>
              <a:gd name="T40" fmla="*/ 1272 w 2217"/>
              <a:gd name="T41" fmla="*/ 551 h 2100"/>
              <a:gd name="T42" fmla="*/ 1272 w 2217"/>
              <a:gd name="T43" fmla="*/ 654 h 2100"/>
              <a:gd name="T44" fmla="*/ 1272 w 2217"/>
              <a:gd name="T45" fmla="*/ 654 h 2100"/>
              <a:gd name="T46" fmla="*/ 1409 w 2217"/>
              <a:gd name="T47" fmla="*/ 688 h 2100"/>
              <a:gd name="T48" fmla="*/ 1443 w 2217"/>
              <a:gd name="T49" fmla="*/ 706 h 2100"/>
              <a:gd name="T50" fmla="*/ 1392 w 2217"/>
              <a:gd name="T51" fmla="*/ 861 h 2100"/>
              <a:gd name="T52" fmla="*/ 1375 w 2217"/>
              <a:gd name="T53" fmla="*/ 895 h 2100"/>
              <a:gd name="T54" fmla="*/ 1358 w 2217"/>
              <a:gd name="T55" fmla="*/ 878 h 2100"/>
              <a:gd name="T56" fmla="*/ 1358 w 2217"/>
              <a:gd name="T57" fmla="*/ 878 h 2100"/>
              <a:gd name="T58" fmla="*/ 1203 w 2217"/>
              <a:gd name="T59" fmla="*/ 843 h 2100"/>
              <a:gd name="T60" fmla="*/ 1203 w 2217"/>
              <a:gd name="T61" fmla="*/ 843 h 2100"/>
              <a:gd name="T62" fmla="*/ 1134 w 2217"/>
              <a:gd name="T63" fmla="*/ 878 h 2100"/>
              <a:gd name="T64" fmla="*/ 1134 w 2217"/>
              <a:gd name="T65" fmla="*/ 878 h 2100"/>
              <a:gd name="T66" fmla="*/ 1254 w 2217"/>
              <a:gd name="T67" fmla="*/ 947 h 2100"/>
              <a:gd name="T68" fmla="*/ 1254 w 2217"/>
              <a:gd name="T69" fmla="*/ 947 h 2100"/>
              <a:gd name="T70" fmla="*/ 1461 w 2217"/>
              <a:gd name="T71" fmla="*/ 1188 h 2100"/>
              <a:gd name="T72" fmla="*/ 1461 w 2217"/>
              <a:gd name="T73" fmla="*/ 1188 h 2100"/>
              <a:gd name="T74" fmla="*/ 1272 w 2217"/>
              <a:gd name="T75" fmla="*/ 1429 h 2100"/>
              <a:gd name="T76" fmla="*/ 1272 w 2217"/>
              <a:gd name="T77" fmla="*/ 1549 h 2100"/>
              <a:gd name="T78" fmla="*/ 1100 w 2217"/>
              <a:gd name="T79" fmla="*/ 1549 h 2100"/>
              <a:gd name="T80" fmla="*/ 1168 w 2217"/>
              <a:gd name="T81" fmla="*/ 17 h 2100"/>
              <a:gd name="T82" fmla="*/ 155 w 2217"/>
              <a:gd name="T83" fmla="*/ 912 h 2100"/>
              <a:gd name="T84" fmla="*/ 0 w 2217"/>
              <a:gd name="T85" fmla="*/ 912 h 2100"/>
              <a:gd name="T86" fmla="*/ 241 w 2217"/>
              <a:gd name="T87" fmla="*/ 1153 h 2100"/>
              <a:gd name="T88" fmla="*/ 481 w 2217"/>
              <a:gd name="T89" fmla="*/ 912 h 2100"/>
              <a:gd name="T90" fmla="*/ 327 w 2217"/>
              <a:gd name="T91" fmla="*/ 912 h 2100"/>
              <a:gd name="T92" fmla="*/ 876 w 2217"/>
              <a:gd name="T93" fmla="*/ 241 h 2100"/>
              <a:gd name="T94" fmla="*/ 1993 w 2217"/>
              <a:gd name="T95" fmla="*/ 757 h 2100"/>
              <a:gd name="T96" fmla="*/ 1461 w 2217"/>
              <a:gd name="T97" fmla="*/ 1876 h 2100"/>
              <a:gd name="T98" fmla="*/ 361 w 2217"/>
              <a:gd name="T99" fmla="*/ 1343 h 2100"/>
              <a:gd name="T100" fmla="*/ 206 w 2217"/>
              <a:gd name="T101" fmla="*/ 1412 h 2100"/>
              <a:gd name="T102" fmla="*/ 1186 w 2217"/>
              <a:gd name="T103" fmla="*/ 2100 h 2100"/>
              <a:gd name="T104" fmla="*/ 2217 w 2217"/>
              <a:gd name="T105" fmla="*/ 1050 h 2100"/>
              <a:gd name="T106" fmla="*/ 1168 w 2217"/>
              <a:gd name="T107" fmla="*/ 17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100">
                <a:moveTo>
                  <a:pt x="1100" y="1549"/>
                </a:moveTo>
                <a:cubicBezTo>
                  <a:pt x="1100" y="1549"/>
                  <a:pt x="1100" y="1549"/>
                  <a:pt x="1100" y="1549"/>
                </a:cubicBezTo>
                <a:cubicBezTo>
                  <a:pt x="1100" y="1429"/>
                  <a:pt x="1100" y="1429"/>
                  <a:pt x="1100" y="1429"/>
                </a:cubicBezTo>
                <a:cubicBezTo>
                  <a:pt x="1100" y="1429"/>
                  <a:pt x="1100" y="1429"/>
                  <a:pt x="1100" y="1429"/>
                </a:cubicBezTo>
                <a:cubicBezTo>
                  <a:pt x="1031" y="1429"/>
                  <a:pt x="962" y="1412"/>
                  <a:pt x="911" y="1394"/>
                </a:cubicBezTo>
                <a:cubicBezTo>
                  <a:pt x="911" y="1394"/>
                  <a:pt x="911" y="1394"/>
                  <a:pt x="894" y="1377"/>
                </a:cubicBezTo>
                <a:cubicBezTo>
                  <a:pt x="894" y="1377"/>
                  <a:pt x="894" y="1377"/>
                  <a:pt x="894" y="1377"/>
                </a:cubicBezTo>
                <a:cubicBezTo>
                  <a:pt x="894" y="1377"/>
                  <a:pt x="894" y="1377"/>
                  <a:pt x="945" y="1188"/>
                </a:cubicBezTo>
                <a:cubicBezTo>
                  <a:pt x="945" y="1188"/>
                  <a:pt x="945" y="1188"/>
                  <a:pt x="979" y="1205"/>
                </a:cubicBezTo>
                <a:cubicBezTo>
                  <a:pt x="979" y="1205"/>
                  <a:pt x="979" y="1205"/>
                  <a:pt x="979" y="1205"/>
                </a:cubicBezTo>
                <a:cubicBezTo>
                  <a:pt x="997" y="1222"/>
                  <a:pt x="1065" y="1257"/>
                  <a:pt x="1151" y="1257"/>
                </a:cubicBezTo>
                <a:cubicBezTo>
                  <a:pt x="1151" y="1257"/>
                  <a:pt x="1151" y="1257"/>
                  <a:pt x="1151" y="1257"/>
                </a:cubicBezTo>
                <a:cubicBezTo>
                  <a:pt x="1186" y="1257"/>
                  <a:pt x="1237" y="1239"/>
                  <a:pt x="1237" y="1205"/>
                </a:cubicBezTo>
                <a:cubicBezTo>
                  <a:pt x="1237" y="1205"/>
                  <a:pt x="1237" y="1205"/>
                  <a:pt x="1237" y="1205"/>
                </a:cubicBezTo>
                <a:cubicBezTo>
                  <a:pt x="1237" y="1188"/>
                  <a:pt x="1220" y="1170"/>
                  <a:pt x="1134" y="1136"/>
                </a:cubicBezTo>
                <a:cubicBezTo>
                  <a:pt x="1134" y="1136"/>
                  <a:pt x="1134" y="1136"/>
                  <a:pt x="1134" y="1136"/>
                </a:cubicBezTo>
                <a:cubicBezTo>
                  <a:pt x="1031" y="1102"/>
                  <a:pt x="894" y="1033"/>
                  <a:pt x="894" y="895"/>
                </a:cubicBezTo>
                <a:cubicBezTo>
                  <a:pt x="894" y="895"/>
                  <a:pt x="894" y="895"/>
                  <a:pt x="894" y="895"/>
                </a:cubicBezTo>
                <a:cubicBezTo>
                  <a:pt x="894" y="792"/>
                  <a:pt x="979" y="706"/>
                  <a:pt x="1100" y="671"/>
                </a:cubicBezTo>
                <a:cubicBezTo>
                  <a:pt x="1100" y="671"/>
                  <a:pt x="1100" y="671"/>
                  <a:pt x="1100" y="551"/>
                </a:cubicBezTo>
                <a:cubicBezTo>
                  <a:pt x="1100" y="551"/>
                  <a:pt x="1100" y="551"/>
                  <a:pt x="1272" y="551"/>
                </a:cubicBezTo>
                <a:cubicBezTo>
                  <a:pt x="1272" y="551"/>
                  <a:pt x="1272" y="551"/>
                  <a:pt x="1272" y="654"/>
                </a:cubicBezTo>
                <a:cubicBezTo>
                  <a:pt x="1272" y="654"/>
                  <a:pt x="1272" y="654"/>
                  <a:pt x="1272" y="654"/>
                </a:cubicBezTo>
                <a:cubicBezTo>
                  <a:pt x="1340" y="671"/>
                  <a:pt x="1375" y="688"/>
                  <a:pt x="1409" y="688"/>
                </a:cubicBezTo>
                <a:cubicBezTo>
                  <a:pt x="1409" y="688"/>
                  <a:pt x="1409" y="688"/>
                  <a:pt x="1443" y="706"/>
                </a:cubicBezTo>
                <a:cubicBezTo>
                  <a:pt x="1443" y="706"/>
                  <a:pt x="1443" y="706"/>
                  <a:pt x="1392" y="861"/>
                </a:cubicBezTo>
                <a:cubicBezTo>
                  <a:pt x="1392" y="861"/>
                  <a:pt x="1392" y="861"/>
                  <a:pt x="1375" y="895"/>
                </a:cubicBezTo>
                <a:cubicBezTo>
                  <a:pt x="1375" y="895"/>
                  <a:pt x="1375" y="895"/>
                  <a:pt x="1358" y="878"/>
                </a:cubicBezTo>
                <a:cubicBezTo>
                  <a:pt x="1358" y="878"/>
                  <a:pt x="1358" y="878"/>
                  <a:pt x="1358" y="878"/>
                </a:cubicBezTo>
                <a:cubicBezTo>
                  <a:pt x="1323" y="861"/>
                  <a:pt x="1272" y="843"/>
                  <a:pt x="1203" y="843"/>
                </a:cubicBezTo>
                <a:cubicBezTo>
                  <a:pt x="1203" y="843"/>
                  <a:pt x="1203" y="843"/>
                  <a:pt x="1203" y="843"/>
                </a:cubicBezTo>
                <a:cubicBezTo>
                  <a:pt x="1168" y="843"/>
                  <a:pt x="1134" y="843"/>
                  <a:pt x="1134" y="878"/>
                </a:cubicBezTo>
                <a:cubicBezTo>
                  <a:pt x="1134" y="878"/>
                  <a:pt x="1134" y="878"/>
                  <a:pt x="1134" y="878"/>
                </a:cubicBezTo>
                <a:cubicBezTo>
                  <a:pt x="1134" y="895"/>
                  <a:pt x="1203" y="929"/>
                  <a:pt x="1254" y="947"/>
                </a:cubicBezTo>
                <a:cubicBezTo>
                  <a:pt x="1254" y="947"/>
                  <a:pt x="1254" y="947"/>
                  <a:pt x="1254" y="947"/>
                </a:cubicBezTo>
                <a:cubicBezTo>
                  <a:pt x="1409" y="998"/>
                  <a:pt x="1461" y="1084"/>
                  <a:pt x="1461" y="1188"/>
                </a:cubicBezTo>
                <a:cubicBezTo>
                  <a:pt x="1461" y="1188"/>
                  <a:pt x="1461" y="1188"/>
                  <a:pt x="1461" y="1188"/>
                </a:cubicBezTo>
                <a:cubicBezTo>
                  <a:pt x="1461" y="1308"/>
                  <a:pt x="1375" y="1394"/>
                  <a:pt x="1272" y="1429"/>
                </a:cubicBezTo>
                <a:cubicBezTo>
                  <a:pt x="1272" y="1429"/>
                  <a:pt x="1272" y="1429"/>
                  <a:pt x="1272" y="1549"/>
                </a:cubicBezTo>
                <a:cubicBezTo>
                  <a:pt x="1272" y="1549"/>
                  <a:pt x="1272" y="1549"/>
                  <a:pt x="1100" y="1549"/>
                </a:cubicBezTo>
                <a:close/>
                <a:moveTo>
                  <a:pt x="1168" y="17"/>
                </a:moveTo>
                <a:cubicBezTo>
                  <a:pt x="653" y="17"/>
                  <a:pt x="223" y="396"/>
                  <a:pt x="155" y="912"/>
                </a:cubicBezTo>
                <a:cubicBezTo>
                  <a:pt x="0" y="912"/>
                  <a:pt x="0" y="912"/>
                  <a:pt x="0" y="912"/>
                </a:cubicBezTo>
                <a:cubicBezTo>
                  <a:pt x="241" y="1153"/>
                  <a:pt x="241" y="1153"/>
                  <a:pt x="241" y="1153"/>
                </a:cubicBezTo>
                <a:cubicBezTo>
                  <a:pt x="481" y="912"/>
                  <a:pt x="481" y="912"/>
                  <a:pt x="481" y="912"/>
                </a:cubicBezTo>
                <a:cubicBezTo>
                  <a:pt x="327" y="912"/>
                  <a:pt x="327" y="912"/>
                  <a:pt x="327" y="912"/>
                </a:cubicBezTo>
                <a:cubicBezTo>
                  <a:pt x="378" y="602"/>
                  <a:pt x="584" y="344"/>
                  <a:pt x="876" y="241"/>
                </a:cubicBezTo>
                <a:cubicBezTo>
                  <a:pt x="1323" y="68"/>
                  <a:pt x="1821" y="310"/>
                  <a:pt x="1993" y="757"/>
                </a:cubicBezTo>
                <a:cubicBezTo>
                  <a:pt x="2148" y="1205"/>
                  <a:pt x="1925" y="1704"/>
                  <a:pt x="1461" y="1876"/>
                </a:cubicBezTo>
                <a:cubicBezTo>
                  <a:pt x="1014" y="2031"/>
                  <a:pt x="516" y="1808"/>
                  <a:pt x="361" y="1343"/>
                </a:cubicBezTo>
                <a:cubicBezTo>
                  <a:pt x="206" y="1412"/>
                  <a:pt x="206" y="1412"/>
                  <a:pt x="206" y="1412"/>
                </a:cubicBezTo>
                <a:cubicBezTo>
                  <a:pt x="344" y="1825"/>
                  <a:pt x="739" y="2100"/>
                  <a:pt x="1186" y="2100"/>
                </a:cubicBezTo>
                <a:cubicBezTo>
                  <a:pt x="1753" y="2083"/>
                  <a:pt x="2217" y="1618"/>
                  <a:pt x="2217" y="1050"/>
                </a:cubicBezTo>
                <a:cubicBezTo>
                  <a:pt x="2199" y="465"/>
                  <a:pt x="1736" y="0"/>
                  <a:pt x="1168" y="17"/>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4">
            <a:extLst>
              <a:ext uri="{FF2B5EF4-FFF2-40B4-BE49-F238E27FC236}">
                <a16:creationId xmlns:a16="http://schemas.microsoft.com/office/drawing/2014/main" id="{CF4CBEFD-03E1-4470-8E9D-1E31F9DBBF6B}"/>
              </a:ext>
            </a:extLst>
          </p:cNvPr>
          <p:cNvGrpSpPr/>
          <p:nvPr/>
        </p:nvGrpSpPr>
        <p:grpSpPr>
          <a:xfrm>
            <a:off x="5848157" y="3403114"/>
            <a:ext cx="665071" cy="609154"/>
            <a:chOff x="278641" y="2718894"/>
            <a:chExt cx="665355" cy="609413"/>
          </a:xfrm>
          <a:solidFill>
            <a:schemeClr val="bg1"/>
          </a:solidFill>
        </p:grpSpPr>
        <p:grpSp>
          <p:nvGrpSpPr>
            <p:cNvPr id="11" name="Group 8">
              <a:extLst>
                <a:ext uri="{FF2B5EF4-FFF2-40B4-BE49-F238E27FC236}">
                  <a16:creationId xmlns:a16="http://schemas.microsoft.com/office/drawing/2014/main" id="{1617B74B-458C-4716-AD47-429CFF227218}"/>
                </a:ext>
              </a:extLst>
            </p:cNvPr>
            <p:cNvGrpSpPr>
              <a:grpSpLocks noChangeAspect="1"/>
            </p:cNvGrpSpPr>
            <p:nvPr/>
          </p:nvGrpSpPr>
          <p:grpSpPr bwMode="auto">
            <a:xfrm>
              <a:off x="278641" y="2718894"/>
              <a:ext cx="665355" cy="609413"/>
              <a:chOff x="1123" y="-357"/>
              <a:chExt cx="5590" cy="5120"/>
            </a:xfrm>
            <a:grpFill/>
          </p:grpSpPr>
          <p:sp>
            <p:nvSpPr>
              <p:cNvPr id="13" name="Freeform 9">
                <a:extLst>
                  <a:ext uri="{FF2B5EF4-FFF2-40B4-BE49-F238E27FC236}">
                    <a16:creationId xmlns:a16="http://schemas.microsoft.com/office/drawing/2014/main" id="{64DC4584-CB15-424E-BD96-E2E91411423B}"/>
                  </a:ext>
                </a:extLst>
              </p:cNvPr>
              <p:cNvSpPr>
                <a:spLocks/>
              </p:cNvSpPr>
              <p:nvPr/>
            </p:nvSpPr>
            <p:spPr bwMode="auto">
              <a:xfrm>
                <a:off x="1123" y="1011"/>
                <a:ext cx="5590" cy="1667"/>
              </a:xfrm>
              <a:custGeom>
                <a:avLst/>
                <a:gdLst>
                  <a:gd name="T0" fmla="*/ 0 w 2363"/>
                  <a:gd name="T1" fmla="*/ 622 h 705"/>
                  <a:gd name="T2" fmla="*/ 90 w 2363"/>
                  <a:gd name="T3" fmla="*/ 705 h 705"/>
                  <a:gd name="T4" fmla="*/ 2273 w 2363"/>
                  <a:gd name="T5" fmla="*/ 705 h 705"/>
                  <a:gd name="T6" fmla="*/ 2363 w 2363"/>
                  <a:gd name="T7" fmla="*/ 622 h 705"/>
                  <a:gd name="T8" fmla="*/ 2363 w 2363"/>
                  <a:gd name="T9" fmla="*/ 0 h 705"/>
                  <a:gd name="T10" fmla="*/ 0 w 2363"/>
                  <a:gd name="T11" fmla="*/ 0 h 705"/>
                  <a:gd name="T12" fmla="*/ 0 w 2363"/>
                  <a:gd name="T13" fmla="*/ 622 h 705"/>
                  <a:gd name="T14" fmla="*/ 0 w 2363"/>
                  <a:gd name="T15" fmla="*/ 622 h 7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3" h="705">
                    <a:moveTo>
                      <a:pt x="0" y="622"/>
                    </a:moveTo>
                    <a:cubicBezTo>
                      <a:pt x="0" y="667"/>
                      <a:pt x="45" y="705"/>
                      <a:pt x="90" y="705"/>
                    </a:cubicBezTo>
                    <a:cubicBezTo>
                      <a:pt x="2273" y="705"/>
                      <a:pt x="2273" y="705"/>
                      <a:pt x="2273" y="705"/>
                    </a:cubicBezTo>
                    <a:cubicBezTo>
                      <a:pt x="2324" y="705"/>
                      <a:pt x="2363" y="667"/>
                      <a:pt x="2363" y="622"/>
                    </a:cubicBezTo>
                    <a:cubicBezTo>
                      <a:pt x="2363" y="0"/>
                      <a:pt x="2363" y="0"/>
                      <a:pt x="2363" y="0"/>
                    </a:cubicBezTo>
                    <a:cubicBezTo>
                      <a:pt x="0" y="0"/>
                      <a:pt x="0" y="0"/>
                      <a:pt x="0" y="0"/>
                    </a:cubicBezTo>
                    <a:cubicBezTo>
                      <a:pt x="0" y="622"/>
                      <a:pt x="0" y="622"/>
                      <a:pt x="0" y="622"/>
                    </a:cubicBezTo>
                    <a:cubicBezTo>
                      <a:pt x="0" y="622"/>
                      <a:pt x="0" y="622"/>
                      <a:pt x="0" y="6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10">
                <a:extLst>
                  <a:ext uri="{FF2B5EF4-FFF2-40B4-BE49-F238E27FC236}">
                    <a16:creationId xmlns:a16="http://schemas.microsoft.com/office/drawing/2014/main" id="{31C2CF14-D690-47F6-B96F-A237205752E1}"/>
                  </a:ext>
                </a:extLst>
              </p:cNvPr>
              <p:cNvSpPr>
                <a:spLocks noEditPoints="1"/>
              </p:cNvSpPr>
              <p:nvPr/>
            </p:nvSpPr>
            <p:spPr bwMode="auto">
              <a:xfrm>
                <a:off x="1211" y="-357"/>
                <a:ext cx="5412" cy="1122"/>
              </a:xfrm>
              <a:custGeom>
                <a:avLst/>
                <a:gdLst>
                  <a:gd name="T0" fmla="*/ 2256 w 2288"/>
                  <a:gd name="T1" fmla="*/ 435 h 474"/>
                  <a:gd name="T2" fmla="*/ 2050 w 2288"/>
                  <a:gd name="T3" fmla="*/ 292 h 474"/>
                  <a:gd name="T4" fmla="*/ 1947 w 2288"/>
                  <a:gd name="T5" fmla="*/ 260 h 474"/>
                  <a:gd name="T6" fmla="*/ 1553 w 2288"/>
                  <a:gd name="T7" fmla="*/ 260 h 474"/>
                  <a:gd name="T8" fmla="*/ 1553 w 2288"/>
                  <a:gd name="T9" fmla="*/ 169 h 474"/>
                  <a:gd name="T10" fmla="*/ 1631 w 2288"/>
                  <a:gd name="T11" fmla="*/ 188 h 474"/>
                  <a:gd name="T12" fmla="*/ 1663 w 2288"/>
                  <a:gd name="T13" fmla="*/ 78 h 474"/>
                  <a:gd name="T14" fmla="*/ 1147 w 2288"/>
                  <a:gd name="T15" fmla="*/ 0 h 474"/>
                  <a:gd name="T16" fmla="*/ 626 w 2288"/>
                  <a:gd name="T17" fmla="*/ 78 h 474"/>
                  <a:gd name="T18" fmla="*/ 664 w 2288"/>
                  <a:gd name="T19" fmla="*/ 188 h 474"/>
                  <a:gd name="T20" fmla="*/ 735 w 2288"/>
                  <a:gd name="T21" fmla="*/ 169 h 474"/>
                  <a:gd name="T22" fmla="*/ 735 w 2288"/>
                  <a:gd name="T23" fmla="*/ 260 h 474"/>
                  <a:gd name="T24" fmla="*/ 348 w 2288"/>
                  <a:gd name="T25" fmla="*/ 260 h 474"/>
                  <a:gd name="T26" fmla="*/ 239 w 2288"/>
                  <a:gd name="T27" fmla="*/ 292 h 474"/>
                  <a:gd name="T28" fmla="*/ 39 w 2288"/>
                  <a:gd name="T29" fmla="*/ 435 h 474"/>
                  <a:gd name="T30" fmla="*/ 0 w 2288"/>
                  <a:gd name="T31" fmla="*/ 474 h 474"/>
                  <a:gd name="T32" fmla="*/ 2288 w 2288"/>
                  <a:gd name="T33" fmla="*/ 474 h 474"/>
                  <a:gd name="T34" fmla="*/ 2256 w 2288"/>
                  <a:gd name="T35" fmla="*/ 435 h 474"/>
                  <a:gd name="T36" fmla="*/ 1450 w 2288"/>
                  <a:gd name="T37" fmla="*/ 260 h 474"/>
                  <a:gd name="T38" fmla="*/ 838 w 2288"/>
                  <a:gd name="T39" fmla="*/ 260 h 474"/>
                  <a:gd name="T40" fmla="*/ 838 w 2288"/>
                  <a:gd name="T41" fmla="*/ 143 h 474"/>
                  <a:gd name="T42" fmla="*/ 1147 w 2288"/>
                  <a:gd name="T43" fmla="*/ 117 h 474"/>
                  <a:gd name="T44" fmla="*/ 1450 w 2288"/>
                  <a:gd name="T45" fmla="*/ 143 h 474"/>
                  <a:gd name="T46" fmla="*/ 1450 w 2288"/>
                  <a:gd name="T47" fmla="*/ 260 h 474"/>
                  <a:gd name="T48" fmla="*/ 1450 w 2288"/>
                  <a:gd name="T49" fmla="*/ 26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8" h="474">
                    <a:moveTo>
                      <a:pt x="2256" y="435"/>
                    </a:moveTo>
                    <a:cubicBezTo>
                      <a:pt x="2050" y="292"/>
                      <a:pt x="2050" y="292"/>
                      <a:pt x="2050" y="292"/>
                    </a:cubicBezTo>
                    <a:cubicBezTo>
                      <a:pt x="2024" y="273"/>
                      <a:pt x="1979" y="260"/>
                      <a:pt x="1947" y="260"/>
                    </a:cubicBezTo>
                    <a:cubicBezTo>
                      <a:pt x="1553" y="260"/>
                      <a:pt x="1553" y="260"/>
                      <a:pt x="1553" y="260"/>
                    </a:cubicBezTo>
                    <a:cubicBezTo>
                      <a:pt x="1553" y="169"/>
                      <a:pt x="1553" y="169"/>
                      <a:pt x="1553" y="169"/>
                    </a:cubicBezTo>
                    <a:cubicBezTo>
                      <a:pt x="1579" y="175"/>
                      <a:pt x="1605" y="182"/>
                      <a:pt x="1631" y="188"/>
                    </a:cubicBezTo>
                    <a:cubicBezTo>
                      <a:pt x="1663" y="78"/>
                      <a:pt x="1663" y="78"/>
                      <a:pt x="1663" y="78"/>
                    </a:cubicBezTo>
                    <a:cubicBezTo>
                      <a:pt x="1470" y="13"/>
                      <a:pt x="1270" y="0"/>
                      <a:pt x="1147" y="0"/>
                    </a:cubicBezTo>
                    <a:cubicBezTo>
                      <a:pt x="1025" y="0"/>
                      <a:pt x="825" y="13"/>
                      <a:pt x="626" y="78"/>
                    </a:cubicBezTo>
                    <a:cubicBezTo>
                      <a:pt x="664" y="188"/>
                      <a:pt x="664" y="188"/>
                      <a:pt x="664" y="188"/>
                    </a:cubicBezTo>
                    <a:cubicBezTo>
                      <a:pt x="690" y="182"/>
                      <a:pt x="716" y="175"/>
                      <a:pt x="735" y="169"/>
                    </a:cubicBezTo>
                    <a:cubicBezTo>
                      <a:pt x="735" y="260"/>
                      <a:pt x="735" y="260"/>
                      <a:pt x="735" y="260"/>
                    </a:cubicBezTo>
                    <a:cubicBezTo>
                      <a:pt x="348" y="260"/>
                      <a:pt x="348" y="260"/>
                      <a:pt x="348" y="260"/>
                    </a:cubicBezTo>
                    <a:cubicBezTo>
                      <a:pt x="316" y="260"/>
                      <a:pt x="265" y="273"/>
                      <a:pt x="239" y="292"/>
                    </a:cubicBezTo>
                    <a:cubicBezTo>
                      <a:pt x="39" y="435"/>
                      <a:pt x="39" y="435"/>
                      <a:pt x="39" y="435"/>
                    </a:cubicBezTo>
                    <a:cubicBezTo>
                      <a:pt x="26" y="448"/>
                      <a:pt x="13" y="461"/>
                      <a:pt x="0" y="474"/>
                    </a:cubicBezTo>
                    <a:cubicBezTo>
                      <a:pt x="2288" y="474"/>
                      <a:pt x="2288" y="474"/>
                      <a:pt x="2288" y="474"/>
                    </a:cubicBezTo>
                    <a:cubicBezTo>
                      <a:pt x="2275" y="461"/>
                      <a:pt x="2269" y="448"/>
                      <a:pt x="2256" y="435"/>
                    </a:cubicBezTo>
                    <a:close/>
                    <a:moveTo>
                      <a:pt x="1450" y="260"/>
                    </a:moveTo>
                    <a:cubicBezTo>
                      <a:pt x="838" y="260"/>
                      <a:pt x="838" y="260"/>
                      <a:pt x="838" y="260"/>
                    </a:cubicBezTo>
                    <a:cubicBezTo>
                      <a:pt x="838" y="143"/>
                      <a:pt x="838" y="143"/>
                      <a:pt x="838" y="143"/>
                    </a:cubicBezTo>
                    <a:cubicBezTo>
                      <a:pt x="961" y="123"/>
                      <a:pt x="1070" y="117"/>
                      <a:pt x="1147" y="117"/>
                    </a:cubicBezTo>
                    <a:cubicBezTo>
                      <a:pt x="1225" y="117"/>
                      <a:pt x="1334" y="123"/>
                      <a:pt x="1450" y="143"/>
                    </a:cubicBezTo>
                    <a:cubicBezTo>
                      <a:pt x="1450" y="260"/>
                      <a:pt x="1450" y="260"/>
                      <a:pt x="1450" y="260"/>
                    </a:cubicBezTo>
                    <a:cubicBezTo>
                      <a:pt x="1450" y="260"/>
                      <a:pt x="1450" y="260"/>
                      <a:pt x="1450"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11">
                <a:extLst>
                  <a:ext uri="{FF2B5EF4-FFF2-40B4-BE49-F238E27FC236}">
                    <a16:creationId xmlns:a16="http://schemas.microsoft.com/office/drawing/2014/main" id="{2E2E76C9-1E8A-45A2-B755-D4448C08DF5A}"/>
                  </a:ext>
                </a:extLst>
              </p:cNvPr>
              <p:cNvSpPr>
                <a:spLocks/>
              </p:cNvSpPr>
              <p:nvPr/>
            </p:nvSpPr>
            <p:spPr bwMode="auto">
              <a:xfrm>
                <a:off x="1346" y="2927"/>
                <a:ext cx="5154" cy="1836"/>
              </a:xfrm>
              <a:custGeom>
                <a:avLst/>
                <a:gdLst>
                  <a:gd name="T0" fmla="*/ 1369 w 2179"/>
                  <a:gd name="T1" fmla="*/ 167 h 776"/>
                  <a:gd name="T2" fmla="*/ 816 w 2179"/>
                  <a:gd name="T3" fmla="*/ 167 h 776"/>
                  <a:gd name="T4" fmla="*/ 816 w 2179"/>
                  <a:gd name="T5" fmla="*/ 0 h 776"/>
                  <a:gd name="T6" fmla="*/ 0 w 2179"/>
                  <a:gd name="T7" fmla="*/ 0 h 776"/>
                  <a:gd name="T8" fmla="*/ 0 w 2179"/>
                  <a:gd name="T9" fmla="*/ 693 h 776"/>
                  <a:gd name="T10" fmla="*/ 90 w 2179"/>
                  <a:gd name="T11" fmla="*/ 776 h 776"/>
                  <a:gd name="T12" fmla="*/ 2095 w 2179"/>
                  <a:gd name="T13" fmla="*/ 776 h 776"/>
                  <a:gd name="T14" fmla="*/ 2179 w 2179"/>
                  <a:gd name="T15" fmla="*/ 693 h 776"/>
                  <a:gd name="T16" fmla="*/ 2179 w 2179"/>
                  <a:gd name="T17" fmla="*/ 0 h 776"/>
                  <a:gd name="T18" fmla="*/ 1369 w 2179"/>
                  <a:gd name="T19" fmla="*/ 0 h 776"/>
                  <a:gd name="T20" fmla="*/ 1369 w 2179"/>
                  <a:gd name="T21" fmla="*/ 167 h 776"/>
                  <a:gd name="T22" fmla="*/ 1369 w 2179"/>
                  <a:gd name="T23" fmla="*/ 167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9" h="776">
                    <a:moveTo>
                      <a:pt x="1369" y="167"/>
                    </a:moveTo>
                    <a:cubicBezTo>
                      <a:pt x="816" y="167"/>
                      <a:pt x="816" y="167"/>
                      <a:pt x="816" y="167"/>
                    </a:cubicBezTo>
                    <a:cubicBezTo>
                      <a:pt x="816" y="0"/>
                      <a:pt x="816" y="0"/>
                      <a:pt x="816" y="0"/>
                    </a:cubicBezTo>
                    <a:cubicBezTo>
                      <a:pt x="0" y="0"/>
                      <a:pt x="0" y="0"/>
                      <a:pt x="0" y="0"/>
                    </a:cubicBezTo>
                    <a:cubicBezTo>
                      <a:pt x="0" y="693"/>
                      <a:pt x="0" y="693"/>
                      <a:pt x="0" y="693"/>
                    </a:cubicBezTo>
                    <a:cubicBezTo>
                      <a:pt x="0" y="738"/>
                      <a:pt x="39" y="776"/>
                      <a:pt x="90" y="776"/>
                    </a:cubicBezTo>
                    <a:cubicBezTo>
                      <a:pt x="2095" y="776"/>
                      <a:pt x="2095" y="776"/>
                      <a:pt x="2095" y="776"/>
                    </a:cubicBezTo>
                    <a:cubicBezTo>
                      <a:pt x="2140" y="776"/>
                      <a:pt x="2179" y="738"/>
                      <a:pt x="2179" y="693"/>
                    </a:cubicBezTo>
                    <a:cubicBezTo>
                      <a:pt x="2179" y="0"/>
                      <a:pt x="2179" y="0"/>
                      <a:pt x="2179" y="0"/>
                    </a:cubicBezTo>
                    <a:cubicBezTo>
                      <a:pt x="1369" y="0"/>
                      <a:pt x="1369" y="0"/>
                      <a:pt x="1369" y="0"/>
                    </a:cubicBezTo>
                    <a:cubicBezTo>
                      <a:pt x="1369" y="167"/>
                      <a:pt x="1369" y="167"/>
                      <a:pt x="1369" y="167"/>
                    </a:cubicBezTo>
                    <a:cubicBezTo>
                      <a:pt x="1369" y="167"/>
                      <a:pt x="1369" y="167"/>
                      <a:pt x="1369"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sp>
          <p:nvSpPr>
            <p:cNvPr id="12" name="Rectangle 7">
              <a:extLst>
                <a:ext uri="{FF2B5EF4-FFF2-40B4-BE49-F238E27FC236}">
                  <a16:creationId xmlns:a16="http://schemas.microsoft.com/office/drawing/2014/main" id="{132BFBEC-09E2-4F2B-9593-9394C797540B}"/>
                </a:ext>
              </a:extLst>
            </p:cNvPr>
            <p:cNvSpPr/>
            <p:nvPr/>
          </p:nvSpPr>
          <p:spPr bwMode="auto">
            <a:xfrm>
              <a:off x="525203" y="3109913"/>
              <a:ext cx="249090" cy="6018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16" name="Freeform 19">
            <a:extLst>
              <a:ext uri="{FF2B5EF4-FFF2-40B4-BE49-F238E27FC236}">
                <a16:creationId xmlns:a16="http://schemas.microsoft.com/office/drawing/2014/main" id="{7EF839DB-4FC1-471B-81C3-DB60CFE321B6}"/>
              </a:ext>
            </a:extLst>
          </p:cNvPr>
          <p:cNvSpPr>
            <a:spLocks/>
          </p:cNvSpPr>
          <p:nvPr/>
        </p:nvSpPr>
        <p:spPr bwMode="auto">
          <a:xfrm>
            <a:off x="10074213" y="3312550"/>
            <a:ext cx="765688" cy="699719"/>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98DAF9A-3741-4271-AFE3-73EEA41DD827}"/>
              </a:ext>
            </a:extLst>
          </p:cNvPr>
          <p:cNvSpPr/>
          <p:nvPr/>
        </p:nvSpPr>
        <p:spPr bwMode="auto">
          <a:xfrm>
            <a:off x="3505001"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Set package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price and sell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to customers</a:t>
            </a:r>
          </a:p>
        </p:txBody>
      </p:sp>
      <p:sp>
        <p:nvSpPr>
          <p:cNvPr id="31" name="Rectangle 35">
            <a:extLst>
              <a:ext uri="{FF2B5EF4-FFF2-40B4-BE49-F238E27FC236}">
                <a16:creationId xmlns:a16="http://schemas.microsoft.com/office/drawing/2014/main" id="{4E7B4B9B-C98E-4384-B58E-C147457B559B}"/>
              </a:ext>
            </a:extLst>
          </p:cNvPr>
          <p:cNvSpPr/>
          <p:nvPr/>
        </p:nvSpPr>
        <p:spPr bwMode="auto">
          <a:xfrm>
            <a:off x="6510948"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Place order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for Microsoft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Cloud Services</a:t>
            </a:r>
          </a:p>
        </p:txBody>
      </p:sp>
      <p:sp>
        <p:nvSpPr>
          <p:cNvPr id="32" name="Rectangle 43">
            <a:extLst>
              <a:ext uri="{FF2B5EF4-FFF2-40B4-BE49-F238E27FC236}">
                <a16:creationId xmlns:a16="http://schemas.microsoft.com/office/drawing/2014/main" id="{1D269448-CA5B-4370-9C11-DB6833CEFFA9}"/>
              </a:ext>
            </a:extLst>
          </p:cNvPr>
          <p:cNvSpPr/>
          <p:nvPr/>
        </p:nvSpPr>
        <p:spPr bwMode="auto">
          <a:xfrm>
            <a:off x="9862589"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Offer single packaged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solution</a:t>
            </a:r>
          </a:p>
        </p:txBody>
      </p:sp>
      <p:sp>
        <p:nvSpPr>
          <p:cNvPr id="33" name="Rectangle 21">
            <a:extLst>
              <a:ext uri="{FF2B5EF4-FFF2-40B4-BE49-F238E27FC236}">
                <a16:creationId xmlns:a16="http://schemas.microsoft.com/office/drawing/2014/main" id="{C6610D0E-6983-4FAA-BA30-A2F0C6A9DC55}"/>
              </a:ext>
            </a:extLst>
          </p:cNvPr>
          <p:cNvSpPr/>
          <p:nvPr/>
        </p:nvSpPr>
        <p:spPr bwMode="auto">
          <a:xfrm>
            <a:off x="491968"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Create cloud subscription + partner offer</a:t>
            </a:r>
          </a:p>
        </p:txBody>
      </p:sp>
    </p:spTree>
    <p:extLst>
      <p:ext uri="{BB962C8B-B14F-4D97-AF65-F5344CB8AC3E}">
        <p14:creationId xmlns:p14="http://schemas.microsoft.com/office/powerpoint/2010/main" val="31884899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0785-6433-41F8-895D-452B94D57A54}"/>
              </a:ext>
            </a:extLst>
          </p:cNvPr>
          <p:cNvSpPr>
            <a:spLocks noGrp="1"/>
          </p:cNvSpPr>
          <p:nvPr>
            <p:ph type="title"/>
          </p:nvPr>
        </p:nvSpPr>
        <p:spPr/>
        <p:txBody>
          <a:bodyPr/>
          <a:lstStyle/>
          <a:p>
            <a:r>
              <a:rPr lang="en-US" dirty="0"/>
              <a:t>One program, two different business models</a:t>
            </a:r>
            <a:endParaRPr lang="en-IN" dirty="0"/>
          </a:p>
        </p:txBody>
      </p:sp>
      <p:sp>
        <p:nvSpPr>
          <p:cNvPr id="5" name="Rectangle 4">
            <a:extLst>
              <a:ext uri="{FF2B5EF4-FFF2-40B4-BE49-F238E27FC236}">
                <a16:creationId xmlns:a16="http://schemas.microsoft.com/office/drawing/2014/main" id="{8BFE4916-A161-4AD1-A612-C0EFCE1CB9B0}"/>
              </a:ext>
            </a:extLst>
          </p:cNvPr>
          <p:cNvSpPr/>
          <p:nvPr/>
        </p:nvSpPr>
        <p:spPr bwMode="auto">
          <a:xfrm>
            <a:off x="6944810" y="1235072"/>
            <a:ext cx="5026529" cy="541020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174862" marR="0" lvl="0" indent="-174862" algn="l" defTabSz="932418"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
        <p:nvSpPr>
          <p:cNvPr id="6" name="Rectangle 5">
            <a:extLst>
              <a:ext uri="{FF2B5EF4-FFF2-40B4-BE49-F238E27FC236}">
                <a16:creationId xmlns:a16="http://schemas.microsoft.com/office/drawing/2014/main" id="{96746737-8FA9-4EF5-9A43-4309402E0B93}"/>
              </a:ext>
            </a:extLst>
          </p:cNvPr>
          <p:cNvSpPr/>
          <p:nvPr/>
        </p:nvSpPr>
        <p:spPr bwMode="auto">
          <a:xfrm>
            <a:off x="467183" y="1235073"/>
            <a:ext cx="6342253" cy="2373453"/>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84887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CSP Direct model (1-tier)</a:t>
            </a:r>
          </a:p>
          <a:p>
            <a:pPr marL="347663" marR="0" lvl="0" indent="-233363" algn="l" defTabSz="932418"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Partner works with Microsoft directly </a:t>
            </a:r>
          </a:p>
          <a:p>
            <a:pPr marL="347663" marR="0" lvl="0" indent="-233363" algn="l" defTabSz="932418"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Fixed discount for Azure</a:t>
            </a:r>
          </a:p>
          <a:p>
            <a:pPr marL="347663" marR="0" lvl="0" indent="-233363" algn="l" defTabSz="932418"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Partner needs to provide billing tools and build support practice</a:t>
            </a:r>
          </a:p>
          <a:p>
            <a:pPr marL="347663" marR="0" lvl="0" indent="-233363" algn="l" defTabSz="932418"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Credit check during the onboarding process</a:t>
            </a:r>
            <a:endPar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67832A4A-83CE-4F42-95A2-59F993347426}"/>
              </a:ext>
            </a:extLst>
          </p:cNvPr>
          <p:cNvSpPr/>
          <p:nvPr/>
        </p:nvSpPr>
        <p:spPr bwMode="auto">
          <a:xfrm>
            <a:off x="467182" y="3732651"/>
            <a:ext cx="6342253" cy="2373460"/>
          </a:xfrm>
          <a:prstGeom prst="rect">
            <a:avLst/>
          </a:prstGeom>
          <a:solidFill>
            <a:schemeClr val="accent2"/>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84887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CSP Indirect model (2-tier)</a:t>
            </a:r>
          </a:p>
          <a:p>
            <a:pPr marL="347663" marR="0" lvl="0" indent="-233363" algn="l" defTabSz="932418"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2 partner tiers:</a:t>
            </a:r>
          </a:p>
          <a:p>
            <a:pPr marL="741363" marR="0" lvl="1" indent="-285750" algn="l" defTabSz="932418" rtl="0" eaLnBrk="1" fontAlgn="auto" latinLnBrk="0" hangingPunct="1">
              <a:lnSpc>
                <a:spcPct val="100000"/>
              </a:lnSpc>
              <a:spcBef>
                <a:spcPts val="200"/>
              </a:spcBef>
              <a:spcAft>
                <a:spcPts val="400"/>
              </a:spcAft>
              <a:buClrTx/>
              <a:buSzTx/>
              <a:buFont typeface="Engravers MT" panose="02090707080505020304" pitchFamily="18" charset="0"/>
              <a:buChar char="–"/>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CSP Indirect Provider (aka Distributor) – transacts to Microsoft, provides billing tools and technical support.</a:t>
            </a:r>
          </a:p>
          <a:p>
            <a:pPr marL="741363" marR="0" lvl="1" indent="-285750" algn="l" defTabSz="932418" rtl="0" eaLnBrk="1" fontAlgn="auto" latinLnBrk="0" hangingPunct="1">
              <a:lnSpc>
                <a:spcPct val="100000"/>
              </a:lnSpc>
              <a:spcBef>
                <a:spcPts val="200"/>
              </a:spcBef>
              <a:spcAft>
                <a:spcPts val="400"/>
              </a:spcAft>
              <a:buClrTx/>
              <a:buSzTx/>
              <a:buFont typeface="Engravers MT" panose="02090707080505020304" pitchFamily="18" charset="0"/>
              <a:buChar char="–"/>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CSP Indirect Reseller – sells Azure to customers through CSP Indirect Provider</a:t>
            </a: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t>
            </a:r>
            <a:endPar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0" name="TextBox 8">
            <a:extLst>
              <a:ext uri="{FF2B5EF4-FFF2-40B4-BE49-F238E27FC236}">
                <a16:creationId xmlns:a16="http://schemas.microsoft.com/office/drawing/2014/main" id="{E067595D-721B-4694-8194-FE008237F586}"/>
              </a:ext>
            </a:extLst>
          </p:cNvPr>
          <p:cNvSpPr txBox="1"/>
          <p:nvPr/>
        </p:nvSpPr>
        <p:spPr>
          <a:xfrm>
            <a:off x="7519992" y="1419149"/>
            <a:ext cx="1382301" cy="338554"/>
          </a:xfrm>
          <a:prstGeom prst="rect">
            <a:avLst/>
          </a:prstGeom>
          <a:noFill/>
        </p:spPr>
        <p:txBody>
          <a:bodyPr wrap="non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rPr>
              <a:t>CSP Direct</a:t>
            </a:r>
            <a:endParaRPr kumimoji="0" lang="en-US" sz="2200" b="1"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11" name="TextBox 9">
            <a:extLst>
              <a:ext uri="{FF2B5EF4-FFF2-40B4-BE49-F238E27FC236}">
                <a16:creationId xmlns:a16="http://schemas.microsoft.com/office/drawing/2014/main" id="{AC370CDE-809C-4EA2-A51C-6A95B28E63E4}"/>
              </a:ext>
            </a:extLst>
          </p:cNvPr>
          <p:cNvSpPr txBox="1"/>
          <p:nvPr/>
        </p:nvSpPr>
        <p:spPr>
          <a:xfrm>
            <a:off x="9884669" y="1419149"/>
            <a:ext cx="1608325" cy="338554"/>
          </a:xfrm>
          <a:prstGeom prst="rect">
            <a:avLst/>
          </a:prstGeom>
          <a:noFill/>
        </p:spPr>
        <p:txBody>
          <a:bodyPr wrap="non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CSP Indirect</a:t>
            </a:r>
            <a:endParaRPr kumimoji="0" lang="en-US" sz="2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endParaRPr>
          </a:p>
        </p:txBody>
      </p:sp>
      <p:cxnSp>
        <p:nvCxnSpPr>
          <p:cNvPr id="12" name="Straight Arrow Connector 76">
            <a:extLst>
              <a:ext uri="{FF2B5EF4-FFF2-40B4-BE49-F238E27FC236}">
                <a16:creationId xmlns:a16="http://schemas.microsoft.com/office/drawing/2014/main" id="{DFB8FD6A-9189-4008-9E0C-74458FDDCEE1}"/>
              </a:ext>
            </a:extLst>
          </p:cNvPr>
          <p:cNvCxnSpPr>
            <a:cxnSpLocks/>
            <a:endCxn id="14" idx="0"/>
          </p:cNvCxnSpPr>
          <p:nvPr/>
        </p:nvCxnSpPr>
        <p:spPr>
          <a:xfrm>
            <a:off x="8243007" y="2590742"/>
            <a:ext cx="0" cy="2961253"/>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73">
            <a:extLst>
              <a:ext uri="{FF2B5EF4-FFF2-40B4-BE49-F238E27FC236}">
                <a16:creationId xmlns:a16="http://schemas.microsoft.com/office/drawing/2014/main" id="{5EA97ECD-C8B9-4BBF-8F99-CEB37BF11745}"/>
              </a:ext>
            </a:extLst>
          </p:cNvPr>
          <p:cNvSpPr txBox="1"/>
          <p:nvPr/>
        </p:nvSpPr>
        <p:spPr>
          <a:xfrm>
            <a:off x="7128239" y="1878080"/>
            <a:ext cx="2229536" cy="712662"/>
          </a:xfrm>
          <a:prstGeom prst="roundRect">
            <a:avLst>
              <a:gd name="adj" fmla="val 50000"/>
            </a:avLst>
          </a:prstGeom>
          <a:solidFill>
            <a:schemeClr val="accent1"/>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a:t>
            </a:r>
          </a:p>
        </p:txBody>
      </p:sp>
      <p:sp>
        <p:nvSpPr>
          <p:cNvPr id="14" name="TextBox 75">
            <a:extLst>
              <a:ext uri="{FF2B5EF4-FFF2-40B4-BE49-F238E27FC236}">
                <a16:creationId xmlns:a16="http://schemas.microsoft.com/office/drawing/2014/main" id="{02CD4E34-9612-433B-B663-ADE43B0FD992}"/>
              </a:ext>
            </a:extLst>
          </p:cNvPr>
          <p:cNvSpPr txBox="1"/>
          <p:nvPr/>
        </p:nvSpPr>
        <p:spPr>
          <a:xfrm>
            <a:off x="7128239" y="5551995"/>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Customer</a:t>
            </a:r>
          </a:p>
        </p:txBody>
      </p:sp>
      <p:sp>
        <p:nvSpPr>
          <p:cNvPr id="15" name="TextBox 74">
            <a:extLst>
              <a:ext uri="{FF2B5EF4-FFF2-40B4-BE49-F238E27FC236}">
                <a16:creationId xmlns:a16="http://schemas.microsoft.com/office/drawing/2014/main" id="{F74AB089-6AC9-4A6A-93BE-AE29B2EC10E4}"/>
              </a:ext>
            </a:extLst>
          </p:cNvPr>
          <p:cNvSpPr txBox="1"/>
          <p:nvPr/>
        </p:nvSpPr>
        <p:spPr>
          <a:xfrm>
            <a:off x="7128239" y="3608526"/>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CSP Direct Partner</a:t>
            </a:r>
          </a:p>
        </p:txBody>
      </p:sp>
      <p:cxnSp>
        <p:nvCxnSpPr>
          <p:cNvPr id="17" name="Straight Arrow Connector 76">
            <a:extLst>
              <a:ext uri="{FF2B5EF4-FFF2-40B4-BE49-F238E27FC236}">
                <a16:creationId xmlns:a16="http://schemas.microsoft.com/office/drawing/2014/main" id="{3B17F9A3-8B7D-4874-A2F1-FD2D60D81C57}"/>
              </a:ext>
            </a:extLst>
          </p:cNvPr>
          <p:cNvCxnSpPr>
            <a:cxnSpLocks/>
          </p:cNvCxnSpPr>
          <p:nvPr/>
        </p:nvCxnSpPr>
        <p:spPr>
          <a:xfrm>
            <a:off x="10673142" y="2590004"/>
            <a:ext cx="0" cy="2962730"/>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65">
            <a:extLst>
              <a:ext uri="{FF2B5EF4-FFF2-40B4-BE49-F238E27FC236}">
                <a16:creationId xmlns:a16="http://schemas.microsoft.com/office/drawing/2014/main" id="{6DE12997-77FD-48B4-9180-441F11D44B76}"/>
              </a:ext>
            </a:extLst>
          </p:cNvPr>
          <p:cNvSpPr txBox="1"/>
          <p:nvPr/>
        </p:nvSpPr>
        <p:spPr>
          <a:xfrm>
            <a:off x="9558374" y="1878080"/>
            <a:ext cx="2229536" cy="711924"/>
          </a:xfrm>
          <a:prstGeom prst="roundRect">
            <a:avLst>
              <a:gd name="adj" fmla="val 50000"/>
            </a:avLst>
          </a:prstGeom>
          <a:solidFill>
            <a:schemeClr val="accent2"/>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a:t>
            </a:r>
          </a:p>
        </p:txBody>
      </p:sp>
      <p:sp>
        <p:nvSpPr>
          <p:cNvPr id="19" name="TextBox 67">
            <a:extLst>
              <a:ext uri="{FF2B5EF4-FFF2-40B4-BE49-F238E27FC236}">
                <a16:creationId xmlns:a16="http://schemas.microsoft.com/office/drawing/2014/main" id="{42882E4E-4626-4D16-9E5E-1060B9848123}"/>
              </a:ext>
            </a:extLst>
          </p:cNvPr>
          <p:cNvSpPr txBox="1"/>
          <p:nvPr/>
        </p:nvSpPr>
        <p:spPr>
          <a:xfrm>
            <a:off x="9558374" y="5552734"/>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Customer</a:t>
            </a:r>
          </a:p>
        </p:txBody>
      </p:sp>
      <p:sp>
        <p:nvSpPr>
          <p:cNvPr id="20" name="TextBox 72">
            <a:extLst>
              <a:ext uri="{FF2B5EF4-FFF2-40B4-BE49-F238E27FC236}">
                <a16:creationId xmlns:a16="http://schemas.microsoft.com/office/drawing/2014/main" id="{321632AC-EAF3-44E6-A46C-E80A05406706}"/>
              </a:ext>
            </a:extLst>
          </p:cNvPr>
          <p:cNvSpPr txBox="1"/>
          <p:nvPr/>
        </p:nvSpPr>
        <p:spPr>
          <a:xfrm>
            <a:off x="9558374" y="2960456"/>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CSP Indirect Provider</a:t>
            </a:r>
          </a:p>
        </p:txBody>
      </p:sp>
      <p:sp>
        <p:nvSpPr>
          <p:cNvPr id="21" name="TextBox 66">
            <a:extLst>
              <a:ext uri="{FF2B5EF4-FFF2-40B4-BE49-F238E27FC236}">
                <a16:creationId xmlns:a16="http://schemas.microsoft.com/office/drawing/2014/main" id="{9F3E984B-430A-4BD7-8529-479F0D84F8F1}"/>
              </a:ext>
            </a:extLst>
          </p:cNvPr>
          <p:cNvSpPr txBox="1"/>
          <p:nvPr/>
        </p:nvSpPr>
        <p:spPr>
          <a:xfrm>
            <a:off x="9558374" y="4256595"/>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CSP Indirect Reseller</a:t>
            </a:r>
          </a:p>
        </p:txBody>
      </p:sp>
      <p:sp>
        <p:nvSpPr>
          <p:cNvPr id="3" name="Rectangle 2"/>
          <p:cNvSpPr/>
          <p:nvPr/>
        </p:nvSpPr>
        <p:spPr>
          <a:xfrm>
            <a:off x="467182" y="6245163"/>
            <a:ext cx="3855223" cy="40011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t>Choose your path – </a:t>
            </a:r>
            <a:r>
              <a:rPr kumimoji="0" lang="en-US" sz="20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hlinkClick r:id="rId2"/>
              </a:rPr>
              <a:t>enroll</a:t>
            </a:r>
            <a:r>
              <a:rPr kumimoji="0" lang="en-US" sz="20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t> today.</a:t>
            </a:r>
            <a:endParaRPr kumimoji="0" lang="en-US" sz="2000" b="0" i="0" u="none" strike="noStrike" kern="1200" cap="none" spc="0" normalizeH="0" baseline="0" noProof="0" dirty="0">
              <a:ln>
                <a:noFill/>
              </a:ln>
              <a:solidFill>
                <a:srgbClr val="002050"/>
              </a:solidFill>
              <a:effectLst/>
              <a:uLnTx/>
              <a:uFillTx/>
              <a:latin typeface="Segoe UI"/>
              <a:ea typeface="+mn-ea"/>
              <a:cs typeface="+mn-cs"/>
            </a:endParaRPr>
          </a:p>
        </p:txBody>
      </p:sp>
    </p:spTree>
    <p:extLst>
      <p:ext uri="{BB962C8B-B14F-4D97-AF65-F5344CB8AC3E}">
        <p14:creationId xmlns:p14="http://schemas.microsoft.com/office/powerpoint/2010/main" val="35320933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1FC3-6729-42DC-B683-AC90C5CF5776}"/>
              </a:ext>
            </a:extLst>
          </p:cNvPr>
          <p:cNvSpPr>
            <a:spLocks noGrp="1"/>
          </p:cNvSpPr>
          <p:nvPr>
            <p:ph type="title"/>
          </p:nvPr>
        </p:nvSpPr>
        <p:spPr>
          <a:xfrm>
            <a:off x="322333" y="210821"/>
            <a:ext cx="11887878" cy="820092"/>
          </a:xfrm>
        </p:spPr>
        <p:txBody>
          <a:bodyPr/>
          <a:lstStyle/>
          <a:p>
            <a:r>
              <a:rPr lang="en-US" dirty="0"/>
              <a:t>Partner Center Portal</a:t>
            </a:r>
            <a:endParaRPr lang="en-IN" dirty="0"/>
          </a:p>
        </p:txBody>
      </p:sp>
      <p:sp>
        <p:nvSpPr>
          <p:cNvPr id="4" name="Text Placeholder 1">
            <a:extLst>
              <a:ext uri="{FF2B5EF4-FFF2-40B4-BE49-F238E27FC236}">
                <a16:creationId xmlns:a16="http://schemas.microsoft.com/office/drawing/2014/main" id="{D7E90EEE-7EBF-4165-BE35-586458F99D80}"/>
              </a:ext>
            </a:extLst>
          </p:cNvPr>
          <p:cNvSpPr txBox="1">
            <a:spLocks/>
          </p:cNvSpPr>
          <p:nvPr/>
        </p:nvSpPr>
        <p:spPr>
          <a:xfrm>
            <a:off x="478679" y="1092284"/>
            <a:ext cx="11502523" cy="878930"/>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chemeClr val="tx1"/>
                </a:soli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093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hlinkClick r:id="rId2"/>
              </a:rPr>
              <a:t>partnercenter.microsoft.com</a:t>
            </a:r>
            <a:endParaRPr kumimoji="0" lang="en-US" sz="28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5093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Core of partner’s CSP business. Manage Azure customers in one place. </a:t>
            </a:r>
          </a:p>
        </p:txBody>
      </p:sp>
      <p:sp>
        <p:nvSpPr>
          <p:cNvPr id="29" name="Rectangle 28">
            <a:extLst>
              <a:ext uri="{FF2B5EF4-FFF2-40B4-BE49-F238E27FC236}">
                <a16:creationId xmlns:a16="http://schemas.microsoft.com/office/drawing/2014/main" id="{C31BF252-4D86-421E-972D-33B08E99F4F3}"/>
              </a:ext>
            </a:extLst>
          </p:cNvPr>
          <p:cNvSpPr/>
          <p:nvPr/>
        </p:nvSpPr>
        <p:spPr bwMode="auto">
          <a:xfrm>
            <a:off x="478679" y="2743873"/>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Easy to Use web portal</a:t>
            </a:r>
          </a:p>
        </p:txBody>
      </p:sp>
      <p:sp>
        <p:nvSpPr>
          <p:cNvPr id="30" name="Rectangle 29">
            <a:extLst>
              <a:ext uri="{FF2B5EF4-FFF2-40B4-BE49-F238E27FC236}">
                <a16:creationId xmlns:a16="http://schemas.microsoft.com/office/drawing/2014/main" id="{8C1B2A5E-23FC-4DE7-846E-75FB38912D31}"/>
              </a:ext>
            </a:extLst>
          </p:cNvPr>
          <p:cNvSpPr/>
          <p:nvPr/>
        </p:nvSpPr>
        <p:spPr bwMode="auto">
          <a:xfrm>
            <a:off x="3372475" y="2743873"/>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Provision Customers &amp; Subscriptions</a:t>
            </a:r>
          </a:p>
        </p:txBody>
      </p:sp>
      <p:sp>
        <p:nvSpPr>
          <p:cNvPr id="31" name="Rectangle 30">
            <a:extLst>
              <a:ext uri="{FF2B5EF4-FFF2-40B4-BE49-F238E27FC236}">
                <a16:creationId xmlns:a16="http://schemas.microsoft.com/office/drawing/2014/main" id="{03C251EF-3FF1-4763-BF08-DD2AA2CEF18D}"/>
              </a:ext>
            </a:extLst>
          </p:cNvPr>
          <p:cNvSpPr/>
          <p:nvPr/>
        </p:nvSpPr>
        <p:spPr bwMode="auto">
          <a:xfrm>
            <a:off x="6266272" y="2743873"/>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Admin-on-behalf-of customers</a:t>
            </a:r>
          </a:p>
        </p:txBody>
      </p:sp>
      <p:sp>
        <p:nvSpPr>
          <p:cNvPr id="32" name="Rectangle 31">
            <a:extLst>
              <a:ext uri="{FF2B5EF4-FFF2-40B4-BE49-F238E27FC236}">
                <a16:creationId xmlns:a16="http://schemas.microsoft.com/office/drawing/2014/main" id="{0B93B7B4-6E4E-41C5-A799-690623A2A404}"/>
              </a:ext>
            </a:extLst>
          </p:cNvPr>
          <p:cNvSpPr/>
          <p:nvPr/>
        </p:nvSpPr>
        <p:spPr bwMode="auto">
          <a:xfrm>
            <a:off x="9160069" y="2743873"/>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Office 365, EMS, Dynamics 365, Azure</a:t>
            </a:r>
          </a:p>
        </p:txBody>
      </p:sp>
      <p:sp>
        <p:nvSpPr>
          <p:cNvPr id="33" name="Rectangle 32">
            <a:extLst>
              <a:ext uri="{FF2B5EF4-FFF2-40B4-BE49-F238E27FC236}">
                <a16:creationId xmlns:a16="http://schemas.microsoft.com/office/drawing/2014/main" id="{348C16BA-2BFC-4815-A828-0F535E9C3E29}"/>
              </a:ext>
            </a:extLst>
          </p:cNvPr>
          <p:cNvSpPr/>
          <p:nvPr/>
        </p:nvSpPr>
        <p:spPr bwMode="auto">
          <a:xfrm>
            <a:off x="478679" y="4688764"/>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Multi-channel &amp; </a:t>
            </a:r>
            <a:b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Multi-partner capabilities</a:t>
            </a:r>
          </a:p>
        </p:txBody>
      </p:sp>
      <p:sp>
        <p:nvSpPr>
          <p:cNvPr id="34" name="Rectangle 33">
            <a:extLst>
              <a:ext uri="{FF2B5EF4-FFF2-40B4-BE49-F238E27FC236}">
                <a16:creationId xmlns:a16="http://schemas.microsoft.com/office/drawing/2014/main" id="{3F5E8AA3-E10D-4D6A-825F-35BDC46E8E37}"/>
              </a:ext>
            </a:extLst>
          </p:cNvPr>
          <p:cNvSpPr/>
          <p:nvPr/>
        </p:nvSpPr>
        <p:spPr bwMode="auto">
          <a:xfrm>
            <a:off x="3372475" y="4688764"/>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Automated invoicing</a:t>
            </a:r>
          </a:p>
        </p:txBody>
      </p:sp>
      <p:sp>
        <p:nvSpPr>
          <p:cNvPr id="35" name="Rectangle 34">
            <a:extLst>
              <a:ext uri="{FF2B5EF4-FFF2-40B4-BE49-F238E27FC236}">
                <a16:creationId xmlns:a16="http://schemas.microsoft.com/office/drawing/2014/main" id="{8E992BF8-A00D-4EEA-8CB0-A7E567A3DC86}"/>
              </a:ext>
            </a:extLst>
          </p:cNvPr>
          <p:cNvSpPr/>
          <p:nvPr/>
        </p:nvSpPr>
        <p:spPr bwMode="auto">
          <a:xfrm>
            <a:off x="6266272" y="4688764"/>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Rich set of APIs for integration</a:t>
            </a:r>
          </a:p>
        </p:txBody>
      </p:sp>
      <p:sp>
        <p:nvSpPr>
          <p:cNvPr id="36" name="Rectangle 35">
            <a:extLst>
              <a:ext uri="{FF2B5EF4-FFF2-40B4-BE49-F238E27FC236}">
                <a16:creationId xmlns:a16="http://schemas.microsoft.com/office/drawing/2014/main" id="{6854D61F-70AE-427D-8880-A6F09EA88DE4}"/>
              </a:ext>
            </a:extLst>
          </p:cNvPr>
          <p:cNvSpPr/>
          <p:nvPr/>
        </p:nvSpPr>
        <p:spPr bwMode="auto">
          <a:xfrm>
            <a:off x="9160069" y="4688764"/>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CSP Content &amp; Resources</a:t>
            </a:r>
          </a:p>
        </p:txBody>
      </p:sp>
      <p:sp>
        <p:nvSpPr>
          <p:cNvPr id="37" name="Freeform 14">
            <a:extLst>
              <a:ext uri="{FF2B5EF4-FFF2-40B4-BE49-F238E27FC236}">
                <a16:creationId xmlns:a16="http://schemas.microsoft.com/office/drawing/2014/main" id="{D0DFE656-980E-4D88-8565-83B1B1CF76FD}"/>
              </a:ext>
            </a:extLst>
          </p:cNvPr>
          <p:cNvSpPr>
            <a:spLocks noEditPoints="1"/>
          </p:cNvSpPr>
          <p:nvPr/>
        </p:nvSpPr>
        <p:spPr bwMode="black">
          <a:xfrm flipH="1">
            <a:off x="2692427" y="4039660"/>
            <a:ext cx="466387" cy="493574"/>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10795" cap="flat" cmpd="sng" algn="ctr">
            <a:noFill/>
            <a:prstDash val="solid"/>
            <a:headEnd type="none" w="med" len="med"/>
            <a:tailEnd type="none" w="med" len="med"/>
          </a:ln>
          <a:effectLst/>
        </p:spPr>
        <p:txBody>
          <a:bodyPr vert="horz" wrap="square" lIns="83916" tIns="41958" rIns="83916" bIns="41958" numCol="1" rtlCol="0" anchor="ctr" anchorCtr="0" compatLnSpc="1">
            <a:prstTxWarp prst="textNoShape">
              <a:avLst/>
            </a:prstTxWarp>
          </a:bodyPr>
          <a:lstStyle/>
          <a:p>
            <a:pPr marL="0" marR="0" lvl="0" indent="0" algn="l" defTabSz="7551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24" normalizeH="0" baseline="0" noProof="0" dirty="0">
              <a:ln>
                <a:noFill/>
              </a:ln>
              <a:solidFill>
                <a:sysClr val="windowText" lastClr="000000"/>
              </a:solidFill>
              <a:effectLst/>
              <a:uLnTx/>
              <a:uFillTx/>
              <a:latin typeface="Segoe Light" pitchFamily="34" charset="0"/>
              <a:ea typeface="+mn-ea"/>
              <a:cs typeface="+mn-cs"/>
            </a:endParaRPr>
          </a:p>
        </p:txBody>
      </p:sp>
      <p:sp>
        <p:nvSpPr>
          <p:cNvPr id="38" name="Freeform 52">
            <a:extLst>
              <a:ext uri="{FF2B5EF4-FFF2-40B4-BE49-F238E27FC236}">
                <a16:creationId xmlns:a16="http://schemas.microsoft.com/office/drawing/2014/main" id="{FE7577BD-570A-431D-AF2C-8D85F52D4509}"/>
              </a:ext>
            </a:extLst>
          </p:cNvPr>
          <p:cNvSpPr/>
          <p:nvPr/>
        </p:nvSpPr>
        <p:spPr bwMode="auto">
          <a:xfrm>
            <a:off x="5683219" y="6001656"/>
            <a:ext cx="399622" cy="453341"/>
          </a:xfrm>
          <a:custGeom>
            <a:avLst/>
            <a:gdLst/>
            <a:ahLst/>
            <a:cxnLst/>
            <a:rect l="l" t="t" r="r" b="b"/>
            <a:pathLst>
              <a:path w="3911447" h="4437244">
                <a:moveTo>
                  <a:pt x="2118517" y="1334584"/>
                </a:moveTo>
                <a:lnTo>
                  <a:pt x="2351646" y="1334584"/>
                </a:lnTo>
                <a:lnTo>
                  <a:pt x="2351646" y="1523144"/>
                </a:lnTo>
                <a:cubicBezTo>
                  <a:pt x="2460211" y="1526001"/>
                  <a:pt x="2541349" y="1540857"/>
                  <a:pt x="2636200" y="1567713"/>
                </a:cubicBezTo>
                <a:lnTo>
                  <a:pt x="2636200" y="1920834"/>
                </a:lnTo>
                <a:cubicBezTo>
                  <a:pt x="2474496" y="1835125"/>
                  <a:pt x="2273365" y="1795698"/>
                  <a:pt x="2207654" y="1838553"/>
                </a:cubicBezTo>
                <a:cubicBezTo>
                  <a:pt x="2143087" y="1864266"/>
                  <a:pt x="2148801" y="1951689"/>
                  <a:pt x="2193941" y="1982544"/>
                </a:cubicBezTo>
                <a:cubicBezTo>
                  <a:pt x="2250509" y="2061968"/>
                  <a:pt x="2742480" y="2139677"/>
                  <a:pt x="2697911" y="2513940"/>
                </a:cubicBezTo>
                <a:cubicBezTo>
                  <a:pt x="2676198" y="2774496"/>
                  <a:pt x="2445355" y="2858490"/>
                  <a:pt x="2355074" y="2884203"/>
                </a:cubicBezTo>
                <a:lnTo>
                  <a:pt x="2355074" y="3103618"/>
                </a:lnTo>
                <a:lnTo>
                  <a:pt x="2121945" y="3103618"/>
                </a:lnTo>
                <a:lnTo>
                  <a:pt x="2121945" y="2911630"/>
                </a:lnTo>
                <a:cubicBezTo>
                  <a:pt x="1984239" y="2908202"/>
                  <a:pt x="1817392" y="2870490"/>
                  <a:pt x="1755110" y="2829349"/>
                </a:cubicBezTo>
                <a:lnTo>
                  <a:pt x="1755110" y="2462515"/>
                </a:lnTo>
                <a:cubicBezTo>
                  <a:pt x="1882531" y="2572222"/>
                  <a:pt x="2069949" y="2616791"/>
                  <a:pt x="2173371" y="2606506"/>
                </a:cubicBezTo>
                <a:cubicBezTo>
                  <a:pt x="2273936" y="2595650"/>
                  <a:pt x="2276793" y="2487085"/>
                  <a:pt x="2228225" y="2445373"/>
                </a:cubicBezTo>
                <a:cubicBezTo>
                  <a:pt x="2160800" y="2349950"/>
                  <a:pt x="1657972" y="2316238"/>
                  <a:pt x="1748253" y="1855695"/>
                </a:cubicBezTo>
                <a:cubicBezTo>
                  <a:pt x="1788822" y="1620852"/>
                  <a:pt x="2024808" y="1545428"/>
                  <a:pt x="2121945" y="1536857"/>
                </a:cubicBezTo>
                <a:close/>
                <a:moveTo>
                  <a:pt x="2218622" y="0"/>
                </a:moveTo>
                <a:cubicBezTo>
                  <a:pt x="2627497" y="0"/>
                  <a:pt x="3010537" y="110605"/>
                  <a:pt x="3338276" y="305539"/>
                </a:cubicBezTo>
                <a:lnTo>
                  <a:pt x="3497555" y="101671"/>
                </a:lnTo>
                <a:lnTo>
                  <a:pt x="3773280" y="994290"/>
                </a:lnTo>
                <a:lnTo>
                  <a:pt x="2844521" y="937517"/>
                </a:lnTo>
                <a:lnTo>
                  <a:pt x="3030164" y="699905"/>
                </a:lnTo>
                <a:lnTo>
                  <a:pt x="3013735" y="720897"/>
                </a:lnTo>
                <a:cubicBezTo>
                  <a:pt x="2776817" y="594118"/>
                  <a:pt x="2506071" y="522608"/>
                  <a:pt x="2218622" y="522608"/>
                </a:cubicBezTo>
                <a:cubicBezTo>
                  <a:pt x="1281939" y="522608"/>
                  <a:pt x="522608" y="1281939"/>
                  <a:pt x="522608" y="2218622"/>
                </a:cubicBezTo>
                <a:cubicBezTo>
                  <a:pt x="522608" y="3155305"/>
                  <a:pt x="1281939" y="3914636"/>
                  <a:pt x="2218622" y="3914636"/>
                </a:cubicBezTo>
                <a:cubicBezTo>
                  <a:pt x="2743841" y="3914636"/>
                  <a:pt x="3213298" y="3675896"/>
                  <a:pt x="3524229" y="3300878"/>
                </a:cubicBezTo>
                <a:lnTo>
                  <a:pt x="3911447" y="3650966"/>
                </a:lnTo>
                <a:cubicBezTo>
                  <a:pt x="3505378" y="4132223"/>
                  <a:pt x="2897621" y="4437244"/>
                  <a:pt x="2218622" y="4437244"/>
                </a:cubicBezTo>
                <a:cubicBezTo>
                  <a:pt x="993311" y="4437244"/>
                  <a:pt x="0" y="3443933"/>
                  <a:pt x="0" y="2218622"/>
                </a:cubicBezTo>
                <a:cubicBezTo>
                  <a:pt x="0" y="993311"/>
                  <a:pt x="993311" y="0"/>
                  <a:pt x="2218622" y="0"/>
                </a:cubicBezTo>
                <a:close/>
              </a:path>
            </a:pathLst>
          </a:custGeom>
          <a:solidFill>
            <a:srgbClr val="FFFFFF"/>
          </a:solidFill>
          <a:ln w="10795" cap="flat" cmpd="sng" algn="ctr">
            <a:noFill/>
            <a:prstDash val="solid"/>
          </a:ln>
          <a:effectLst/>
        </p:spPr>
        <p:txBody>
          <a:bodyPr rot="0" spcFirstLastPara="0" vert="horz" wrap="square" lIns="95089" tIns="95089" rIns="95089" bIns="95089"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187"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53">
            <a:extLst>
              <a:ext uri="{FF2B5EF4-FFF2-40B4-BE49-F238E27FC236}">
                <a16:creationId xmlns:a16="http://schemas.microsoft.com/office/drawing/2014/main" id="{47ADD2EA-F6FF-4679-8BAF-10B56C5100B9}"/>
              </a:ext>
            </a:extLst>
          </p:cNvPr>
          <p:cNvSpPr>
            <a:spLocks/>
          </p:cNvSpPr>
          <p:nvPr/>
        </p:nvSpPr>
        <p:spPr bwMode="auto">
          <a:xfrm>
            <a:off x="2564957" y="6093454"/>
            <a:ext cx="593857" cy="361542"/>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w="10795" cap="flat" cmpd="sng" algn="ctr">
            <a:noFill/>
            <a:prstDash val="solid"/>
          </a:ln>
          <a:effectLst/>
        </p:spPr>
        <p:txBody>
          <a:bodyPr vert="horz" wrap="square" lIns="93234" tIns="46616" rIns="93234" bIns="46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solidFill>
                  <a:srgbClr val="00188F">
                    <a:alpha val="0"/>
                  </a:srgbClr>
                </a:solid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EE840BDE-A0E6-4D07-B70D-89C2A87887E3}"/>
              </a:ext>
            </a:extLst>
          </p:cNvPr>
          <p:cNvGrpSpPr/>
          <p:nvPr/>
        </p:nvGrpSpPr>
        <p:grpSpPr>
          <a:xfrm>
            <a:off x="8441394" y="4029685"/>
            <a:ext cx="520486" cy="513523"/>
            <a:chOff x="584201" y="3491841"/>
            <a:chExt cx="850900" cy="839518"/>
          </a:xfrm>
          <a:solidFill>
            <a:srgbClr val="FFFFFF"/>
          </a:solidFill>
        </p:grpSpPr>
        <p:sp>
          <p:nvSpPr>
            <p:cNvPr id="41" name="Oval 502">
              <a:extLst>
                <a:ext uri="{FF2B5EF4-FFF2-40B4-BE49-F238E27FC236}">
                  <a16:creationId xmlns:a16="http://schemas.microsoft.com/office/drawing/2014/main" id="{A3F053F6-B2F0-4D71-82B0-E903750E17D2}"/>
                </a:ext>
              </a:extLst>
            </p:cNvPr>
            <p:cNvSpPr/>
            <p:nvPr/>
          </p:nvSpPr>
          <p:spPr bwMode="auto">
            <a:xfrm>
              <a:off x="847729" y="3681334"/>
              <a:ext cx="323845" cy="393700"/>
            </a:xfrm>
            <a:custGeom>
              <a:avLst/>
              <a:gdLst/>
              <a:ahLst/>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4" y="254367"/>
                    <a:pt x="523353" y="255743"/>
                    <a:pt x="523353" y="269398"/>
                  </a:cubicBezTo>
                  <a:cubicBezTo>
                    <a:pt x="523353" y="283062"/>
                    <a:pt x="503565" y="358204"/>
                    <a:pt x="503558" y="358232"/>
                  </a:cubicBezTo>
                  <a:cubicBezTo>
                    <a:pt x="503541" y="358261"/>
                    <a:pt x="498296"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6" y="261599"/>
                    <a:pt x="175925" y="191494"/>
                    <a:pt x="173905" y="181930"/>
                  </a:cubicBezTo>
                  <a:cubicBezTo>
                    <a:pt x="172289" y="172819"/>
                    <a:pt x="155322" y="11550"/>
                    <a:pt x="283790" y="17472"/>
                  </a:cubicBezTo>
                  <a:cubicBezTo>
                    <a:pt x="302575" y="4488"/>
                    <a:pt x="325167" y="-1064"/>
                    <a:pt x="349093" y="167"/>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56">
              <a:extLst>
                <a:ext uri="{FF2B5EF4-FFF2-40B4-BE49-F238E27FC236}">
                  <a16:creationId xmlns:a16="http://schemas.microsoft.com/office/drawing/2014/main" id="{AA7A6450-AF90-48CC-9551-687EF34D55E9}"/>
                </a:ext>
              </a:extLst>
            </p:cNvPr>
            <p:cNvSpPr/>
            <p:nvPr/>
          </p:nvSpPr>
          <p:spPr bwMode="auto">
            <a:xfrm>
              <a:off x="584201" y="3491841"/>
              <a:ext cx="850900" cy="839518"/>
            </a:xfrm>
            <a:custGeom>
              <a:avLst/>
              <a:gdLst/>
              <a:ahLst/>
              <a:cxnLst/>
              <a:rect l="l" t="t" r="r" b="b"/>
              <a:pathLst>
                <a:path w="4302474" h="4244921">
                  <a:moveTo>
                    <a:pt x="662474" y="3031306"/>
                  </a:moveTo>
                  <a:lnTo>
                    <a:pt x="1339698" y="3086511"/>
                  </a:lnTo>
                  <a:lnTo>
                    <a:pt x="1189316" y="3212867"/>
                  </a:lnTo>
                  <a:cubicBezTo>
                    <a:pt x="1361738" y="3339494"/>
                    <a:pt x="1899676" y="3610086"/>
                    <a:pt x="2421111" y="3521876"/>
                  </a:cubicBezTo>
                  <a:lnTo>
                    <a:pt x="2206882" y="3794685"/>
                  </a:lnTo>
                  <a:lnTo>
                    <a:pt x="2512604" y="4104137"/>
                  </a:lnTo>
                  <a:cubicBezTo>
                    <a:pt x="1778146" y="4225364"/>
                    <a:pt x="1188060" y="3987486"/>
                    <a:pt x="709988" y="3532493"/>
                  </a:cubicBezTo>
                  <a:lnTo>
                    <a:pt x="551662" y="3684753"/>
                  </a:lnTo>
                  <a:close/>
                  <a:moveTo>
                    <a:pt x="3525512" y="2472932"/>
                  </a:moveTo>
                  <a:lnTo>
                    <a:pt x="3736350" y="2855417"/>
                  </a:lnTo>
                  <a:lnTo>
                    <a:pt x="4067130" y="2735505"/>
                  </a:lnTo>
                  <a:cubicBezTo>
                    <a:pt x="3910343" y="3276383"/>
                    <a:pt x="3434822" y="3814468"/>
                    <a:pt x="2761327" y="4046261"/>
                  </a:cubicBezTo>
                  <a:lnTo>
                    <a:pt x="2775115" y="4244921"/>
                  </a:lnTo>
                  <a:lnTo>
                    <a:pt x="2336714" y="3800527"/>
                  </a:lnTo>
                  <a:lnTo>
                    <a:pt x="2699735" y="3292318"/>
                  </a:lnTo>
                  <a:lnTo>
                    <a:pt x="2716265" y="3448052"/>
                  </a:lnTo>
                  <a:cubicBezTo>
                    <a:pt x="2913217" y="3364543"/>
                    <a:pt x="3450254" y="3000009"/>
                    <a:pt x="3525512" y="2472932"/>
                  </a:cubicBezTo>
                  <a:close/>
                  <a:moveTo>
                    <a:pt x="647776" y="1318635"/>
                  </a:moveTo>
                  <a:lnTo>
                    <a:pt x="912024" y="1889568"/>
                  </a:lnTo>
                  <a:lnTo>
                    <a:pt x="724354" y="1824308"/>
                  </a:lnTo>
                  <a:cubicBezTo>
                    <a:pt x="680520" y="2033694"/>
                    <a:pt x="670035" y="2536527"/>
                    <a:pt x="988263" y="2969836"/>
                  </a:cubicBezTo>
                  <a:lnTo>
                    <a:pt x="578667" y="2940790"/>
                  </a:lnTo>
                  <a:lnTo>
                    <a:pt x="519757" y="3323386"/>
                  </a:lnTo>
                  <a:cubicBezTo>
                    <a:pt x="142529" y="2837302"/>
                    <a:pt x="74113" y="2104852"/>
                    <a:pt x="196686" y="1642899"/>
                  </a:cubicBezTo>
                  <a:lnTo>
                    <a:pt x="0" y="1594841"/>
                  </a:lnTo>
                  <a:close/>
                  <a:moveTo>
                    <a:pt x="3620260" y="730478"/>
                  </a:moveTo>
                  <a:cubicBezTo>
                    <a:pt x="4033733" y="1098029"/>
                    <a:pt x="4275138" y="1844086"/>
                    <a:pt x="4120540" y="2491437"/>
                  </a:cubicBezTo>
                  <a:lnTo>
                    <a:pt x="4302474" y="2563960"/>
                  </a:lnTo>
                  <a:lnTo>
                    <a:pt x="3798677" y="2749109"/>
                  </a:lnTo>
                  <a:lnTo>
                    <a:pt x="3472387" y="2208919"/>
                  </a:lnTo>
                  <a:lnTo>
                    <a:pt x="3585155" y="2254985"/>
                  </a:lnTo>
                  <a:cubicBezTo>
                    <a:pt x="3611001" y="1852129"/>
                    <a:pt x="3432844" y="1328610"/>
                    <a:pt x="3114005" y="1104075"/>
                  </a:cubicBezTo>
                  <a:lnTo>
                    <a:pt x="3585698" y="1050994"/>
                  </a:lnTo>
                  <a:close/>
                  <a:moveTo>
                    <a:pt x="1892533" y="133349"/>
                  </a:moveTo>
                  <a:cubicBezTo>
                    <a:pt x="2384988" y="60439"/>
                    <a:pt x="2955319" y="178992"/>
                    <a:pt x="3438386" y="560947"/>
                  </a:cubicBezTo>
                  <a:lnTo>
                    <a:pt x="3550393" y="467694"/>
                  </a:lnTo>
                  <a:lnTo>
                    <a:pt x="3502246" y="970368"/>
                  </a:lnTo>
                  <a:cubicBezTo>
                    <a:pt x="3271583" y="1000546"/>
                    <a:pt x="3040920" y="1015483"/>
                    <a:pt x="2810256" y="1038041"/>
                  </a:cubicBezTo>
                  <a:lnTo>
                    <a:pt x="2933313" y="934789"/>
                  </a:lnTo>
                  <a:cubicBezTo>
                    <a:pt x="2656424" y="758977"/>
                    <a:pt x="2363689" y="669355"/>
                    <a:pt x="1969181" y="705095"/>
                  </a:cubicBezTo>
                  <a:lnTo>
                    <a:pt x="2154737" y="335131"/>
                  </a:lnTo>
                  <a:close/>
                  <a:moveTo>
                    <a:pt x="1460851" y="0"/>
                  </a:moveTo>
                  <a:cubicBezTo>
                    <a:pt x="1609533" y="83809"/>
                    <a:pt x="1867446" y="214583"/>
                    <a:pt x="2054478" y="354019"/>
                  </a:cubicBezTo>
                  <a:lnTo>
                    <a:pt x="1741070" y="954311"/>
                  </a:lnTo>
                  <a:lnTo>
                    <a:pt x="1656922" y="757789"/>
                  </a:lnTo>
                  <a:cubicBezTo>
                    <a:pt x="1340856" y="892862"/>
                    <a:pt x="931601" y="1317770"/>
                    <a:pt x="856671" y="1587702"/>
                  </a:cubicBezTo>
                  <a:lnTo>
                    <a:pt x="694928" y="1212887"/>
                  </a:lnTo>
                  <a:lnTo>
                    <a:pt x="269556" y="1396576"/>
                  </a:lnTo>
                  <a:cubicBezTo>
                    <a:pt x="520909" y="684763"/>
                    <a:pt x="1206237" y="294700"/>
                    <a:pt x="1528653" y="200296"/>
                  </a:cubicBezTo>
                  <a:close/>
                </a:path>
              </a:pathLst>
            </a:custGeom>
            <a:grpFill/>
            <a:ln w="12700" cap="flat" cmpd="sng" algn="ctr">
              <a:noFill/>
              <a:prstDash val="solid"/>
              <a:round/>
              <a:headEnd type="none" w="med" len="med"/>
              <a:tailEnd type="none" w="med" len="med"/>
            </a:ln>
            <a:effectLst/>
          </p:spPr>
          <p:txBody>
            <a:bodyPr vert="horz" wrap="square" lIns="93234" tIns="46616" rIns="93234" bIns="46616" numCol="1" rtlCol="0"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239" rtl="0" eaLnBrk="0" fontAlgn="base" latinLnBrk="0" hangingPunct="0">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3" name="Freeform 57">
            <a:extLst>
              <a:ext uri="{FF2B5EF4-FFF2-40B4-BE49-F238E27FC236}">
                <a16:creationId xmlns:a16="http://schemas.microsoft.com/office/drawing/2014/main" id="{12214BD6-11D5-4D29-84D5-7B78C4BA936C}"/>
              </a:ext>
            </a:extLst>
          </p:cNvPr>
          <p:cNvSpPr>
            <a:spLocks noEditPoints="1"/>
          </p:cNvSpPr>
          <p:nvPr/>
        </p:nvSpPr>
        <p:spPr bwMode="auto">
          <a:xfrm>
            <a:off x="8519533" y="6013389"/>
            <a:ext cx="442348" cy="444244"/>
          </a:xfrm>
          <a:custGeom>
            <a:avLst/>
            <a:gdLst>
              <a:gd name="T0" fmla="*/ 468 w 468"/>
              <a:gd name="T1" fmla="*/ 192 h 468"/>
              <a:gd name="T2" fmla="*/ 406 w 468"/>
              <a:gd name="T3" fmla="*/ 175 h 468"/>
              <a:gd name="T4" fmla="*/ 398 w 468"/>
              <a:gd name="T5" fmla="*/ 156 h 468"/>
              <a:gd name="T6" fmla="*/ 431 w 468"/>
              <a:gd name="T7" fmla="*/ 100 h 468"/>
              <a:gd name="T8" fmla="*/ 322 w 468"/>
              <a:gd name="T9" fmla="*/ 76 h 468"/>
              <a:gd name="T10" fmla="*/ 303 w 468"/>
              <a:gd name="T11" fmla="*/ 67 h 468"/>
              <a:gd name="T12" fmla="*/ 284 w 468"/>
              <a:gd name="T13" fmla="*/ 61 h 468"/>
              <a:gd name="T14" fmla="*/ 192 w 468"/>
              <a:gd name="T15" fmla="*/ 0 h 468"/>
              <a:gd name="T16" fmla="*/ 175 w 468"/>
              <a:gd name="T17" fmla="*/ 64 h 468"/>
              <a:gd name="T18" fmla="*/ 156 w 468"/>
              <a:gd name="T19" fmla="*/ 72 h 468"/>
              <a:gd name="T20" fmla="*/ 100 w 468"/>
              <a:gd name="T21" fmla="*/ 39 h 468"/>
              <a:gd name="T22" fmla="*/ 77 w 468"/>
              <a:gd name="T23" fmla="*/ 146 h 468"/>
              <a:gd name="T24" fmla="*/ 67 w 468"/>
              <a:gd name="T25" fmla="*/ 165 h 468"/>
              <a:gd name="T26" fmla="*/ 61 w 468"/>
              <a:gd name="T27" fmla="*/ 184 h 468"/>
              <a:gd name="T28" fmla="*/ 0 w 468"/>
              <a:gd name="T29" fmla="*/ 278 h 468"/>
              <a:gd name="T30" fmla="*/ 64 w 468"/>
              <a:gd name="T31" fmla="*/ 293 h 468"/>
              <a:gd name="T32" fmla="*/ 72 w 468"/>
              <a:gd name="T33" fmla="*/ 312 h 468"/>
              <a:gd name="T34" fmla="*/ 39 w 468"/>
              <a:gd name="T35" fmla="*/ 370 h 468"/>
              <a:gd name="T36" fmla="*/ 147 w 468"/>
              <a:gd name="T37" fmla="*/ 393 h 468"/>
              <a:gd name="T38" fmla="*/ 166 w 468"/>
              <a:gd name="T39" fmla="*/ 401 h 468"/>
              <a:gd name="T40" fmla="*/ 184 w 468"/>
              <a:gd name="T41" fmla="*/ 409 h 468"/>
              <a:gd name="T42" fmla="*/ 278 w 468"/>
              <a:gd name="T43" fmla="*/ 468 h 468"/>
              <a:gd name="T44" fmla="*/ 294 w 468"/>
              <a:gd name="T45" fmla="*/ 404 h 468"/>
              <a:gd name="T46" fmla="*/ 312 w 468"/>
              <a:gd name="T47" fmla="*/ 396 h 468"/>
              <a:gd name="T48" fmla="*/ 370 w 468"/>
              <a:gd name="T49" fmla="*/ 431 h 468"/>
              <a:gd name="T50" fmla="*/ 393 w 468"/>
              <a:gd name="T51" fmla="*/ 321 h 468"/>
              <a:gd name="T52" fmla="*/ 401 w 468"/>
              <a:gd name="T53" fmla="*/ 303 h 468"/>
              <a:gd name="T54" fmla="*/ 409 w 468"/>
              <a:gd name="T55" fmla="*/ 284 h 468"/>
              <a:gd name="T56" fmla="*/ 468 w 468"/>
              <a:gd name="T57" fmla="*/ 278 h 468"/>
              <a:gd name="T58" fmla="*/ 325 w 468"/>
              <a:gd name="T59" fmla="*/ 243 h 468"/>
              <a:gd name="T60" fmla="*/ 320 w 468"/>
              <a:gd name="T61" fmla="*/ 260 h 468"/>
              <a:gd name="T62" fmla="*/ 314 w 468"/>
              <a:gd name="T63" fmla="*/ 278 h 468"/>
              <a:gd name="T64" fmla="*/ 304 w 468"/>
              <a:gd name="T65" fmla="*/ 292 h 468"/>
              <a:gd name="T66" fmla="*/ 292 w 468"/>
              <a:gd name="T67" fmla="*/ 304 h 468"/>
              <a:gd name="T68" fmla="*/ 278 w 468"/>
              <a:gd name="T69" fmla="*/ 314 h 468"/>
              <a:gd name="T70" fmla="*/ 261 w 468"/>
              <a:gd name="T71" fmla="*/ 320 h 468"/>
              <a:gd name="T72" fmla="*/ 244 w 468"/>
              <a:gd name="T73" fmla="*/ 325 h 468"/>
              <a:gd name="T74" fmla="*/ 225 w 468"/>
              <a:gd name="T75" fmla="*/ 325 h 468"/>
              <a:gd name="T76" fmla="*/ 208 w 468"/>
              <a:gd name="T77" fmla="*/ 320 h 468"/>
              <a:gd name="T78" fmla="*/ 191 w 468"/>
              <a:gd name="T79" fmla="*/ 314 h 468"/>
              <a:gd name="T80" fmla="*/ 176 w 468"/>
              <a:gd name="T81" fmla="*/ 304 h 468"/>
              <a:gd name="T82" fmla="*/ 164 w 468"/>
              <a:gd name="T83" fmla="*/ 292 h 468"/>
              <a:gd name="T84" fmla="*/ 155 w 468"/>
              <a:gd name="T85" fmla="*/ 278 h 468"/>
              <a:gd name="T86" fmla="*/ 148 w 468"/>
              <a:gd name="T87" fmla="*/ 260 h 468"/>
              <a:gd name="T88" fmla="*/ 144 w 468"/>
              <a:gd name="T89" fmla="*/ 243 h 468"/>
              <a:gd name="T90" fmla="*/ 144 w 468"/>
              <a:gd name="T91" fmla="*/ 225 h 468"/>
              <a:gd name="T92" fmla="*/ 148 w 468"/>
              <a:gd name="T93" fmla="*/ 207 h 468"/>
              <a:gd name="T94" fmla="*/ 155 w 468"/>
              <a:gd name="T95" fmla="*/ 190 h 468"/>
              <a:gd name="T96" fmla="*/ 164 w 468"/>
              <a:gd name="T97" fmla="*/ 176 h 468"/>
              <a:gd name="T98" fmla="*/ 176 w 468"/>
              <a:gd name="T99" fmla="*/ 164 h 468"/>
              <a:gd name="T100" fmla="*/ 191 w 468"/>
              <a:gd name="T101" fmla="*/ 154 h 468"/>
              <a:gd name="T102" fmla="*/ 208 w 468"/>
              <a:gd name="T103" fmla="*/ 148 h 468"/>
              <a:gd name="T104" fmla="*/ 225 w 468"/>
              <a:gd name="T105" fmla="*/ 143 h 468"/>
              <a:gd name="T106" fmla="*/ 244 w 468"/>
              <a:gd name="T107" fmla="*/ 143 h 468"/>
              <a:gd name="T108" fmla="*/ 261 w 468"/>
              <a:gd name="T109" fmla="*/ 148 h 468"/>
              <a:gd name="T110" fmla="*/ 278 w 468"/>
              <a:gd name="T111" fmla="*/ 154 h 468"/>
              <a:gd name="T112" fmla="*/ 292 w 468"/>
              <a:gd name="T113" fmla="*/ 164 h 468"/>
              <a:gd name="T114" fmla="*/ 304 w 468"/>
              <a:gd name="T115" fmla="*/ 176 h 468"/>
              <a:gd name="T116" fmla="*/ 314 w 468"/>
              <a:gd name="T117" fmla="*/ 190 h 468"/>
              <a:gd name="T118" fmla="*/ 320 w 468"/>
              <a:gd name="T119" fmla="*/ 207 h 468"/>
              <a:gd name="T120" fmla="*/ 325 w 468"/>
              <a:gd name="T121" fmla="*/ 225 h 468"/>
              <a:gd name="T122" fmla="*/ 325 w 468"/>
              <a:gd name="T123" fmla="*/ 23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8" h="468">
                <a:moveTo>
                  <a:pt x="468" y="278"/>
                </a:moveTo>
                <a:lnTo>
                  <a:pt x="468" y="192"/>
                </a:lnTo>
                <a:lnTo>
                  <a:pt x="409" y="184"/>
                </a:lnTo>
                <a:lnTo>
                  <a:pt x="406" y="175"/>
                </a:lnTo>
                <a:lnTo>
                  <a:pt x="401" y="165"/>
                </a:lnTo>
                <a:lnTo>
                  <a:pt x="398" y="156"/>
                </a:lnTo>
                <a:lnTo>
                  <a:pt x="393" y="146"/>
                </a:lnTo>
                <a:lnTo>
                  <a:pt x="431" y="100"/>
                </a:lnTo>
                <a:lnTo>
                  <a:pt x="370" y="39"/>
                </a:lnTo>
                <a:lnTo>
                  <a:pt x="322" y="76"/>
                </a:lnTo>
                <a:lnTo>
                  <a:pt x="312" y="72"/>
                </a:lnTo>
                <a:lnTo>
                  <a:pt x="303" y="67"/>
                </a:lnTo>
                <a:lnTo>
                  <a:pt x="294" y="64"/>
                </a:lnTo>
                <a:lnTo>
                  <a:pt x="284" y="61"/>
                </a:lnTo>
                <a:lnTo>
                  <a:pt x="278" y="0"/>
                </a:lnTo>
                <a:lnTo>
                  <a:pt x="192" y="0"/>
                </a:lnTo>
                <a:lnTo>
                  <a:pt x="184" y="61"/>
                </a:lnTo>
                <a:lnTo>
                  <a:pt x="175" y="64"/>
                </a:lnTo>
                <a:lnTo>
                  <a:pt x="166" y="67"/>
                </a:lnTo>
                <a:lnTo>
                  <a:pt x="156" y="72"/>
                </a:lnTo>
                <a:lnTo>
                  <a:pt x="147" y="76"/>
                </a:lnTo>
                <a:lnTo>
                  <a:pt x="100" y="39"/>
                </a:lnTo>
                <a:lnTo>
                  <a:pt x="39" y="100"/>
                </a:lnTo>
                <a:lnTo>
                  <a:pt x="77" y="146"/>
                </a:lnTo>
                <a:lnTo>
                  <a:pt x="72" y="156"/>
                </a:lnTo>
                <a:lnTo>
                  <a:pt x="67" y="165"/>
                </a:lnTo>
                <a:lnTo>
                  <a:pt x="64" y="175"/>
                </a:lnTo>
                <a:lnTo>
                  <a:pt x="61" y="184"/>
                </a:lnTo>
                <a:lnTo>
                  <a:pt x="0" y="192"/>
                </a:lnTo>
                <a:lnTo>
                  <a:pt x="0" y="278"/>
                </a:lnTo>
                <a:lnTo>
                  <a:pt x="61" y="284"/>
                </a:lnTo>
                <a:lnTo>
                  <a:pt x="64" y="293"/>
                </a:lnTo>
                <a:lnTo>
                  <a:pt x="67" y="303"/>
                </a:lnTo>
                <a:lnTo>
                  <a:pt x="72" y="312"/>
                </a:lnTo>
                <a:lnTo>
                  <a:pt x="77" y="321"/>
                </a:lnTo>
                <a:lnTo>
                  <a:pt x="39" y="370"/>
                </a:lnTo>
                <a:lnTo>
                  <a:pt x="100" y="431"/>
                </a:lnTo>
                <a:lnTo>
                  <a:pt x="147" y="393"/>
                </a:lnTo>
                <a:lnTo>
                  <a:pt x="156" y="396"/>
                </a:lnTo>
                <a:lnTo>
                  <a:pt x="166" y="401"/>
                </a:lnTo>
                <a:lnTo>
                  <a:pt x="175" y="404"/>
                </a:lnTo>
                <a:lnTo>
                  <a:pt x="184" y="409"/>
                </a:lnTo>
                <a:lnTo>
                  <a:pt x="192" y="468"/>
                </a:lnTo>
                <a:lnTo>
                  <a:pt x="278" y="468"/>
                </a:lnTo>
                <a:lnTo>
                  <a:pt x="284" y="409"/>
                </a:lnTo>
                <a:lnTo>
                  <a:pt x="294" y="404"/>
                </a:lnTo>
                <a:lnTo>
                  <a:pt x="303" y="401"/>
                </a:lnTo>
                <a:lnTo>
                  <a:pt x="312" y="396"/>
                </a:lnTo>
                <a:lnTo>
                  <a:pt x="322" y="393"/>
                </a:lnTo>
                <a:lnTo>
                  <a:pt x="370" y="431"/>
                </a:lnTo>
                <a:lnTo>
                  <a:pt x="431" y="370"/>
                </a:lnTo>
                <a:lnTo>
                  <a:pt x="393" y="321"/>
                </a:lnTo>
                <a:lnTo>
                  <a:pt x="398" y="312"/>
                </a:lnTo>
                <a:lnTo>
                  <a:pt x="401" y="303"/>
                </a:lnTo>
                <a:lnTo>
                  <a:pt x="406" y="293"/>
                </a:lnTo>
                <a:lnTo>
                  <a:pt x="409" y="284"/>
                </a:lnTo>
                <a:lnTo>
                  <a:pt x="468" y="278"/>
                </a:lnTo>
                <a:lnTo>
                  <a:pt x="468" y="278"/>
                </a:lnTo>
                <a:close/>
                <a:moveTo>
                  <a:pt x="325" y="234"/>
                </a:moveTo>
                <a:lnTo>
                  <a:pt x="325" y="243"/>
                </a:lnTo>
                <a:lnTo>
                  <a:pt x="323" y="253"/>
                </a:lnTo>
                <a:lnTo>
                  <a:pt x="320" y="260"/>
                </a:lnTo>
                <a:lnTo>
                  <a:pt x="317" y="270"/>
                </a:lnTo>
                <a:lnTo>
                  <a:pt x="314" y="278"/>
                </a:lnTo>
                <a:lnTo>
                  <a:pt x="309" y="284"/>
                </a:lnTo>
                <a:lnTo>
                  <a:pt x="304" y="292"/>
                </a:lnTo>
                <a:lnTo>
                  <a:pt x="298" y="298"/>
                </a:lnTo>
                <a:lnTo>
                  <a:pt x="292" y="304"/>
                </a:lnTo>
                <a:lnTo>
                  <a:pt x="284" y="309"/>
                </a:lnTo>
                <a:lnTo>
                  <a:pt x="278" y="314"/>
                </a:lnTo>
                <a:lnTo>
                  <a:pt x="270" y="317"/>
                </a:lnTo>
                <a:lnTo>
                  <a:pt x="261" y="320"/>
                </a:lnTo>
                <a:lnTo>
                  <a:pt x="253" y="323"/>
                </a:lnTo>
                <a:lnTo>
                  <a:pt x="244" y="325"/>
                </a:lnTo>
                <a:lnTo>
                  <a:pt x="234" y="325"/>
                </a:lnTo>
                <a:lnTo>
                  <a:pt x="225" y="325"/>
                </a:lnTo>
                <a:lnTo>
                  <a:pt x="215" y="323"/>
                </a:lnTo>
                <a:lnTo>
                  <a:pt x="208" y="320"/>
                </a:lnTo>
                <a:lnTo>
                  <a:pt x="198" y="317"/>
                </a:lnTo>
                <a:lnTo>
                  <a:pt x="191" y="314"/>
                </a:lnTo>
                <a:lnTo>
                  <a:pt x="184" y="309"/>
                </a:lnTo>
                <a:lnTo>
                  <a:pt x="176" y="304"/>
                </a:lnTo>
                <a:lnTo>
                  <a:pt x="170" y="298"/>
                </a:lnTo>
                <a:lnTo>
                  <a:pt x="164" y="292"/>
                </a:lnTo>
                <a:lnTo>
                  <a:pt x="159" y="284"/>
                </a:lnTo>
                <a:lnTo>
                  <a:pt x="155" y="278"/>
                </a:lnTo>
                <a:lnTo>
                  <a:pt x="152" y="270"/>
                </a:lnTo>
                <a:lnTo>
                  <a:pt x="148" y="260"/>
                </a:lnTo>
                <a:lnTo>
                  <a:pt x="145" y="253"/>
                </a:lnTo>
                <a:lnTo>
                  <a:pt x="144" y="243"/>
                </a:lnTo>
                <a:lnTo>
                  <a:pt x="144" y="234"/>
                </a:lnTo>
                <a:lnTo>
                  <a:pt x="144" y="225"/>
                </a:lnTo>
                <a:lnTo>
                  <a:pt x="145" y="215"/>
                </a:lnTo>
                <a:lnTo>
                  <a:pt x="148" y="207"/>
                </a:lnTo>
                <a:lnTo>
                  <a:pt x="152" y="198"/>
                </a:lnTo>
                <a:lnTo>
                  <a:pt x="155" y="190"/>
                </a:lnTo>
                <a:lnTo>
                  <a:pt x="159" y="184"/>
                </a:lnTo>
                <a:lnTo>
                  <a:pt x="164" y="176"/>
                </a:lnTo>
                <a:lnTo>
                  <a:pt x="170" y="170"/>
                </a:lnTo>
                <a:lnTo>
                  <a:pt x="176" y="164"/>
                </a:lnTo>
                <a:lnTo>
                  <a:pt x="184" y="159"/>
                </a:lnTo>
                <a:lnTo>
                  <a:pt x="191" y="154"/>
                </a:lnTo>
                <a:lnTo>
                  <a:pt x="198" y="151"/>
                </a:lnTo>
                <a:lnTo>
                  <a:pt x="208" y="148"/>
                </a:lnTo>
                <a:lnTo>
                  <a:pt x="215" y="145"/>
                </a:lnTo>
                <a:lnTo>
                  <a:pt x="225" y="143"/>
                </a:lnTo>
                <a:lnTo>
                  <a:pt x="234" y="143"/>
                </a:lnTo>
                <a:lnTo>
                  <a:pt x="244" y="143"/>
                </a:lnTo>
                <a:lnTo>
                  <a:pt x="253" y="145"/>
                </a:lnTo>
                <a:lnTo>
                  <a:pt x="261" y="148"/>
                </a:lnTo>
                <a:lnTo>
                  <a:pt x="270" y="151"/>
                </a:lnTo>
                <a:lnTo>
                  <a:pt x="278" y="154"/>
                </a:lnTo>
                <a:lnTo>
                  <a:pt x="284" y="159"/>
                </a:lnTo>
                <a:lnTo>
                  <a:pt x="292" y="164"/>
                </a:lnTo>
                <a:lnTo>
                  <a:pt x="298" y="170"/>
                </a:lnTo>
                <a:lnTo>
                  <a:pt x="304" y="176"/>
                </a:lnTo>
                <a:lnTo>
                  <a:pt x="309" y="184"/>
                </a:lnTo>
                <a:lnTo>
                  <a:pt x="314" y="190"/>
                </a:lnTo>
                <a:lnTo>
                  <a:pt x="317" y="198"/>
                </a:lnTo>
                <a:lnTo>
                  <a:pt x="320" y="207"/>
                </a:lnTo>
                <a:lnTo>
                  <a:pt x="323" y="215"/>
                </a:lnTo>
                <a:lnTo>
                  <a:pt x="325" y="225"/>
                </a:lnTo>
                <a:lnTo>
                  <a:pt x="325" y="234"/>
                </a:lnTo>
                <a:lnTo>
                  <a:pt x="325" y="234"/>
                </a:lnTo>
                <a:close/>
              </a:path>
            </a:pathLst>
          </a:custGeom>
          <a:solidFill>
            <a:srgbClr val="FFFFFF"/>
          </a:solid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EC04564E-E8CE-4783-859D-08183A004339}"/>
              </a:ext>
            </a:extLst>
          </p:cNvPr>
          <p:cNvGrpSpPr/>
          <p:nvPr/>
        </p:nvGrpSpPr>
        <p:grpSpPr>
          <a:xfrm>
            <a:off x="5820503" y="4057201"/>
            <a:ext cx="287432" cy="454236"/>
            <a:chOff x="5462846" y="3510375"/>
            <a:chExt cx="281862" cy="445434"/>
          </a:xfrm>
          <a:solidFill>
            <a:srgbClr val="FFFFFF"/>
          </a:solidFill>
        </p:grpSpPr>
        <p:sp>
          <p:nvSpPr>
            <p:cNvPr id="45" name="Freeform 60">
              <a:extLst>
                <a:ext uri="{FF2B5EF4-FFF2-40B4-BE49-F238E27FC236}">
                  <a16:creationId xmlns:a16="http://schemas.microsoft.com/office/drawing/2014/main" id="{548FAA0C-C0F3-4565-BC3D-0C01EA52CD0D}"/>
                </a:ext>
              </a:extLst>
            </p:cNvPr>
            <p:cNvSpPr>
              <a:spLocks/>
            </p:cNvSpPr>
            <p:nvPr/>
          </p:nvSpPr>
          <p:spPr bwMode="auto">
            <a:xfrm>
              <a:off x="5586234" y="3510375"/>
              <a:ext cx="158474" cy="443325"/>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61">
              <a:extLst>
                <a:ext uri="{FF2B5EF4-FFF2-40B4-BE49-F238E27FC236}">
                  <a16:creationId xmlns:a16="http://schemas.microsoft.com/office/drawing/2014/main" id="{2B6DB190-72D5-48EA-831C-4D0154E56DB7}"/>
                </a:ext>
              </a:extLst>
            </p:cNvPr>
            <p:cNvSpPr>
              <a:spLocks/>
            </p:cNvSpPr>
            <p:nvPr/>
          </p:nvSpPr>
          <p:spPr bwMode="auto">
            <a:xfrm>
              <a:off x="5462846" y="3780280"/>
              <a:ext cx="99297" cy="111335"/>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62">
              <a:extLst>
                <a:ext uri="{FF2B5EF4-FFF2-40B4-BE49-F238E27FC236}">
                  <a16:creationId xmlns:a16="http://schemas.microsoft.com/office/drawing/2014/main" id="{7DE9F45F-4050-41F9-86DB-3ACBDD0EB863}"/>
                </a:ext>
              </a:extLst>
            </p:cNvPr>
            <p:cNvSpPr>
              <a:spLocks/>
            </p:cNvSpPr>
            <p:nvPr/>
          </p:nvSpPr>
          <p:spPr bwMode="auto">
            <a:xfrm>
              <a:off x="5462846" y="3904655"/>
              <a:ext cx="99297" cy="51154"/>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63">
              <a:extLst>
                <a:ext uri="{FF2B5EF4-FFF2-40B4-BE49-F238E27FC236}">
                  <a16:creationId xmlns:a16="http://schemas.microsoft.com/office/drawing/2014/main" id="{6CB3FA6B-D025-47FF-8ACE-E3B933C8BAE6}"/>
                </a:ext>
              </a:extLst>
            </p:cNvPr>
            <p:cNvSpPr>
              <a:spLocks/>
            </p:cNvSpPr>
            <p:nvPr/>
          </p:nvSpPr>
          <p:spPr bwMode="auto">
            <a:xfrm>
              <a:off x="5462846" y="3521503"/>
              <a:ext cx="99297" cy="246741"/>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9" name="Freeform 22">
            <a:extLst>
              <a:ext uri="{FF2B5EF4-FFF2-40B4-BE49-F238E27FC236}">
                <a16:creationId xmlns:a16="http://schemas.microsoft.com/office/drawing/2014/main" id="{E90E4F4B-748B-43D9-987C-423A4DBCF91F}"/>
              </a:ext>
            </a:extLst>
          </p:cNvPr>
          <p:cNvSpPr>
            <a:spLocks noChangeAspect="1" noEditPoints="1"/>
          </p:cNvSpPr>
          <p:nvPr/>
        </p:nvSpPr>
        <p:spPr bwMode="black">
          <a:xfrm>
            <a:off x="11188281" y="4077965"/>
            <a:ext cx="668300" cy="416968"/>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0" name="Freeform 128">
            <a:extLst>
              <a:ext uri="{FF2B5EF4-FFF2-40B4-BE49-F238E27FC236}">
                <a16:creationId xmlns:a16="http://schemas.microsoft.com/office/drawing/2014/main" id="{578D2DA5-EB40-4913-8267-F190D3496093}"/>
              </a:ext>
            </a:extLst>
          </p:cNvPr>
          <p:cNvSpPr>
            <a:spLocks noChangeAspect="1" noEditPoints="1"/>
          </p:cNvSpPr>
          <p:nvPr/>
        </p:nvSpPr>
        <p:spPr bwMode="black">
          <a:xfrm>
            <a:off x="11301182" y="6036897"/>
            <a:ext cx="524458" cy="42073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68560" tIns="34280" rIns="68560" bIns="34280" numCol="1" anchor="t" anchorCtr="0" compatLnSpc="1">
            <a:prstTxWarp prst="textNoShape">
              <a:avLst/>
            </a:prstTxWarp>
          </a:bodyPr>
          <a:lstStyle/>
          <a:p>
            <a:pPr marL="0" marR="0" lvl="0" indent="0" algn="l" defTabSz="931779"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1" name="Rectangle 5">
            <a:extLst>
              <a:ext uri="{FF2B5EF4-FFF2-40B4-BE49-F238E27FC236}">
                <a16:creationId xmlns:a16="http://schemas.microsoft.com/office/drawing/2014/main" id="{347E579F-76C1-4FF7-8160-55072331460B}"/>
              </a:ext>
            </a:extLst>
          </p:cNvPr>
          <p:cNvSpPr/>
          <p:nvPr/>
        </p:nvSpPr>
        <p:spPr bwMode="auto">
          <a:xfrm>
            <a:off x="465955" y="2345424"/>
            <a:ext cx="11502523" cy="319673"/>
          </a:xfrm>
          <a:custGeom>
            <a:avLst/>
            <a:gdLst>
              <a:gd name="connsiteX0" fmla="*/ 0 w 8961438"/>
              <a:gd name="connsiteY0" fmla="*/ 0 h 159957"/>
              <a:gd name="connsiteX1" fmla="*/ 8961438 w 8961438"/>
              <a:gd name="connsiteY1" fmla="*/ 0 h 159957"/>
              <a:gd name="connsiteX2" fmla="*/ 8961438 w 8961438"/>
              <a:gd name="connsiteY2" fmla="*/ 159957 h 159957"/>
              <a:gd name="connsiteX3" fmla="*/ 0 w 8961438"/>
              <a:gd name="connsiteY3" fmla="*/ 159957 h 159957"/>
              <a:gd name="connsiteX4" fmla="*/ 0 w 8961438"/>
              <a:gd name="connsiteY4" fmla="*/ 0 h 159957"/>
              <a:gd name="connsiteX0" fmla="*/ 0 w 8961438"/>
              <a:gd name="connsiteY0" fmla="*/ 0 h 159957"/>
              <a:gd name="connsiteX1" fmla="*/ 8961438 w 8961438"/>
              <a:gd name="connsiteY1" fmla="*/ 0 h 159957"/>
              <a:gd name="connsiteX2" fmla="*/ 8961438 w 8961438"/>
              <a:gd name="connsiteY2" fmla="*/ 159957 h 159957"/>
              <a:gd name="connsiteX3" fmla="*/ 4457700 w 8961438"/>
              <a:gd name="connsiteY3" fmla="*/ 159957 h 159957"/>
              <a:gd name="connsiteX4" fmla="*/ 0 w 8961438"/>
              <a:gd name="connsiteY4" fmla="*/ 159957 h 159957"/>
              <a:gd name="connsiteX5" fmla="*/ 0 w 8961438"/>
              <a:gd name="connsiteY5" fmla="*/ 0 h 159957"/>
              <a:gd name="connsiteX0" fmla="*/ 4457700 w 8961438"/>
              <a:gd name="connsiteY0" fmla="*/ 159957 h 251397"/>
              <a:gd name="connsiteX1" fmla="*/ 0 w 8961438"/>
              <a:gd name="connsiteY1" fmla="*/ 159957 h 251397"/>
              <a:gd name="connsiteX2" fmla="*/ 0 w 8961438"/>
              <a:gd name="connsiteY2" fmla="*/ 0 h 251397"/>
              <a:gd name="connsiteX3" fmla="*/ 8961438 w 8961438"/>
              <a:gd name="connsiteY3" fmla="*/ 0 h 251397"/>
              <a:gd name="connsiteX4" fmla="*/ 8961438 w 8961438"/>
              <a:gd name="connsiteY4" fmla="*/ 159957 h 251397"/>
              <a:gd name="connsiteX5" fmla="*/ 4549140 w 8961438"/>
              <a:gd name="connsiteY5" fmla="*/ 251397 h 251397"/>
              <a:gd name="connsiteX0" fmla="*/ 4457700 w 8961438"/>
              <a:gd name="connsiteY0" fmla="*/ 159957 h 159957"/>
              <a:gd name="connsiteX1" fmla="*/ 0 w 8961438"/>
              <a:gd name="connsiteY1" fmla="*/ 159957 h 159957"/>
              <a:gd name="connsiteX2" fmla="*/ 0 w 8961438"/>
              <a:gd name="connsiteY2" fmla="*/ 0 h 159957"/>
              <a:gd name="connsiteX3" fmla="*/ 8961438 w 8961438"/>
              <a:gd name="connsiteY3" fmla="*/ 0 h 159957"/>
              <a:gd name="connsiteX4" fmla="*/ 8961438 w 8961438"/>
              <a:gd name="connsiteY4" fmla="*/ 159957 h 159957"/>
              <a:gd name="connsiteX0" fmla="*/ 0 w 8961438"/>
              <a:gd name="connsiteY0" fmla="*/ 159957 h 159957"/>
              <a:gd name="connsiteX1" fmla="*/ 0 w 8961438"/>
              <a:gd name="connsiteY1" fmla="*/ 0 h 159957"/>
              <a:gd name="connsiteX2" fmla="*/ 8961438 w 8961438"/>
              <a:gd name="connsiteY2" fmla="*/ 0 h 159957"/>
              <a:gd name="connsiteX3" fmla="*/ 8961438 w 8961438"/>
              <a:gd name="connsiteY3" fmla="*/ 159957 h 159957"/>
            </a:gdLst>
            <a:ahLst/>
            <a:cxnLst>
              <a:cxn ang="0">
                <a:pos x="connsiteX0" y="connsiteY0"/>
              </a:cxn>
              <a:cxn ang="0">
                <a:pos x="connsiteX1" y="connsiteY1"/>
              </a:cxn>
              <a:cxn ang="0">
                <a:pos x="connsiteX2" y="connsiteY2"/>
              </a:cxn>
              <a:cxn ang="0">
                <a:pos x="connsiteX3" y="connsiteY3"/>
              </a:cxn>
            </a:cxnLst>
            <a:rect l="l" t="t" r="r" b="b"/>
            <a:pathLst>
              <a:path w="8961438" h="159957">
                <a:moveTo>
                  <a:pt x="0" y="159957"/>
                </a:moveTo>
                <a:lnTo>
                  <a:pt x="0" y="0"/>
                </a:lnTo>
                <a:lnTo>
                  <a:pt x="8961438" y="0"/>
                </a:lnTo>
                <a:lnTo>
                  <a:pt x="8961438" y="159957"/>
                </a:lnTo>
              </a:path>
            </a:pathLst>
          </a:cu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19" tIns="149136" rIns="186419" bIns="149136" numCol="1" spcCol="0" rtlCol="0" fromWordArt="0" anchor="b" anchorCtr="0" forceAA="0" compatLnSpc="1">
            <a:prstTxWarp prst="textNoShape">
              <a:avLst/>
            </a:prstTxWarp>
            <a:noAutofit/>
          </a:bodyPr>
          <a:lstStyle/>
          <a:p>
            <a:pPr marL="0" marR="0" lvl="0" indent="0" algn="ctr" defTabSz="848716" rtl="0" eaLnBrk="1" fontAlgn="base" latinLnBrk="0" hangingPunct="1">
              <a:lnSpc>
                <a:spcPct val="100000"/>
              </a:lnSpc>
              <a:spcBef>
                <a:spcPct val="0"/>
              </a:spcBef>
              <a:spcAft>
                <a:spcPct val="0"/>
              </a:spcAft>
              <a:buClrTx/>
              <a:buSzTx/>
              <a:buFontTx/>
              <a:buNone/>
              <a:tabLst/>
              <a:defRPr/>
            </a:pPr>
            <a:endParaRPr kumimoji="0" lang="en-US" sz="1427" b="0" i="0" u="none" strike="noStrike" kern="0" cap="none" spc="-47"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Double Brace 51">
            <a:extLst>
              <a:ext uri="{FF2B5EF4-FFF2-40B4-BE49-F238E27FC236}">
                <a16:creationId xmlns:a16="http://schemas.microsoft.com/office/drawing/2014/main" id="{6C2A7B68-A915-4B0E-9121-29EAD868CE8D}"/>
              </a:ext>
            </a:extLst>
          </p:cNvPr>
          <p:cNvSpPr/>
          <p:nvPr/>
        </p:nvSpPr>
        <p:spPr>
          <a:xfrm>
            <a:off x="3623598" y="2062103"/>
            <a:ext cx="5187234" cy="496158"/>
          </a:xfrm>
          <a:prstGeom prst="bracePair">
            <a:avLst>
              <a:gd name="adj" fmla="val 0"/>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41" tIns="46623" rIns="137141" bIns="46623" numCol="1" spcCol="0" rtlCol="0" fromWordArt="0" anchor="t" anchorCtr="0" forceAA="0" compatLnSpc="1">
            <a:prstTxWarp prst="textNoShape">
              <a:avLst/>
            </a:prstTxWarp>
            <a:noAutofit/>
          </a:bodyPr>
          <a:lstStyle/>
          <a:p>
            <a:pPr marL="0" marR="0" lvl="0" indent="0" algn="ctr" defTabSz="848716"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rPr>
              <a:t>Partner Center Key Capabilities</a:t>
            </a:r>
          </a:p>
        </p:txBody>
      </p:sp>
    </p:spTree>
    <p:extLst>
      <p:ext uri="{BB962C8B-B14F-4D97-AF65-F5344CB8AC3E}">
        <p14:creationId xmlns:p14="http://schemas.microsoft.com/office/powerpoint/2010/main" val="26450103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094970-D37E-4FA2-B60A-819076254ADA}"/>
              </a:ext>
            </a:extLst>
          </p:cNvPr>
          <p:cNvSpPr/>
          <p:nvPr/>
        </p:nvSpPr>
        <p:spPr bwMode="auto">
          <a:xfrm>
            <a:off x="2785033"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Services are created in the Azure Management portal</a:t>
            </a:r>
          </a:p>
        </p:txBody>
      </p:sp>
      <p:sp>
        <p:nvSpPr>
          <p:cNvPr id="2" name="Title 1">
            <a:extLst>
              <a:ext uri="{FF2B5EF4-FFF2-40B4-BE49-F238E27FC236}">
                <a16:creationId xmlns:a16="http://schemas.microsoft.com/office/drawing/2014/main" id="{4F188571-5916-482F-B166-AC8903249550}"/>
              </a:ext>
            </a:extLst>
          </p:cNvPr>
          <p:cNvSpPr>
            <a:spLocks noGrp="1"/>
          </p:cNvSpPr>
          <p:nvPr>
            <p:ph type="title"/>
          </p:nvPr>
        </p:nvSpPr>
        <p:spPr/>
        <p:txBody>
          <a:bodyPr/>
          <a:lstStyle/>
          <a:p>
            <a:r>
              <a:rPr lang="en-US" dirty="0"/>
              <a:t>Selling Azure through CSP </a:t>
            </a:r>
            <a:endParaRPr lang="en-IN" dirty="0"/>
          </a:p>
        </p:txBody>
      </p:sp>
      <p:sp>
        <p:nvSpPr>
          <p:cNvPr id="4" name="Rectangle 3">
            <a:extLst>
              <a:ext uri="{FF2B5EF4-FFF2-40B4-BE49-F238E27FC236}">
                <a16:creationId xmlns:a16="http://schemas.microsoft.com/office/drawing/2014/main" id="{3D249BDE-AD44-4548-970D-BB18F89D9D52}"/>
              </a:ext>
            </a:extLst>
          </p:cNvPr>
          <p:cNvSpPr/>
          <p:nvPr/>
        </p:nvSpPr>
        <p:spPr bwMode="auto">
          <a:xfrm>
            <a:off x="465952"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Partner establishes customer relationship and “sells” Azure subscription</a:t>
            </a:r>
            <a:endParaRPr kumimoji="0" lang="en-IN" sz="20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95F28B-12F3-43E9-9F0F-C7411F5E4B8D}"/>
              </a:ext>
            </a:extLst>
          </p:cNvPr>
          <p:cNvSpPr/>
          <p:nvPr/>
        </p:nvSpPr>
        <p:spPr bwMode="auto">
          <a:xfrm>
            <a:off x="5104113"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Usage occurs over the month</a:t>
            </a:r>
          </a:p>
        </p:txBody>
      </p:sp>
      <p:sp>
        <p:nvSpPr>
          <p:cNvPr id="7" name="Rectangle 6">
            <a:extLst>
              <a:ext uri="{FF2B5EF4-FFF2-40B4-BE49-F238E27FC236}">
                <a16:creationId xmlns:a16="http://schemas.microsoft.com/office/drawing/2014/main" id="{64991090-0E45-4860-8CD3-3C3E13746116}"/>
              </a:ext>
            </a:extLst>
          </p:cNvPr>
          <p:cNvSpPr/>
          <p:nvPr/>
        </p:nvSpPr>
        <p:spPr bwMode="auto">
          <a:xfrm>
            <a:off x="7423192"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Microsoft bills the partner for the usage</a:t>
            </a:r>
          </a:p>
        </p:txBody>
      </p:sp>
      <p:sp>
        <p:nvSpPr>
          <p:cNvPr id="8" name="Rectangle 7">
            <a:extLst>
              <a:ext uri="{FF2B5EF4-FFF2-40B4-BE49-F238E27FC236}">
                <a16:creationId xmlns:a16="http://schemas.microsoft.com/office/drawing/2014/main" id="{87FAED8B-1A8A-49C7-8609-2C570204D748}"/>
              </a:ext>
            </a:extLst>
          </p:cNvPr>
          <p:cNvSpPr/>
          <p:nvPr/>
        </p:nvSpPr>
        <p:spPr bwMode="auto">
          <a:xfrm>
            <a:off x="9742271"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Partner bills the customer for the usage</a:t>
            </a:r>
          </a:p>
        </p:txBody>
      </p:sp>
      <p:pic>
        <p:nvPicPr>
          <p:cNvPr id="17" name="Picture 16">
            <a:extLst>
              <a:ext uri="{FF2B5EF4-FFF2-40B4-BE49-F238E27FC236}">
                <a16:creationId xmlns:a16="http://schemas.microsoft.com/office/drawing/2014/main" id="{181FEA61-72F0-441B-B99C-CD513271B387}"/>
              </a:ext>
            </a:extLst>
          </p:cNvPr>
          <p:cNvPicPr>
            <a:picLocks noChangeAspect="1"/>
          </p:cNvPicPr>
          <p:nvPr/>
        </p:nvPicPr>
        <p:blipFill rotWithShape="1">
          <a:blip r:embed="rId3"/>
          <a:srcRect l="2709" r="6036" b="24246"/>
          <a:stretch/>
        </p:blipFill>
        <p:spPr>
          <a:xfrm>
            <a:off x="7883256" y="3885256"/>
            <a:ext cx="4099760" cy="2389854"/>
          </a:xfrm>
          <a:prstGeom prst="rect">
            <a:avLst/>
          </a:prstGeom>
          <a:effectLst/>
        </p:spPr>
      </p:pic>
      <p:sp>
        <p:nvSpPr>
          <p:cNvPr id="19" name="Isosceles Triangle 18">
            <a:extLst>
              <a:ext uri="{FF2B5EF4-FFF2-40B4-BE49-F238E27FC236}">
                <a16:creationId xmlns:a16="http://schemas.microsoft.com/office/drawing/2014/main" id="{8CEFD069-C78C-4B65-A876-E3F089A57FC9}"/>
              </a:ext>
            </a:extLst>
          </p:cNvPr>
          <p:cNvSpPr/>
          <p:nvPr/>
        </p:nvSpPr>
        <p:spPr bwMode="auto">
          <a:xfrm rot="5400000">
            <a:off x="7173356" y="4954482"/>
            <a:ext cx="731872" cy="251400"/>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B3273FFA-5698-40BD-8828-F98388325B1A}"/>
              </a:ext>
            </a:extLst>
          </p:cNvPr>
          <p:cNvGrpSpPr/>
          <p:nvPr/>
        </p:nvGrpSpPr>
        <p:grpSpPr>
          <a:xfrm>
            <a:off x="2694203" y="3170158"/>
            <a:ext cx="267641" cy="459848"/>
            <a:chOff x="2693703" y="3461252"/>
            <a:chExt cx="267679" cy="459913"/>
          </a:xfrm>
        </p:grpSpPr>
        <p:sp>
          <p:nvSpPr>
            <p:cNvPr id="21" name="Isosceles Triangle 20">
              <a:extLst>
                <a:ext uri="{FF2B5EF4-FFF2-40B4-BE49-F238E27FC236}">
                  <a16:creationId xmlns:a16="http://schemas.microsoft.com/office/drawing/2014/main" id="{E06AA531-DD7C-4E4C-99E9-C79264702FA7}"/>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0" name="Isosceles Triangle 19">
              <a:extLst>
                <a:ext uri="{FF2B5EF4-FFF2-40B4-BE49-F238E27FC236}">
                  <a16:creationId xmlns:a16="http://schemas.microsoft.com/office/drawing/2014/main" id="{C1DB0665-BB9A-4712-8140-DD6F9BA24140}"/>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3" name="Group 22">
            <a:extLst>
              <a:ext uri="{FF2B5EF4-FFF2-40B4-BE49-F238E27FC236}">
                <a16:creationId xmlns:a16="http://schemas.microsoft.com/office/drawing/2014/main" id="{67B3A04F-D0FE-4A2D-90D5-123A8FC789AB}"/>
              </a:ext>
            </a:extLst>
          </p:cNvPr>
          <p:cNvGrpSpPr/>
          <p:nvPr/>
        </p:nvGrpSpPr>
        <p:grpSpPr>
          <a:xfrm>
            <a:off x="5013284" y="3170158"/>
            <a:ext cx="267641" cy="459848"/>
            <a:chOff x="2693703" y="3461252"/>
            <a:chExt cx="267679" cy="459913"/>
          </a:xfrm>
        </p:grpSpPr>
        <p:sp>
          <p:nvSpPr>
            <p:cNvPr id="24" name="Isosceles Triangle 23">
              <a:extLst>
                <a:ext uri="{FF2B5EF4-FFF2-40B4-BE49-F238E27FC236}">
                  <a16:creationId xmlns:a16="http://schemas.microsoft.com/office/drawing/2014/main" id="{3469BF78-774F-4FFE-A556-AA901BA0E85A}"/>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93CF3329-99EF-4F93-90B6-01BC2C108857}"/>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6" name="Group 25">
            <a:extLst>
              <a:ext uri="{FF2B5EF4-FFF2-40B4-BE49-F238E27FC236}">
                <a16:creationId xmlns:a16="http://schemas.microsoft.com/office/drawing/2014/main" id="{62D4552D-D6D9-47F9-8DA8-185A5B39183A}"/>
              </a:ext>
            </a:extLst>
          </p:cNvPr>
          <p:cNvGrpSpPr/>
          <p:nvPr/>
        </p:nvGrpSpPr>
        <p:grpSpPr>
          <a:xfrm>
            <a:off x="7332364" y="3170158"/>
            <a:ext cx="267641" cy="459848"/>
            <a:chOff x="2693703" y="3461252"/>
            <a:chExt cx="267679" cy="459913"/>
          </a:xfrm>
        </p:grpSpPr>
        <p:sp>
          <p:nvSpPr>
            <p:cNvPr id="27" name="Isosceles Triangle 26">
              <a:extLst>
                <a:ext uri="{FF2B5EF4-FFF2-40B4-BE49-F238E27FC236}">
                  <a16:creationId xmlns:a16="http://schemas.microsoft.com/office/drawing/2014/main" id="{2C402B7C-E9FF-42D7-ACFC-25ABB2B366FA}"/>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Isosceles Triangle 27">
              <a:extLst>
                <a:ext uri="{FF2B5EF4-FFF2-40B4-BE49-F238E27FC236}">
                  <a16:creationId xmlns:a16="http://schemas.microsoft.com/office/drawing/2014/main" id="{25B1DCE1-86F9-4779-B170-29F5AA84E8A5}"/>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9" name="Group 28">
            <a:extLst>
              <a:ext uri="{FF2B5EF4-FFF2-40B4-BE49-F238E27FC236}">
                <a16:creationId xmlns:a16="http://schemas.microsoft.com/office/drawing/2014/main" id="{EB5661D3-BBF5-4222-B415-C1C758840369}"/>
              </a:ext>
            </a:extLst>
          </p:cNvPr>
          <p:cNvGrpSpPr/>
          <p:nvPr/>
        </p:nvGrpSpPr>
        <p:grpSpPr>
          <a:xfrm>
            <a:off x="9651444" y="3170158"/>
            <a:ext cx="267641" cy="459848"/>
            <a:chOff x="2693703" y="3461252"/>
            <a:chExt cx="267679" cy="459913"/>
          </a:xfrm>
        </p:grpSpPr>
        <p:sp>
          <p:nvSpPr>
            <p:cNvPr id="30" name="Isosceles Triangle 29">
              <a:extLst>
                <a:ext uri="{FF2B5EF4-FFF2-40B4-BE49-F238E27FC236}">
                  <a16:creationId xmlns:a16="http://schemas.microsoft.com/office/drawing/2014/main" id="{56DFA586-B4BC-447F-BEF2-47F0938FA952}"/>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1A186521-5709-4ACA-BBBE-0B8B364317F8}"/>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36" name="Group 1"/>
          <p:cNvGrpSpPr/>
          <p:nvPr/>
        </p:nvGrpSpPr>
        <p:grpSpPr>
          <a:xfrm>
            <a:off x="465953" y="4016521"/>
            <a:ext cx="6659048" cy="2258587"/>
            <a:chOff x="347276" y="1834948"/>
            <a:chExt cx="4674880" cy="1448787"/>
          </a:xfrm>
        </p:grpSpPr>
        <p:pic>
          <p:nvPicPr>
            <p:cNvPr id="37" name="Picture 3"/>
            <p:cNvPicPr>
              <a:picLocks noChangeAspect="1"/>
            </p:cNvPicPr>
            <p:nvPr/>
          </p:nvPicPr>
          <p:blipFill rotWithShape="1">
            <a:blip r:embed="rId4"/>
            <a:srcRect t="31150"/>
            <a:stretch/>
          </p:blipFill>
          <p:spPr>
            <a:xfrm>
              <a:off x="347276" y="1834948"/>
              <a:ext cx="4674880" cy="1448787"/>
            </a:xfrm>
            <a:prstGeom prst="rect">
              <a:avLst/>
            </a:prstGeom>
            <a:ln>
              <a:solidFill>
                <a:srgbClr val="505050">
                  <a:lumMod val="95000"/>
                </a:srgbClr>
              </a:solidFill>
            </a:ln>
            <a:effectLst>
              <a:outerShdw blurRad="50800" dist="38100" dir="2700000" algn="tl" rotWithShape="0">
                <a:prstClr val="black">
                  <a:alpha val="40000"/>
                </a:prstClr>
              </a:outerShdw>
            </a:effectLst>
          </p:spPr>
        </p:pic>
        <p:sp>
          <p:nvSpPr>
            <p:cNvPr id="38" name="Rectangle 4"/>
            <p:cNvSpPr/>
            <p:nvPr/>
          </p:nvSpPr>
          <p:spPr bwMode="auto">
            <a:xfrm>
              <a:off x="548640" y="2976750"/>
              <a:ext cx="1369649" cy="164750"/>
            </a:xfrm>
            <a:prstGeom prst="rect">
              <a:avLst/>
            </a:prstGeom>
            <a:solidFill>
              <a:srgbClr val="99C9EF"/>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marL="0" marR="0" lvl="0" indent="0" algn="l" defTabSz="931935"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gradFill>
                    <a:gsLst>
                      <a:gs pos="5417">
                        <a:srgbClr val="32145A"/>
                      </a:gs>
                      <a:gs pos="100000">
                        <a:srgbClr val="32145A"/>
                      </a:gs>
                    </a:gsLst>
                    <a:lin ang="5400000" scaled="0"/>
                  </a:gradFill>
                  <a:effectLst/>
                  <a:uLnTx/>
                  <a:uFillTx/>
                  <a:latin typeface="Segoe UI"/>
                  <a:ea typeface="+mn-ea"/>
                  <a:cs typeface="+mn-cs"/>
                </a:rPr>
                <a:t>   Microsoft Azure</a:t>
              </a:r>
            </a:p>
          </p:txBody>
        </p:sp>
      </p:grpSp>
    </p:spTree>
    <p:extLst>
      <p:ext uri="{BB962C8B-B14F-4D97-AF65-F5344CB8AC3E}">
        <p14:creationId xmlns:p14="http://schemas.microsoft.com/office/powerpoint/2010/main" val="11354909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D4FF-9025-4AE9-A688-E2FA5AB6D027}"/>
              </a:ext>
            </a:extLst>
          </p:cNvPr>
          <p:cNvSpPr>
            <a:spLocks noGrp="1"/>
          </p:cNvSpPr>
          <p:nvPr>
            <p:ph type="title"/>
          </p:nvPr>
        </p:nvSpPr>
        <p:spPr/>
        <p:txBody>
          <a:bodyPr/>
          <a:lstStyle/>
          <a:p>
            <a:r>
              <a:rPr lang="en-US" dirty="0"/>
              <a:t>Demo: Partner Center</a:t>
            </a:r>
          </a:p>
        </p:txBody>
      </p:sp>
      <p:sp>
        <p:nvSpPr>
          <p:cNvPr id="3" name="Text Placeholder 2">
            <a:extLst>
              <a:ext uri="{FF2B5EF4-FFF2-40B4-BE49-F238E27FC236}">
                <a16:creationId xmlns:a16="http://schemas.microsoft.com/office/drawing/2014/main" id="{F0CE8760-703A-4F77-B760-AD1BAE8D622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199837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059" y="494814"/>
            <a:ext cx="11889564" cy="820092"/>
          </a:xfrm>
        </p:spPr>
        <p:txBody>
          <a:bodyPr/>
          <a:lstStyle/>
          <a:p>
            <a:r>
              <a:rPr lang="en-US" dirty="0"/>
              <a:t>Azure CSP Practices</a:t>
            </a:r>
          </a:p>
        </p:txBody>
      </p:sp>
      <p:sp>
        <p:nvSpPr>
          <p:cNvPr id="11" name="Rectangle 10">
            <a:extLst>
              <a:ext uri="{FF2B5EF4-FFF2-40B4-BE49-F238E27FC236}">
                <a16:creationId xmlns:a16="http://schemas.microsoft.com/office/drawing/2014/main" id="{66C139D5-B9EA-467D-A1BB-2EB91CF83279}"/>
              </a:ext>
            </a:extLst>
          </p:cNvPr>
          <p:cNvSpPr/>
          <p:nvPr/>
        </p:nvSpPr>
        <p:spPr>
          <a:xfrm>
            <a:off x="467245" y="2253448"/>
            <a:ext cx="2743200" cy="2062081"/>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304" tIns="91440" rIns="146304" bIns="9144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1. Technical support practice</a:t>
            </a:r>
            <a:endParaRPr kumimoji="0" lang="en-IN"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 name="Rectangle 11">
            <a:extLst>
              <a:ext uri="{FF2B5EF4-FFF2-40B4-BE49-F238E27FC236}">
                <a16:creationId xmlns:a16="http://schemas.microsoft.com/office/drawing/2014/main" id="{1FFFC6F9-43C1-4180-8551-5754140D5A53}"/>
              </a:ext>
            </a:extLst>
          </p:cNvPr>
          <p:cNvSpPr/>
          <p:nvPr/>
        </p:nvSpPr>
        <p:spPr>
          <a:xfrm>
            <a:off x="3387543" y="2253448"/>
            <a:ext cx="2743200" cy="2062081"/>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304" tIns="91440" rIns="146304" bIns="9144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2. Billing practice</a:t>
            </a:r>
            <a:endParaRPr kumimoji="0" lang="en-IN"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3" name="Rectangle 12">
            <a:extLst>
              <a:ext uri="{FF2B5EF4-FFF2-40B4-BE49-F238E27FC236}">
                <a16:creationId xmlns:a16="http://schemas.microsoft.com/office/drawing/2014/main" id="{6E22D770-2D53-46B7-8E0C-EA203340150A}"/>
              </a:ext>
            </a:extLst>
          </p:cNvPr>
          <p:cNvSpPr/>
          <p:nvPr/>
        </p:nvSpPr>
        <p:spPr>
          <a:xfrm>
            <a:off x="6307841" y="2253448"/>
            <a:ext cx="2743200" cy="2062081"/>
          </a:xfrm>
          <a:prstGeom prst="rect">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304" tIns="91440" rIns="146304" bIns="9144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3. Deployment services practice</a:t>
            </a:r>
            <a:endParaRPr kumimoji="0" lang="en-IN"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4" name="Rectangle 13">
            <a:extLst>
              <a:ext uri="{FF2B5EF4-FFF2-40B4-BE49-F238E27FC236}">
                <a16:creationId xmlns:a16="http://schemas.microsoft.com/office/drawing/2014/main" id="{F8CCD06A-6EC5-49FD-B39E-4C784A7515A7}"/>
              </a:ext>
            </a:extLst>
          </p:cNvPr>
          <p:cNvSpPr/>
          <p:nvPr/>
        </p:nvSpPr>
        <p:spPr>
          <a:xfrm>
            <a:off x="9228138" y="2253448"/>
            <a:ext cx="2743200" cy="2062081"/>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304" tIns="91440" rIns="146304" bIns="9144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4. Cloud sales practice</a:t>
            </a:r>
            <a:endParaRPr kumimoji="0" lang="en-IN"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Text Placeholder 2">
            <a:extLst>
              <a:ext uri="{FF2B5EF4-FFF2-40B4-BE49-F238E27FC236}">
                <a16:creationId xmlns:a16="http://schemas.microsoft.com/office/drawing/2014/main" id="{681C8432-EE46-44B6-B952-62491B778CDF}"/>
              </a:ext>
            </a:extLst>
          </p:cNvPr>
          <p:cNvSpPr txBox="1">
            <a:spLocks/>
          </p:cNvSpPr>
          <p:nvPr/>
        </p:nvSpPr>
        <p:spPr>
          <a:xfrm>
            <a:off x="1220363" y="1732470"/>
            <a:ext cx="9995750" cy="443198"/>
          </a:xfrm>
          <a:prstGeom prst="rect">
            <a:avLst/>
          </a:prstGeom>
        </p:spPr>
        <p:txBody>
          <a:bodyPr vert="horz" wrap="none" lIns="0" tIns="0" rIns="0" bIns="0" rtlCol="0" anchor="ctr">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What partners need to build to be successful in Azure CSP</a:t>
            </a:r>
          </a:p>
        </p:txBody>
      </p:sp>
      <p:sp>
        <p:nvSpPr>
          <p:cNvPr id="7" name="Text Placeholder 2">
            <a:extLst>
              <a:ext uri="{FF2B5EF4-FFF2-40B4-BE49-F238E27FC236}">
                <a16:creationId xmlns:a16="http://schemas.microsoft.com/office/drawing/2014/main" id="{3AC7FA0B-43C8-4C21-AC94-BE781D957D18}"/>
              </a:ext>
            </a:extLst>
          </p:cNvPr>
          <p:cNvSpPr txBox="1">
            <a:spLocks/>
          </p:cNvSpPr>
          <p:nvPr/>
        </p:nvSpPr>
        <p:spPr>
          <a:xfrm>
            <a:off x="467245" y="4872845"/>
            <a:ext cx="11504093" cy="1046440"/>
          </a:xfrm>
          <a:prstGeom prst="rect">
            <a:avLst/>
          </a:prstGeom>
          <a:ln w="6350">
            <a:solidFill>
              <a:schemeClr val="bg1">
                <a:lumMod val="75000"/>
              </a:schemeClr>
            </a:solidFill>
          </a:ln>
        </p:spPr>
        <p:txBody>
          <a:bodyPr vert="horz" wrap="square" lIns="146304" tIns="91440" rIns="146304" bIns="91440" rtlCol="0" anchor="ctr">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Light"/>
                <a:ea typeface="+mn-ea"/>
                <a:cs typeface="+mn-cs"/>
              </a:rPr>
              <a:t>CSP Direct partners get discount for Azure to implement it</a:t>
            </a: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Light"/>
                <a:ea typeface="+mn-ea"/>
                <a:cs typeface="+mn-cs"/>
              </a:rPr>
              <a:t>CSP Indirect Reseller receives it from CSP Indirect Provider (Distributor)</a:t>
            </a:r>
          </a:p>
        </p:txBody>
      </p:sp>
    </p:spTree>
    <p:extLst>
      <p:ext uri="{BB962C8B-B14F-4D97-AF65-F5344CB8AC3E}">
        <p14:creationId xmlns:p14="http://schemas.microsoft.com/office/powerpoint/2010/main" val="22450051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3275"/>
            <a:r>
              <a:rPr lang="en-US" sz="4800" dirty="0"/>
              <a:t>Microsoft doesn’t provide any support to CSP Customers.</a:t>
            </a:r>
          </a:p>
        </p:txBody>
      </p:sp>
      <p:sp>
        <p:nvSpPr>
          <p:cNvPr id="9" name="Freeform 19">
            <a:extLst>
              <a:ext uri="{FF2B5EF4-FFF2-40B4-BE49-F238E27FC236}">
                <a16:creationId xmlns:a16="http://schemas.microsoft.com/office/drawing/2014/main" id="{63B7E3B9-529B-4B05-A14A-CE8B9D3F21F4}"/>
              </a:ext>
            </a:extLst>
          </p:cNvPr>
          <p:cNvSpPr>
            <a:spLocks/>
          </p:cNvSpPr>
          <p:nvPr/>
        </p:nvSpPr>
        <p:spPr bwMode="auto">
          <a:xfrm>
            <a:off x="465139" y="407647"/>
            <a:ext cx="621301" cy="567772"/>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0" name="Text Placeholder 2">
            <a:extLst>
              <a:ext uri="{FF2B5EF4-FFF2-40B4-BE49-F238E27FC236}">
                <a16:creationId xmlns:a16="http://schemas.microsoft.com/office/drawing/2014/main" id="{D52660AE-0B21-4722-A88E-DF3E8BF4DE93}"/>
              </a:ext>
            </a:extLst>
          </p:cNvPr>
          <p:cNvSpPr txBox="1">
            <a:spLocks/>
          </p:cNvSpPr>
          <p:nvPr/>
        </p:nvSpPr>
        <p:spPr>
          <a:xfrm>
            <a:off x="624385" y="2022733"/>
            <a:ext cx="2532745" cy="443198"/>
          </a:xfrm>
          <a:prstGeom prst="rect">
            <a:avLst/>
          </a:prstGeom>
          <a:noFill/>
        </p:spPr>
        <p:txBody>
          <a:bodyPr wrap="none" lIns="0" tIns="0" rIns="0" bIns="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Customer view</a:t>
            </a:r>
          </a:p>
        </p:txBody>
      </p:sp>
      <p:sp>
        <p:nvSpPr>
          <p:cNvPr id="11" name="Text Placeholder 12">
            <a:extLst>
              <a:ext uri="{FF2B5EF4-FFF2-40B4-BE49-F238E27FC236}">
                <a16:creationId xmlns:a16="http://schemas.microsoft.com/office/drawing/2014/main" id="{35FAD5D2-3AA5-4025-9A43-E0E020A816D3}"/>
              </a:ext>
            </a:extLst>
          </p:cNvPr>
          <p:cNvSpPr txBox="1">
            <a:spLocks/>
          </p:cNvSpPr>
          <p:nvPr/>
        </p:nvSpPr>
        <p:spPr>
          <a:xfrm>
            <a:off x="6272375" y="2022733"/>
            <a:ext cx="2905795" cy="443198"/>
          </a:xfrm>
          <a:prstGeom prst="rect">
            <a:avLst/>
          </a:prstGeom>
          <a:noFill/>
        </p:spPr>
        <p:txBody>
          <a:bodyPr wrap="none" lIns="0" tIns="0" rIns="0" bIns="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CSP Partner view</a:t>
            </a:r>
          </a:p>
        </p:txBody>
      </p:sp>
      <p:pic>
        <p:nvPicPr>
          <p:cNvPr id="13" name="Picture 12">
            <a:extLst>
              <a:ext uri="{FF2B5EF4-FFF2-40B4-BE49-F238E27FC236}">
                <a16:creationId xmlns:a16="http://schemas.microsoft.com/office/drawing/2014/main" id="{4F5D938D-6E7F-4AA4-9C1F-443A3059D078}"/>
              </a:ext>
            </a:extLst>
          </p:cNvPr>
          <p:cNvPicPr>
            <a:picLocks noChangeAspect="1"/>
          </p:cNvPicPr>
          <p:nvPr/>
        </p:nvPicPr>
        <p:blipFill>
          <a:blip r:embed="rId2"/>
          <a:stretch>
            <a:fillRect/>
          </a:stretch>
        </p:blipFill>
        <p:spPr>
          <a:xfrm>
            <a:off x="624385" y="2507999"/>
            <a:ext cx="4841658" cy="4136089"/>
          </a:xfrm>
          <a:prstGeom prst="rect">
            <a:avLst/>
          </a:prstGeom>
        </p:spPr>
      </p:pic>
      <p:pic>
        <p:nvPicPr>
          <p:cNvPr id="14" name="Picture 13">
            <a:extLst>
              <a:ext uri="{FF2B5EF4-FFF2-40B4-BE49-F238E27FC236}">
                <a16:creationId xmlns:a16="http://schemas.microsoft.com/office/drawing/2014/main" id="{DB973C26-13EC-415A-93C2-A0E0A88CEF5E}"/>
              </a:ext>
            </a:extLst>
          </p:cNvPr>
          <p:cNvPicPr>
            <a:picLocks noChangeAspect="1"/>
          </p:cNvPicPr>
          <p:nvPr/>
        </p:nvPicPr>
        <p:blipFill>
          <a:blip r:embed="rId3"/>
          <a:stretch>
            <a:fillRect/>
          </a:stretch>
        </p:blipFill>
        <p:spPr>
          <a:xfrm>
            <a:off x="6274581" y="2506811"/>
            <a:ext cx="5566125" cy="3342323"/>
          </a:xfrm>
          <a:prstGeom prst="rect">
            <a:avLst/>
          </a:prstGeom>
        </p:spPr>
      </p:pic>
    </p:spTree>
    <p:extLst>
      <p:ext uri="{BB962C8B-B14F-4D97-AF65-F5344CB8AC3E}">
        <p14:creationId xmlns:p14="http://schemas.microsoft.com/office/powerpoint/2010/main" val="26685539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3275"/>
            <a:r>
              <a:rPr lang="en-US" sz="4800" dirty="0"/>
              <a:t>Technical support</a:t>
            </a:r>
            <a:r>
              <a:rPr lang="en-US" dirty="0"/>
              <a:t> for Azure services</a:t>
            </a:r>
            <a:endParaRPr lang="en-US" sz="4800" dirty="0"/>
          </a:p>
        </p:txBody>
      </p:sp>
      <p:sp>
        <p:nvSpPr>
          <p:cNvPr id="5" name="Freeform 19">
            <a:extLst>
              <a:ext uri="{FF2B5EF4-FFF2-40B4-BE49-F238E27FC236}">
                <a16:creationId xmlns:a16="http://schemas.microsoft.com/office/drawing/2014/main" id="{3CE84DC4-9063-46AC-A428-AB82719F2253}"/>
              </a:ext>
            </a:extLst>
          </p:cNvPr>
          <p:cNvSpPr>
            <a:spLocks/>
          </p:cNvSpPr>
          <p:nvPr/>
        </p:nvSpPr>
        <p:spPr bwMode="auto">
          <a:xfrm>
            <a:off x="465139" y="407647"/>
            <a:ext cx="621301" cy="567772"/>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cxnSp>
        <p:nvCxnSpPr>
          <p:cNvPr id="8" name="Straight Connector 7">
            <a:extLst>
              <a:ext uri="{FF2B5EF4-FFF2-40B4-BE49-F238E27FC236}">
                <a16:creationId xmlns:a16="http://schemas.microsoft.com/office/drawing/2014/main" id="{C1D3F851-7530-4B73-8E85-5CE4A9D34893}"/>
              </a:ext>
            </a:extLst>
          </p:cNvPr>
          <p:cNvCxnSpPr/>
          <p:nvPr/>
        </p:nvCxnSpPr>
        <p:spPr>
          <a:xfrm>
            <a:off x="0" y="2534285"/>
            <a:ext cx="12436475" cy="0"/>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3000E949-36EF-4EED-9ABE-B541D2145413}"/>
              </a:ext>
            </a:extLst>
          </p:cNvPr>
          <p:cNvSpPr txBox="1">
            <a:spLocks/>
          </p:cNvSpPr>
          <p:nvPr/>
        </p:nvSpPr>
        <p:spPr>
          <a:xfrm>
            <a:off x="3447099" y="2838291"/>
            <a:ext cx="2560320" cy="2179058"/>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1</a:t>
            </a:r>
            <a:r>
              <a:rPr kumimoji="0" lang="en-US" sz="2000" b="0" i="0" u="none" strike="noStrike" kern="1200" cap="none" spc="0" normalizeH="0" baseline="30000" noProof="0" dirty="0">
                <a:ln>
                  <a:noFill/>
                </a:ln>
                <a:solidFill>
                  <a:srgbClr val="0078D7"/>
                </a:solidFill>
                <a:effectLst/>
                <a:uLnTx/>
                <a:uFillTx/>
                <a:latin typeface="Segoe UI"/>
                <a:ea typeface="+mn-ea"/>
                <a:cs typeface="+mn-cs"/>
              </a:rPr>
              <a:t>st</a:t>
            </a:r>
            <a:r>
              <a:rPr kumimoji="0" lang="en-US" sz="2000" b="0" i="0" u="none" strike="noStrike" kern="1200" cap="none" spc="0" normalizeH="0" baseline="0" noProof="0" dirty="0">
                <a:ln>
                  <a:noFill/>
                </a:ln>
                <a:solidFill>
                  <a:srgbClr val="0078D7"/>
                </a:solidFill>
                <a:effectLst/>
                <a:uLnTx/>
                <a:uFillTx/>
                <a:latin typeface="Segoe UI"/>
                <a:ea typeface="+mn-ea"/>
                <a:cs typeface="+mn-cs"/>
              </a:rPr>
              <a:t> tier of support: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Do basic troubleshooting</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Check if there are any related service issues on Azure Resource Health</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Provide solutions to the customer</a:t>
            </a:r>
          </a:p>
        </p:txBody>
      </p:sp>
      <p:sp>
        <p:nvSpPr>
          <p:cNvPr id="10" name="Text Placeholder 2">
            <a:extLst>
              <a:ext uri="{FF2B5EF4-FFF2-40B4-BE49-F238E27FC236}">
                <a16:creationId xmlns:a16="http://schemas.microsoft.com/office/drawing/2014/main" id="{10AB72C6-A93D-4A44-BA68-51635F8BD172}"/>
              </a:ext>
            </a:extLst>
          </p:cNvPr>
          <p:cNvSpPr txBox="1">
            <a:spLocks/>
          </p:cNvSpPr>
          <p:nvPr/>
        </p:nvSpPr>
        <p:spPr>
          <a:xfrm>
            <a:off x="6429058" y="2838291"/>
            <a:ext cx="2613341" cy="2917722"/>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2</a:t>
            </a:r>
            <a:r>
              <a:rPr kumimoji="0" lang="en-US" sz="2000" b="0" i="0" u="none" strike="noStrike" kern="1200" cap="none" spc="0" normalizeH="0" baseline="30000" noProof="0" dirty="0">
                <a:ln>
                  <a:noFill/>
                </a:ln>
                <a:solidFill>
                  <a:srgbClr val="0078D7"/>
                </a:solidFill>
                <a:effectLst/>
                <a:uLnTx/>
                <a:uFillTx/>
                <a:latin typeface="Segoe UI"/>
                <a:ea typeface="+mn-ea"/>
                <a:cs typeface="+mn-cs"/>
              </a:rPr>
              <a:t>nd</a:t>
            </a:r>
            <a:r>
              <a:rPr kumimoji="0" lang="en-US" sz="2000" b="0" i="0" u="none" strike="noStrike" kern="1200" cap="none" spc="0" normalizeH="0" baseline="0" noProof="0" dirty="0">
                <a:ln>
                  <a:noFill/>
                </a:ln>
                <a:solidFill>
                  <a:srgbClr val="0078D7"/>
                </a:solidFill>
                <a:effectLst/>
                <a:uLnTx/>
                <a:uFillTx/>
                <a:latin typeface="Segoe UI"/>
                <a:ea typeface="+mn-ea"/>
                <a:cs typeface="+mn-cs"/>
              </a:rPr>
              <a:t> tier of support: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If problem is not resolved – escalate the request internally and do deep troubleshooting</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Ensure that the environment is fully supported by Microsoft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Provide solutions or fix the problem in on behalf the customer</a:t>
            </a:r>
          </a:p>
        </p:txBody>
      </p:sp>
      <p:sp>
        <p:nvSpPr>
          <p:cNvPr id="11" name="Text Placeholder 2">
            <a:extLst>
              <a:ext uri="{FF2B5EF4-FFF2-40B4-BE49-F238E27FC236}">
                <a16:creationId xmlns:a16="http://schemas.microsoft.com/office/drawing/2014/main" id="{7E525DEF-CAE8-4C31-8E12-9E681BEA6A5D}"/>
              </a:ext>
            </a:extLst>
          </p:cNvPr>
          <p:cNvSpPr txBox="1">
            <a:spLocks/>
          </p:cNvSpPr>
          <p:nvPr/>
        </p:nvSpPr>
        <p:spPr>
          <a:xfrm>
            <a:off x="9411018" y="2838291"/>
            <a:ext cx="2560320" cy="2733056"/>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Escalate issues to Microsoft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Only after steps 1-3 (</a:t>
            </a: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rId3"/>
              </a:rPr>
              <a:t>details</a:t>
            </a:r>
            <a:r>
              <a:rPr kumimoji="0" lang="en-US" sz="1600" b="0" i="0" u="none" strike="noStrike" kern="1200" cap="none" spc="0" normalizeH="0" baseline="0" noProof="0" dirty="0">
                <a:ln>
                  <a:noFill/>
                </a:ln>
                <a:solidFill>
                  <a:srgbClr val="505050"/>
                </a:solidFill>
                <a:effectLst/>
                <a:uLnTx/>
                <a:uFillTx/>
                <a:latin typeface="Segoe UI"/>
                <a:ea typeface="+mn-ea"/>
                <a:cs typeface="+mn-cs"/>
              </a:rPr>
              <a: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Microsoft provides different support options for CSP Partners</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All escalation requests are still managed by the partner.</a:t>
            </a:r>
          </a:p>
        </p:txBody>
      </p:sp>
      <p:sp>
        <p:nvSpPr>
          <p:cNvPr id="12" name="Oval 11">
            <a:extLst>
              <a:ext uri="{FF2B5EF4-FFF2-40B4-BE49-F238E27FC236}">
                <a16:creationId xmlns:a16="http://schemas.microsoft.com/office/drawing/2014/main" id="{21D61B04-B534-4E91-A489-89E375B40641}"/>
              </a:ext>
            </a:extLst>
          </p:cNvPr>
          <p:cNvSpPr/>
          <p:nvPr/>
        </p:nvSpPr>
        <p:spPr bwMode="auto">
          <a:xfrm>
            <a:off x="1513737" y="2302723"/>
            <a:ext cx="463124" cy="463124"/>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1</a:t>
            </a:r>
          </a:p>
        </p:txBody>
      </p:sp>
      <p:sp>
        <p:nvSpPr>
          <p:cNvPr id="13" name="Oval 12">
            <a:extLst>
              <a:ext uri="{FF2B5EF4-FFF2-40B4-BE49-F238E27FC236}">
                <a16:creationId xmlns:a16="http://schemas.microsoft.com/office/drawing/2014/main" id="{D4529051-D310-4FE8-AD2B-BB10F226F5E6}"/>
              </a:ext>
            </a:extLst>
          </p:cNvPr>
          <p:cNvSpPr/>
          <p:nvPr/>
        </p:nvSpPr>
        <p:spPr bwMode="auto">
          <a:xfrm>
            <a:off x="4495697" y="2302723"/>
            <a:ext cx="463124" cy="463124"/>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2</a:t>
            </a:r>
          </a:p>
        </p:txBody>
      </p:sp>
      <p:sp>
        <p:nvSpPr>
          <p:cNvPr id="14" name="Oval 13">
            <a:extLst>
              <a:ext uri="{FF2B5EF4-FFF2-40B4-BE49-F238E27FC236}">
                <a16:creationId xmlns:a16="http://schemas.microsoft.com/office/drawing/2014/main" id="{05D5FEC6-387F-4264-8CB5-2B8E3659B8C5}"/>
              </a:ext>
            </a:extLst>
          </p:cNvPr>
          <p:cNvSpPr/>
          <p:nvPr/>
        </p:nvSpPr>
        <p:spPr bwMode="auto">
          <a:xfrm>
            <a:off x="7477657" y="2302723"/>
            <a:ext cx="463124" cy="463124"/>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3</a:t>
            </a:r>
          </a:p>
        </p:txBody>
      </p:sp>
      <p:sp>
        <p:nvSpPr>
          <p:cNvPr id="15" name="Oval 14">
            <a:extLst>
              <a:ext uri="{FF2B5EF4-FFF2-40B4-BE49-F238E27FC236}">
                <a16:creationId xmlns:a16="http://schemas.microsoft.com/office/drawing/2014/main" id="{D758FBF5-2F7C-4944-B29A-075692E1F397}"/>
              </a:ext>
            </a:extLst>
          </p:cNvPr>
          <p:cNvSpPr/>
          <p:nvPr/>
        </p:nvSpPr>
        <p:spPr bwMode="auto">
          <a:xfrm>
            <a:off x="10459616" y="2302723"/>
            <a:ext cx="463124" cy="463124"/>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4</a:t>
            </a:r>
          </a:p>
        </p:txBody>
      </p:sp>
      <p:sp>
        <p:nvSpPr>
          <p:cNvPr id="16" name="Text Placeholder 2">
            <a:extLst>
              <a:ext uri="{FF2B5EF4-FFF2-40B4-BE49-F238E27FC236}">
                <a16:creationId xmlns:a16="http://schemas.microsoft.com/office/drawing/2014/main" id="{7C6F2C7D-4415-4D17-8696-8E734E321CC6}"/>
              </a:ext>
            </a:extLst>
          </p:cNvPr>
          <p:cNvSpPr txBox="1">
            <a:spLocks/>
          </p:cNvSpPr>
          <p:nvPr/>
        </p:nvSpPr>
        <p:spPr>
          <a:xfrm>
            <a:off x="465139" y="2838291"/>
            <a:ext cx="2560320" cy="830997"/>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Register a new customer request in the own tracking system</a:t>
            </a:r>
          </a:p>
        </p:txBody>
      </p:sp>
    </p:spTree>
    <p:extLst>
      <p:ext uri="{BB962C8B-B14F-4D97-AF65-F5344CB8AC3E}">
        <p14:creationId xmlns:p14="http://schemas.microsoft.com/office/powerpoint/2010/main" val="16268064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98071C-5C3C-4C94-A242-C29D1827599A}"/>
              </a:ext>
            </a:extLst>
          </p:cNvPr>
          <p:cNvSpPr>
            <a:spLocks noGrp="1"/>
          </p:cNvSpPr>
          <p:nvPr>
            <p:ph type="title"/>
          </p:nvPr>
        </p:nvSpPr>
        <p:spPr>
          <a:xfrm>
            <a:off x="293003" y="94930"/>
            <a:ext cx="11889564" cy="675632"/>
          </a:xfrm>
        </p:spPr>
        <p:txBody>
          <a:bodyPr/>
          <a:lstStyle/>
          <a:p>
            <a:r>
              <a:rPr lang="en-US" sz="3600" dirty="0"/>
              <a:t>Workshop agenda</a:t>
            </a:r>
          </a:p>
        </p:txBody>
      </p:sp>
      <p:sp>
        <p:nvSpPr>
          <p:cNvPr id="9" name="Text Placeholder 8">
            <a:extLst>
              <a:ext uri="{FF2B5EF4-FFF2-40B4-BE49-F238E27FC236}">
                <a16:creationId xmlns:a16="http://schemas.microsoft.com/office/drawing/2014/main" id="{510D896F-2DB2-4AFD-804F-EADA4098B0ED}"/>
              </a:ext>
            </a:extLst>
          </p:cNvPr>
          <p:cNvSpPr>
            <a:spLocks noGrp="1"/>
          </p:cNvSpPr>
          <p:nvPr>
            <p:ph type="body" sz="quarter" idx="10"/>
          </p:nvPr>
        </p:nvSpPr>
        <p:spPr>
          <a:xfrm>
            <a:off x="295367" y="770562"/>
            <a:ext cx="11887200" cy="5983176"/>
          </a:xfrm>
        </p:spPr>
        <p:txBody>
          <a:bodyPr/>
          <a:lstStyle/>
          <a:p>
            <a:pPr marL="342900" fontAlgn="ctr">
              <a:spcBef>
                <a:spcPts val="0"/>
              </a:spcBef>
              <a:buFont typeface="+mj-lt"/>
              <a:buAutoNum type="arabicPeriod"/>
            </a:pPr>
            <a:r>
              <a:rPr lang="en-US" sz="1100" dirty="0">
                <a:latin typeface="Calibri" panose="020F0502020204030204" pitchFamily="34" charset="0"/>
              </a:rPr>
              <a:t>Migration planning</a:t>
            </a:r>
          </a:p>
          <a:p>
            <a:pPr marL="742950" lvl="1" indent="-285750" fontAlgn="ctr">
              <a:spcAft>
                <a:spcPts val="0"/>
              </a:spcAft>
              <a:buFont typeface="+mj-lt"/>
              <a:buAutoNum type="alphaLcPeriod"/>
            </a:pPr>
            <a:r>
              <a:rPr lang="en-US" sz="800" dirty="0">
                <a:latin typeface="Calibri" panose="020F0502020204030204" pitchFamily="34" charset="0"/>
              </a:rPr>
              <a:t>Overview of Hoster DC Migration Program project - from start to finish</a:t>
            </a:r>
          </a:p>
          <a:p>
            <a:pPr marL="742950" lvl="1" indent="-285750" fontAlgn="ctr">
              <a:spcAft>
                <a:spcPts val="0"/>
              </a:spcAft>
              <a:buFont typeface="+mj-lt"/>
              <a:buAutoNum type="alphaLcPeriod"/>
            </a:pPr>
            <a:r>
              <a:rPr lang="en-US" sz="800" dirty="0">
                <a:latin typeface="Calibri" panose="020F0502020204030204" pitchFamily="34" charset="0"/>
              </a:rPr>
              <a:t>Purpose of migration plan</a:t>
            </a:r>
          </a:p>
          <a:p>
            <a:pPr marL="742950" lvl="1" indent="-285750" fontAlgn="ctr">
              <a:spcAft>
                <a:spcPts val="0"/>
              </a:spcAft>
              <a:buFont typeface="+mj-lt"/>
              <a:buAutoNum type="alphaLcPeriod"/>
            </a:pPr>
            <a:r>
              <a:rPr lang="en-US" sz="800" dirty="0">
                <a:latin typeface="Calibri" panose="020F0502020204030204" pitchFamily="34" charset="0"/>
              </a:rPr>
              <a:t>Identifying right customers</a:t>
            </a:r>
          </a:p>
          <a:p>
            <a:pPr marL="742950" lvl="1" indent="-285750" fontAlgn="ctr">
              <a:spcAft>
                <a:spcPts val="0"/>
              </a:spcAft>
              <a:buFont typeface="+mj-lt"/>
              <a:buAutoNum type="alphaLcPeriod"/>
            </a:pPr>
            <a:r>
              <a:rPr lang="en-US" sz="800" dirty="0">
                <a:latin typeface="Calibri" panose="020F0502020204030204" pitchFamily="34" charset="0"/>
              </a:rPr>
              <a:t>Identifying workloads for migration</a:t>
            </a:r>
          </a:p>
          <a:p>
            <a:pPr marL="742950" lvl="1" indent="-285750" fontAlgn="ctr">
              <a:spcAft>
                <a:spcPts val="0"/>
              </a:spcAft>
              <a:buFont typeface="+mj-lt"/>
              <a:buAutoNum type="alphaLcPeriod"/>
            </a:pPr>
            <a:r>
              <a:rPr lang="en-US" sz="800" dirty="0">
                <a:latin typeface="Calibri" panose="020F0502020204030204" pitchFamily="34" charset="0"/>
              </a:rPr>
              <a:t>Optimizing cloud costs with Reserved Instances and Azure Hybrid Benefit</a:t>
            </a:r>
          </a:p>
          <a:p>
            <a:pPr marL="742950" lvl="1" indent="-285750" fontAlgn="ctr">
              <a:spcAft>
                <a:spcPts val="0"/>
              </a:spcAft>
              <a:buFont typeface="+mj-lt"/>
              <a:buAutoNum type="alphaLcPeriod" startAt="6"/>
            </a:pPr>
            <a:r>
              <a:rPr lang="en-US" sz="800" i="1" dirty="0">
                <a:latin typeface="Calibri" panose="020F0502020204030204" pitchFamily="34" charset="0"/>
              </a:rPr>
              <a:t>DEMO: Working with Azure Calculator</a:t>
            </a:r>
          </a:p>
          <a:p>
            <a:pPr marL="742950" lvl="1" indent="-285750" fontAlgn="ctr">
              <a:spcAft>
                <a:spcPts val="0"/>
              </a:spcAft>
              <a:buFont typeface="+mj-lt"/>
              <a:buAutoNum type="alphaLcPeriod" startAt="7"/>
            </a:pPr>
            <a:r>
              <a:rPr lang="en-US" sz="800" dirty="0">
                <a:latin typeface="Calibri" panose="020F0502020204030204" pitchFamily="34" charset="0"/>
              </a:rPr>
              <a:t>Building v1 of the migration plan using a template</a:t>
            </a:r>
          </a:p>
          <a:p>
            <a:pPr marL="342900" fontAlgn="ctr">
              <a:spcBef>
                <a:spcPts val="0"/>
              </a:spcBef>
              <a:buFont typeface="+mj-lt"/>
              <a:buAutoNum type="arabicPeriod"/>
            </a:pPr>
            <a:r>
              <a:rPr lang="en-US" sz="1100" dirty="0">
                <a:latin typeface="Calibri" panose="020F0502020204030204" pitchFamily="34" charset="0"/>
              </a:rPr>
              <a:t>CSP Onboarding</a:t>
            </a:r>
          </a:p>
          <a:p>
            <a:pPr marL="742950" lvl="1" indent="-285750" fontAlgn="ctr">
              <a:spcAft>
                <a:spcPts val="0"/>
              </a:spcAft>
              <a:buFont typeface="+mj-lt"/>
              <a:buAutoNum type="alphaLcPeriod"/>
            </a:pPr>
            <a:r>
              <a:rPr lang="en-US" sz="800" dirty="0">
                <a:latin typeface="Calibri" panose="020F0502020204030204" pitchFamily="34" charset="0"/>
              </a:rPr>
              <a:t>CSP model and Partner Center overview</a:t>
            </a:r>
          </a:p>
          <a:p>
            <a:pPr marL="742950" lvl="1" indent="-285750" fontAlgn="ctr">
              <a:spcAft>
                <a:spcPts val="0"/>
              </a:spcAft>
              <a:buFont typeface="+mj-lt"/>
              <a:buAutoNum type="alphaLcPeriod"/>
            </a:pPr>
            <a:r>
              <a:rPr lang="en-US" sz="800" dirty="0">
                <a:latin typeface="Calibri" panose="020F0502020204030204" pitchFamily="34" charset="0"/>
              </a:rPr>
              <a:t>CSP discounts and rebates</a:t>
            </a:r>
          </a:p>
          <a:p>
            <a:pPr marL="742950" lvl="1" indent="-285750" fontAlgn="ctr">
              <a:spcAft>
                <a:spcPts val="0"/>
              </a:spcAft>
              <a:buFont typeface="+mj-lt"/>
              <a:buAutoNum type="alphaLcPeriod"/>
            </a:pPr>
            <a:r>
              <a:rPr lang="en-US" sz="800" dirty="0">
                <a:latin typeface="Calibri" panose="020F0502020204030204" pitchFamily="34" charset="0"/>
              </a:rPr>
              <a:t>Identity management in Partner Center</a:t>
            </a:r>
          </a:p>
          <a:p>
            <a:pPr marL="742950" lvl="1" indent="-285750" fontAlgn="ctr">
              <a:spcAft>
                <a:spcPts val="0"/>
              </a:spcAft>
              <a:buFont typeface="+mj-lt"/>
              <a:buAutoNum type="alphaLcPeriod"/>
            </a:pPr>
            <a:r>
              <a:rPr lang="en-US" sz="800" dirty="0">
                <a:latin typeface="Calibri" panose="020F0502020204030204" pitchFamily="34" charset="0"/>
              </a:rPr>
              <a:t>Customer support overview</a:t>
            </a:r>
          </a:p>
          <a:p>
            <a:pPr marL="742950" lvl="1" indent="-285750" fontAlgn="ctr">
              <a:spcAft>
                <a:spcPts val="0"/>
              </a:spcAft>
              <a:buFont typeface="+mj-lt"/>
              <a:buAutoNum type="alphaLcPeriod"/>
            </a:pPr>
            <a:r>
              <a:rPr lang="en-US" sz="800" dirty="0">
                <a:latin typeface="Calibri" panose="020F0502020204030204" pitchFamily="34" charset="0"/>
              </a:rPr>
              <a:t>CSP billing overview</a:t>
            </a:r>
          </a:p>
          <a:p>
            <a:pPr marL="742950" lvl="1" indent="-285750" fontAlgn="ctr">
              <a:spcAft>
                <a:spcPts val="0"/>
              </a:spcAft>
              <a:buFont typeface="+mj-lt"/>
              <a:buAutoNum type="alphaLcPeriod"/>
            </a:pPr>
            <a:r>
              <a:rPr lang="en-US" sz="800" dirty="0">
                <a:latin typeface="Calibri" panose="020F0502020204030204" pitchFamily="34" charset="0"/>
              </a:rPr>
              <a:t>Partner Center API integration</a:t>
            </a:r>
          </a:p>
          <a:p>
            <a:pPr marL="742950" lvl="1" indent="-285750" fontAlgn="ctr">
              <a:spcAft>
                <a:spcPts val="0"/>
              </a:spcAft>
              <a:buFont typeface="+mj-lt"/>
              <a:buAutoNum type="alphaLcPeriod" startAt="7"/>
            </a:pPr>
            <a:r>
              <a:rPr lang="en-US" sz="800" i="1" dirty="0">
                <a:latin typeface="Calibri" panose="020F0502020204030204" pitchFamily="34" charset="0"/>
              </a:rPr>
              <a:t>DEMO: Managing Azure customers in Partner Center</a:t>
            </a:r>
          </a:p>
          <a:p>
            <a:pPr marL="342900" fontAlgn="ctr">
              <a:spcBef>
                <a:spcPts val="0"/>
              </a:spcBef>
              <a:buFont typeface="+mj-lt"/>
              <a:buAutoNum type="arabicPeriod"/>
            </a:pPr>
            <a:r>
              <a:rPr lang="en-US" sz="1100" dirty="0">
                <a:latin typeface="Calibri" panose="020F0502020204030204" pitchFamily="34" charset="0"/>
              </a:rPr>
              <a:t>Azure IaaS</a:t>
            </a:r>
          </a:p>
          <a:p>
            <a:pPr marL="742950" lvl="1" indent="-285750" fontAlgn="ctr">
              <a:spcAft>
                <a:spcPts val="0"/>
              </a:spcAft>
              <a:buFont typeface="+mj-lt"/>
              <a:buAutoNum type="alphaLcPeriod"/>
            </a:pPr>
            <a:r>
              <a:rPr lang="en-US" sz="800" dirty="0">
                <a:latin typeface="Calibri" panose="020F0502020204030204" pitchFamily="34" charset="0"/>
              </a:rPr>
              <a:t>Azure Compute overview - VM families, regions, comparison with on-prem virtualization</a:t>
            </a:r>
          </a:p>
          <a:p>
            <a:pPr marL="742950" lvl="1" indent="-285750" fontAlgn="ctr">
              <a:spcAft>
                <a:spcPts val="0"/>
              </a:spcAft>
              <a:buFont typeface="+mj-lt"/>
              <a:buAutoNum type="alphaLcPeriod"/>
            </a:pPr>
            <a:r>
              <a:rPr lang="en-US" sz="800" dirty="0">
                <a:latin typeface="Calibri" panose="020F0502020204030204" pitchFamily="34" charset="0"/>
              </a:rPr>
              <a:t>Azure Storage overview - managed disks and storage accounts, planning storage performance</a:t>
            </a:r>
          </a:p>
          <a:p>
            <a:pPr marL="742950" lvl="1" indent="-285750" fontAlgn="ctr">
              <a:spcAft>
                <a:spcPts val="0"/>
              </a:spcAft>
              <a:buFont typeface="+mj-lt"/>
              <a:buAutoNum type="alphaLcPeriod"/>
            </a:pPr>
            <a:r>
              <a:rPr lang="en-US" sz="800" dirty="0">
                <a:latin typeface="Calibri" panose="020F0502020204030204" pitchFamily="34" charset="0"/>
              </a:rPr>
              <a:t>Azure Networking overview - basic and advanced network topologies in Azure, various connectivity options</a:t>
            </a:r>
          </a:p>
          <a:p>
            <a:pPr marL="742950" lvl="1" indent="-285750" fontAlgn="ctr">
              <a:spcAft>
                <a:spcPts val="0"/>
              </a:spcAft>
              <a:buFont typeface="+mj-lt"/>
              <a:buAutoNum type="alphaLcPeriod"/>
            </a:pPr>
            <a:r>
              <a:rPr lang="en-US" sz="800" dirty="0">
                <a:latin typeface="Calibri" panose="020F0502020204030204" pitchFamily="34" charset="0"/>
              </a:rPr>
              <a:t>Cost optimizations - working with Azure Reserved Instances and Azure Hybrid Benefit</a:t>
            </a:r>
          </a:p>
          <a:p>
            <a:pPr marL="742950" lvl="1" indent="-285750" fontAlgn="ctr">
              <a:spcAft>
                <a:spcPts val="0"/>
              </a:spcAft>
              <a:buFont typeface="+mj-lt"/>
              <a:buAutoNum type="alphaLcPeriod" startAt="5"/>
            </a:pPr>
            <a:r>
              <a:rPr lang="en-US" sz="800" i="1" dirty="0">
                <a:latin typeface="Calibri" panose="020F0502020204030204" pitchFamily="34" charset="0"/>
              </a:rPr>
              <a:t>DEMO: Azure IaaS in CSP</a:t>
            </a:r>
          </a:p>
          <a:p>
            <a:pPr marL="742950" lvl="1" indent="-285750" fontAlgn="ctr">
              <a:spcAft>
                <a:spcPts val="0"/>
              </a:spcAft>
              <a:buFont typeface="+mj-lt"/>
              <a:buAutoNum type="alphaLcPeriod" startAt="6"/>
            </a:pPr>
            <a:r>
              <a:rPr lang="en-US" sz="800" dirty="0">
                <a:latin typeface="Calibri" panose="020F0502020204030204" pitchFamily="34" charset="0"/>
              </a:rPr>
              <a:t>VMs or containers - options for containers in Azure</a:t>
            </a:r>
          </a:p>
          <a:p>
            <a:pPr marL="342900" fontAlgn="ctr">
              <a:spcBef>
                <a:spcPts val="0"/>
              </a:spcBef>
              <a:buFont typeface="+mj-lt"/>
              <a:buAutoNum type="arabicPeriod"/>
            </a:pPr>
            <a:r>
              <a:rPr lang="en-US" sz="1100" dirty="0">
                <a:latin typeface="Calibri" panose="020F0502020204030204" pitchFamily="34" charset="0"/>
              </a:rPr>
              <a:t>Azure Database services</a:t>
            </a:r>
          </a:p>
          <a:p>
            <a:pPr marL="742950" lvl="1" indent="-285750" fontAlgn="ctr">
              <a:spcAft>
                <a:spcPts val="0"/>
              </a:spcAft>
              <a:buFont typeface="+mj-lt"/>
              <a:buAutoNum type="alphaLcPeriod"/>
            </a:pPr>
            <a:r>
              <a:rPr lang="en-US" sz="800" dirty="0">
                <a:latin typeface="Calibri" panose="020F0502020204030204" pitchFamily="34" charset="0"/>
              </a:rPr>
              <a:t>Azure SQL Database and Azure SQL Managed Instance overview</a:t>
            </a:r>
          </a:p>
          <a:p>
            <a:pPr marL="742950" lvl="1" indent="-285750" fontAlgn="ctr">
              <a:spcAft>
                <a:spcPts val="0"/>
              </a:spcAft>
              <a:buFont typeface="+mj-lt"/>
              <a:buAutoNum type="alphaLcPeriod"/>
            </a:pPr>
            <a:r>
              <a:rPr lang="en-US" sz="800" dirty="0">
                <a:latin typeface="Calibri" panose="020F0502020204030204" pitchFamily="34" charset="0"/>
              </a:rPr>
              <a:t>Cost optimizations - Azure Hybrid Benefit for SQL Server</a:t>
            </a:r>
          </a:p>
          <a:p>
            <a:pPr marL="742950" lvl="1" indent="-285750" fontAlgn="ctr">
              <a:spcAft>
                <a:spcPts val="0"/>
              </a:spcAft>
              <a:buFont typeface="+mj-lt"/>
              <a:buAutoNum type="alphaLcPeriod"/>
            </a:pPr>
            <a:r>
              <a:rPr lang="en-US" sz="800" dirty="0">
                <a:latin typeface="Calibri" panose="020F0502020204030204" pitchFamily="34" charset="0"/>
              </a:rPr>
              <a:t>Azure Database for MySQL overview</a:t>
            </a:r>
          </a:p>
          <a:p>
            <a:pPr marL="742950" lvl="1" indent="-285750" fontAlgn="ctr">
              <a:spcAft>
                <a:spcPts val="0"/>
              </a:spcAft>
              <a:buFont typeface="+mj-lt"/>
              <a:buAutoNum type="alphaLcPeriod"/>
            </a:pPr>
            <a:r>
              <a:rPr lang="en-US" sz="800" dirty="0">
                <a:latin typeface="Calibri" panose="020F0502020204030204" pitchFamily="34" charset="0"/>
              </a:rPr>
              <a:t>Azure Database for PostgreSQL overview</a:t>
            </a:r>
          </a:p>
          <a:p>
            <a:pPr marL="742950" lvl="1" indent="-285750" fontAlgn="ctr">
              <a:spcAft>
                <a:spcPts val="0"/>
              </a:spcAft>
              <a:buFont typeface="+mj-lt"/>
              <a:buAutoNum type="alphaLcPeriod" startAt="5"/>
            </a:pPr>
            <a:r>
              <a:rPr lang="en-US" sz="800" i="1" dirty="0">
                <a:latin typeface="Calibri" panose="020F0502020204030204" pitchFamily="34" charset="0"/>
              </a:rPr>
              <a:t>DEMO: Azure SQL Database and Azure Database for MySQL</a:t>
            </a:r>
          </a:p>
          <a:p>
            <a:pPr marL="742950" lvl="1" indent="-285750" fontAlgn="ctr">
              <a:spcAft>
                <a:spcPts val="0"/>
              </a:spcAft>
              <a:buFont typeface="+mj-lt"/>
              <a:buAutoNum type="alphaLcPeriod" startAt="6"/>
            </a:pPr>
            <a:r>
              <a:rPr lang="en-US" sz="800" dirty="0">
                <a:latin typeface="Calibri" panose="020F0502020204030204" pitchFamily="34" charset="0"/>
              </a:rPr>
              <a:t>Additional options for databases: HDInsight, SQL Data Warehouse, Cosmos DB etc.</a:t>
            </a:r>
          </a:p>
          <a:p>
            <a:pPr marL="342900" fontAlgn="ctr">
              <a:spcBef>
                <a:spcPts val="0"/>
              </a:spcBef>
              <a:buFont typeface="+mj-lt"/>
              <a:buAutoNum type="arabicPeriod"/>
            </a:pPr>
            <a:r>
              <a:rPr lang="en-US" sz="1100" dirty="0">
                <a:latin typeface="Calibri" panose="020F0502020204030204" pitchFamily="34" charset="0"/>
              </a:rPr>
              <a:t>Migration technics</a:t>
            </a:r>
          </a:p>
          <a:p>
            <a:pPr marL="742950" lvl="1" indent="-285750" fontAlgn="ctr">
              <a:spcAft>
                <a:spcPts val="0"/>
              </a:spcAft>
              <a:buFont typeface="+mj-lt"/>
              <a:buAutoNum type="alphaLcPeriod"/>
            </a:pPr>
            <a:r>
              <a:rPr lang="en-US" sz="800" dirty="0">
                <a:latin typeface="Calibri" panose="020F0502020204030204" pitchFamily="34" charset="0"/>
              </a:rPr>
              <a:t>Backup &amp; restore</a:t>
            </a:r>
          </a:p>
          <a:p>
            <a:pPr marL="742950" lvl="1" indent="-285750" fontAlgn="ctr">
              <a:spcAft>
                <a:spcPts val="0"/>
              </a:spcAft>
              <a:buFont typeface="+mj-lt"/>
              <a:buAutoNum type="alphaLcPeriod"/>
            </a:pPr>
            <a:r>
              <a:rPr lang="en-US" sz="800" dirty="0">
                <a:latin typeface="Calibri" panose="020F0502020204030204" pitchFamily="34" charset="0"/>
              </a:rPr>
              <a:t>VM lift &amp; shift</a:t>
            </a:r>
          </a:p>
          <a:p>
            <a:pPr marL="1143000" lvl="2" indent="-228600" fontAlgn="ctr">
              <a:spcAft>
                <a:spcPts val="0"/>
              </a:spcAft>
              <a:buFont typeface="+mj-lt"/>
              <a:buAutoNum type="romanLcPeriod"/>
            </a:pPr>
            <a:r>
              <a:rPr lang="en-US" sz="800" dirty="0">
                <a:latin typeface="Calibri" panose="020F0502020204030204" pitchFamily="34" charset="0"/>
              </a:rPr>
              <a:t>Working with Azure Site Recovery to replicate VMs to Azure</a:t>
            </a:r>
          </a:p>
          <a:p>
            <a:pPr marL="1143000" lvl="2" indent="-228600" fontAlgn="ctr">
              <a:spcAft>
                <a:spcPts val="0"/>
              </a:spcAft>
              <a:buFont typeface="+mj-lt"/>
              <a:buAutoNum type="romanLcPeriod" startAt="2"/>
            </a:pPr>
            <a:r>
              <a:rPr lang="en-US" sz="800" i="1" dirty="0">
                <a:latin typeface="Calibri" panose="020F0502020204030204" pitchFamily="34" charset="0"/>
              </a:rPr>
              <a:t>DEMO: Migrating VMs with Azure Site Recovery</a:t>
            </a:r>
          </a:p>
          <a:p>
            <a:pPr marL="742950" lvl="1" indent="-285750" fontAlgn="ctr">
              <a:spcAft>
                <a:spcPts val="0"/>
              </a:spcAft>
              <a:buFont typeface="+mj-lt"/>
              <a:buAutoNum type="alphaLcPeriod"/>
            </a:pPr>
            <a:r>
              <a:rPr lang="en-US" sz="800" dirty="0">
                <a:latin typeface="Calibri" panose="020F0502020204030204" pitchFamily="34" charset="0"/>
              </a:rPr>
              <a:t>Database migration</a:t>
            </a:r>
          </a:p>
          <a:p>
            <a:pPr marL="1143000" lvl="2" indent="-228600" fontAlgn="ctr">
              <a:spcAft>
                <a:spcPts val="0"/>
              </a:spcAft>
              <a:buFont typeface="+mj-lt"/>
              <a:buAutoNum type="romanLcPeriod"/>
            </a:pPr>
            <a:r>
              <a:rPr lang="en-US" sz="800" dirty="0">
                <a:latin typeface="Calibri" panose="020F0502020204030204" pitchFamily="34" charset="0"/>
              </a:rPr>
              <a:t>Working with Azure Database Migration Service</a:t>
            </a:r>
          </a:p>
          <a:p>
            <a:pPr marL="1143000" lvl="2" indent="-228600" fontAlgn="ctr">
              <a:spcAft>
                <a:spcPts val="0"/>
              </a:spcAft>
              <a:buFont typeface="+mj-lt"/>
              <a:buAutoNum type="romanLcPeriod" startAt="2"/>
            </a:pPr>
            <a:r>
              <a:rPr lang="en-US" sz="800" i="1" dirty="0">
                <a:latin typeface="Calibri" panose="020F0502020204030204" pitchFamily="34" charset="0"/>
              </a:rPr>
              <a:t>DEMO: Migrating SQL Server database to Azure</a:t>
            </a:r>
          </a:p>
          <a:p>
            <a:pPr marL="342900" fontAlgn="ctr">
              <a:spcBef>
                <a:spcPts val="0"/>
              </a:spcBef>
              <a:buFont typeface="+mj-lt"/>
              <a:buAutoNum type="arabicPeriod"/>
            </a:pPr>
            <a:r>
              <a:rPr lang="en-US" sz="1100" dirty="0">
                <a:latin typeface="Calibri" panose="020F0502020204030204" pitchFamily="34" charset="0"/>
              </a:rPr>
              <a:t>Migration assessment</a:t>
            </a:r>
          </a:p>
          <a:p>
            <a:pPr marL="742950" lvl="1" indent="-285750" fontAlgn="ctr">
              <a:spcAft>
                <a:spcPts val="0"/>
              </a:spcAft>
              <a:buFont typeface="+mj-lt"/>
              <a:buAutoNum type="alphaLcPeriod"/>
            </a:pPr>
            <a:r>
              <a:rPr lang="en-US" sz="800" dirty="0">
                <a:latin typeface="Calibri" panose="020F0502020204030204" pitchFamily="34" charset="0"/>
              </a:rPr>
              <a:t>Purpose of migration assessment</a:t>
            </a:r>
          </a:p>
          <a:p>
            <a:pPr marL="742950" lvl="1" indent="-285750" fontAlgn="ctr">
              <a:spcAft>
                <a:spcPts val="0"/>
              </a:spcAft>
              <a:buFont typeface="+mj-lt"/>
              <a:buAutoNum type="alphaLcPeriod"/>
            </a:pPr>
            <a:r>
              <a:rPr lang="en-US" sz="800" dirty="0">
                <a:latin typeface="Calibri" panose="020F0502020204030204" pitchFamily="34" charset="0"/>
              </a:rPr>
              <a:t>Assessment options: Cloudamize, Azure Migrate and Data Migration Assistant</a:t>
            </a:r>
          </a:p>
          <a:p>
            <a:pPr marL="742950" lvl="1" indent="-285750" fontAlgn="ctr">
              <a:spcAft>
                <a:spcPts val="0"/>
              </a:spcAft>
              <a:buFont typeface="+mj-lt"/>
              <a:buAutoNum type="alphaLcPeriod"/>
            </a:pPr>
            <a:r>
              <a:rPr lang="en-US" sz="800" dirty="0">
                <a:latin typeface="Calibri" panose="020F0502020204030204" pitchFamily="34" charset="0"/>
              </a:rPr>
              <a:t>Cloudamize deployment options</a:t>
            </a:r>
          </a:p>
          <a:p>
            <a:pPr marL="742950" lvl="1" indent="-285750" fontAlgn="ctr">
              <a:spcAft>
                <a:spcPts val="0"/>
              </a:spcAft>
              <a:buFont typeface="+mj-lt"/>
              <a:buAutoNum type="alphaLcPeriod" startAt="4"/>
            </a:pPr>
            <a:r>
              <a:rPr lang="en-US" sz="800" i="1" dirty="0">
                <a:latin typeface="Calibri" panose="020F0502020204030204" pitchFamily="34" charset="0"/>
              </a:rPr>
              <a:t>DEMO: Cloudamize cloud assessment reports overview</a:t>
            </a:r>
          </a:p>
          <a:p>
            <a:pPr marL="742950" lvl="1" indent="-285750" fontAlgn="ctr">
              <a:spcAft>
                <a:spcPts val="0"/>
              </a:spcAft>
              <a:buFont typeface="+mj-lt"/>
              <a:buAutoNum type="alphaLcPeriod" startAt="5"/>
            </a:pPr>
            <a:r>
              <a:rPr lang="en-US" sz="800" dirty="0">
                <a:latin typeface="Calibri" panose="020F0502020204030204" pitchFamily="34" charset="0"/>
              </a:rPr>
              <a:t>Building v2 of the migration plan by adding assessment details</a:t>
            </a:r>
          </a:p>
          <a:p>
            <a:pPr marL="342900" fontAlgn="ctr">
              <a:spcBef>
                <a:spcPts val="0"/>
              </a:spcBef>
              <a:buFont typeface="+mj-lt"/>
              <a:buAutoNum type="arabicPeriod"/>
            </a:pPr>
            <a:r>
              <a:rPr lang="en-US" sz="1100" dirty="0">
                <a:latin typeface="Calibri" panose="020F0502020204030204" pitchFamily="34" charset="0"/>
              </a:rPr>
              <a:t>Post-migration activities</a:t>
            </a:r>
          </a:p>
          <a:p>
            <a:pPr marL="742950" lvl="1" indent="-285750" fontAlgn="ctr">
              <a:spcAft>
                <a:spcPts val="0"/>
              </a:spcAft>
              <a:buFont typeface="+mj-lt"/>
              <a:buAutoNum type="alphaLcPeriod"/>
            </a:pPr>
            <a:r>
              <a:rPr lang="en-US" sz="800" dirty="0">
                <a:latin typeface="Calibri" panose="020F0502020204030204" pitchFamily="34" charset="0"/>
              </a:rPr>
              <a:t>Well-managed IaaS - resiliency, security and backup</a:t>
            </a:r>
          </a:p>
          <a:p>
            <a:pPr marL="742950" lvl="1" indent="-285750" fontAlgn="ctr">
              <a:spcAft>
                <a:spcPts val="0"/>
              </a:spcAft>
              <a:buFont typeface="+mj-lt"/>
              <a:buAutoNum type="alphaLcPeriod" startAt="2"/>
            </a:pPr>
            <a:r>
              <a:rPr lang="en-US" sz="800" i="1" dirty="0">
                <a:latin typeface="Calibri" panose="020F0502020204030204" pitchFamily="34" charset="0"/>
              </a:rPr>
              <a:t>DEMO: Working with Azure Backup and Azure Security Center</a:t>
            </a:r>
          </a:p>
          <a:p>
            <a:pPr marL="742950" lvl="1" indent="-285750" fontAlgn="ctr">
              <a:spcAft>
                <a:spcPts val="0"/>
              </a:spcAft>
              <a:buFont typeface="+mj-lt"/>
              <a:buAutoNum type="alphaLcPeriod" startAt="3"/>
            </a:pPr>
            <a:r>
              <a:rPr lang="en-US" sz="800" dirty="0">
                <a:latin typeface="Calibri" panose="020F0502020204030204" pitchFamily="34" charset="0"/>
              </a:rPr>
              <a:t>Using Azure Cost Management with Partner Center</a:t>
            </a:r>
          </a:p>
          <a:p>
            <a:pPr marL="742950" lvl="1" indent="-285750" fontAlgn="ctr">
              <a:spcAft>
                <a:spcPts val="0"/>
              </a:spcAft>
              <a:buFont typeface="+mj-lt"/>
              <a:buAutoNum type="alphaLcPeriod" startAt="4"/>
            </a:pPr>
            <a:r>
              <a:rPr lang="en-US" sz="800" i="1" dirty="0">
                <a:latin typeface="Calibri" panose="020F0502020204030204" pitchFamily="34" charset="0"/>
              </a:rPr>
              <a:t>DEMO: Working with Azure Cost Management</a:t>
            </a:r>
          </a:p>
          <a:p>
            <a:pPr marL="342900" fontAlgn="ctr">
              <a:spcBef>
                <a:spcPts val="0"/>
              </a:spcBef>
              <a:buFont typeface="+mj-lt"/>
              <a:buAutoNum type="arabicPeriod"/>
            </a:pPr>
            <a:r>
              <a:rPr lang="en-US" sz="1100" dirty="0">
                <a:latin typeface="Calibri" panose="020F0502020204030204" pitchFamily="34" charset="0"/>
              </a:rPr>
              <a:t>Best practices and learnings</a:t>
            </a:r>
          </a:p>
        </p:txBody>
      </p:sp>
    </p:spTree>
    <p:extLst>
      <p:ext uri="{BB962C8B-B14F-4D97-AF65-F5344CB8AC3E}">
        <p14:creationId xmlns:p14="http://schemas.microsoft.com/office/powerpoint/2010/main" val="474670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3275"/>
            <a:r>
              <a:rPr lang="en-US" sz="4800" dirty="0"/>
              <a:t>Support options for CSP Partners</a:t>
            </a:r>
          </a:p>
        </p:txBody>
      </p:sp>
      <p:graphicFrame>
        <p:nvGraphicFramePr>
          <p:cNvPr id="4" name="Table 3"/>
          <p:cNvGraphicFramePr>
            <a:graphicFrameLocks noGrp="1"/>
          </p:cNvGraphicFramePr>
          <p:nvPr>
            <p:extLst/>
          </p:nvPr>
        </p:nvGraphicFramePr>
        <p:xfrm>
          <a:off x="465138" y="1853990"/>
          <a:ext cx="11506200" cy="4486515"/>
        </p:xfrm>
        <a:graphic>
          <a:graphicData uri="http://schemas.openxmlformats.org/drawingml/2006/table">
            <a:tbl>
              <a:tblPr firstRow="1" bandRow="1">
                <a:tableStyleId>{8799B23B-EC83-4686-B30A-512413B5E67A}</a:tableStyleId>
              </a:tblPr>
              <a:tblGrid>
                <a:gridCol w="3998892">
                  <a:extLst>
                    <a:ext uri="{9D8B030D-6E8A-4147-A177-3AD203B41FA5}">
                      <a16:colId xmlns:a16="http://schemas.microsoft.com/office/drawing/2014/main" val="20000"/>
                    </a:ext>
                  </a:extLst>
                </a:gridCol>
                <a:gridCol w="2502436">
                  <a:extLst>
                    <a:ext uri="{9D8B030D-6E8A-4147-A177-3AD203B41FA5}">
                      <a16:colId xmlns:a16="http://schemas.microsoft.com/office/drawing/2014/main" val="20002"/>
                    </a:ext>
                  </a:extLst>
                </a:gridCol>
                <a:gridCol w="2502436">
                  <a:extLst>
                    <a:ext uri="{9D8B030D-6E8A-4147-A177-3AD203B41FA5}">
                      <a16:colId xmlns:a16="http://schemas.microsoft.com/office/drawing/2014/main" val="20006"/>
                    </a:ext>
                  </a:extLst>
                </a:gridCol>
                <a:gridCol w="2502436">
                  <a:extLst>
                    <a:ext uri="{9D8B030D-6E8A-4147-A177-3AD203B41FA5}">
                      <a16:colId xmlns:a16="http://schemas.microsoft.com/office/drawing/2014/main" val="20004"/>
                    </a:ext>
                  </a:extLst>
                </a:gridCol>
              </a:tblGrid>
              <a:tr h="51813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Submit Support Tickets On Behalf of End Customer</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90425655"/>
                  </a:ext>
                </a:extLst>
              </a:tr>
              <a:tr h="514151">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Support Account Management</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a:solidFill>
                            <a:schemeClr val="bg1"/>
                          </a:solidFill>
                          <a:effectLst/>
                          <a:latin typeface="+mn-lt"/>
                          <a:ea typeface="+mn-ea"/>
                          <a:cs typeface="+mn-cs"/>
                        </a:rPr>
                        <a:t>No</a:t>
                      </a:r>
                      <a:r>
                        <a:rPr lang="en-US" sz="1400" b="0" i="0" u="none" strike="noStrike" kern="1200" baseline="0" dirty="0">
                          <a:solidFill>
                            <a:schemeClr val="bg1"/>
                          </a:solidFill>
                          <a:effectLst/>
                          <a:latin typeface="+mn-lt"/>
                          <a:ea typeface="+mn-ea"/>
                          <a:cs typeface="+mn-cs"/>
                        </a:rPr>
                        <a:t> dedicated manager</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a:solidFill>
                            <a:schemeClr val="bg1"/>
                          </a:solidFill>
                          <a:effectLst/>
                          <a:latin typeface="+mn-lt"/>
                          <a:ea typeface="+mn-ea"/>
                          <a:cs typeface="+mn-cs"/>
                        </a:rPr>
                        <a:t>Assigned from a regional pool</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dirty="0">
                          <a:solidFill>
                            <a:schemeClr val="bg1"/>
                          </a:solidFill>
                          <a:effectLst/>
                          <a:latin typeface="+mn-lt"/>
                          <a:ea typeface="+mn-ea"/>
                          <a:cs typeface="+mn-cs"/>
                        </a:rPr>
                        <a:t>Designated</a:t>
                      </a:r>
                      <a:r>
                        <a:rPr lang="en-US" sz="1400" b="0" i="0" u="none" strike="noStrike" kern="1200" baseline="0" dirty="0">
                          <a:solidFill>
                            <a:schemeClr val="bg1"/>
                          </a:solidFill>
                          <a:effectLst/>
                          <a:latin typeface="+mn-lt"/>
                          <a:ea typeface="+mn-ea"/>
                          <a:cs typeface="+mn-cs"/>
                        </a:rPr>
                        <a:t> support manager (TAM)</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83483801"/>
                  </a:ext>
                </a:extLst>
              </a:tr>
              <a:tr h="514151">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 Technical break-fix</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 + e-mail + phone</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 + e-mail + phone</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535116996"/>
                  </a:ext>
                </a:extLst>
              </a:tr>
              <a:tr h="725872">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Case</a:t>
                      </a:r>
                      <a:r>
                        <a:rPr lang="en-US" sz="1400" b="1" kern="1200" baseline="0" dirty="0">
                          <a:solidFill>
                            <a:schemeClr val="tx2"/>
                          </a:solidFill>
                          <a:latin typeface="+mn-lt"/>
                          <a:ea typeface="Segoe UI" panose="020B0502040204020203" pitchFamily="34" charset="0"/>
                          <a:cs typeface="Segoe UI" panose="020B0502040204020203" pitchFamily="34" charset="0"/>
                        </a:rPr>
                        <a:t> Severity &amp; Target Initial </a:t>
                      </a:r>
                      <a:r>
                        <a:rPr lang="en-US" sz="1400" b="1" kern="1200" dirty="0">
                          <a:solidFill>
                            <a:schemeClr val="tx2"/>
                          </a:solidFill>
                          <a:latin typeface="+mn-lt"/>
                          <a:ea typeface="Segoe UI" panose="020B0502040204020203" pitchFamily="34" charset="0"/>
                          <a:cs typeface="Segoe UI" panose="020B0502040204020203" pitchFamily="34" charset="0"/>
                        </a:rPr>
                        <a:t>Response Times</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4h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8h</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1h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4h</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1h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4h</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058920690"/>
                  </a:ext>
                </a:extLst>
              </a:tr>
              <a:tr h="302429">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24x7 Critical Situation Support</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a:solidFill>
                            <a:schemeClr val="bg1"/>
                          </a:solidFill>
                          <a:effectLst/>
                          <a:latin typeface="+mn-lt"/>
                          <a:ea typeface="+mn-ea"/>
                          <a:cs typeface="+mn-cs"/>
                        </a:rPr>
                        <a:t>--</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a:solidFill>
                            <a:schemeClr val="bg1"/>
                          </a:solidFill>
                          <a:effectLst/>
                          <a:latin typeface="+mn-lt"/>
                          <a:ea typeface="+mn-ea"/>
                          <a:cs typeface="+mn-cs"/>
                        </a:rPr>
                        <a:t>--</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32567"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004372276"/>
                  </a:ext>
                </a:extLst>
              </a:tr>
              <a:tr h="42962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Advisory</a:t>
                      </a:r>
                      <a:r>
                        <a:rPr lang="en-US" sz="1400" b="1" kern="1200" baseline="0" dirty="0">
                          <a:solidFill>
                            <a:schemeClr val="tx2"/>
                          </a:solidFill>
                          <a:latin typeface="+mn-lt"/>
                          <a:ea typeface="Segoe UI" panose="020B0502040204020203" pitchFamily="34" charset="0"/>
                          <a:cs typeface="Segoe UI" panose="020B0502040204020203" pitchFamily="34" charset="0"/>
                        </a:rPr>
                        <a:t> “How To” Services</a:t>
                      </a:r>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Requires MPN</a:t>
                      </a:r>
                      <a:r>
                        <a:rPr lang="en-US" sz="1400" b="0" i="0" u="none" strike="noStrike" kern="1200" baseline="0" noProof="0" dirty="0">
                          <a:solidFill>
                            <a:schemeClr val="bg1"/>
                          </a:solidFill>
                          <a:effectLst/>
                          <a:latin typeface="+mn-lt"/>
                          <a:ea typeface="+mn-ea"/>
                          <a:cs typeface="+mn-cs"/>
                          <a:sym typeface="Wingdings" panose="05000000000000000000" pitchFamily="2" charset="2"/>
                        </a:rPr>
                        <a:t> Silver/Gold competency</a:t>
                      </a:r>
                      <a:endParaRPr lang="en-US" sz="1400" b="0" i="0" u="none" strike="noStrike" kern="1200" dirty="0">
                        <a:solidFill>
                          <a:schemeClr val="bg1"/>
                        </a:solidFill>
                        <a:effectLst/>
                        <a:latin typeface="+mn-lt"/>
                        <a:ea typeface="+mn-ea"/>
                        <a:cs typeface="+mn-cs"/>
                      </a:endParaRP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22031281"/>
                  </a:ext>
                </a:extLst>
              </a:tr>
              <a:tr h="514151">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Technical Presales Assistance</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Requires MPN</a:t>
                      </a:r>
                      <a:r>
                        <a:rPr lang="en-US" sz="1400" b="0" i="0" u="none" strike="noStrike" kern="1200" baseline="0" noProof="0" dirty="0">
                          <a:solidFill>
                            <a:schemeClr val="bg1"/>
                          </a:solidFill>
                          <a:effectLst/>
                          <a:latin typeface="+mn-lt"/>
                          <a:ea typeface="+mn-ea"/>
                          <a:cs typeface="+mn-cs"/>
                          <a:sym typeface="Wingdings" panose="05000000000000000000" pitchFamily="2" charset="2"/>
                        </a:rPr>
                        <a:t> Silver/Gold competency</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99684208"/>
                  </a:ext>
                </a:extLst>
              </a:tr>
              <a:tr h="302429">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CSP Integration Support</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400" b="0" i="0" u="none" strike="noStrike" kern="1200" dirty="0">
                          <a:solidFill>
                            <a:schemeClr val="bg1"/>
                          </a:solidFill>
                          <a:effectLst/>
                          <a:latin typeface="+mn-lt"/>
                          <a:ea typeface="+mn-ea"/>
                          <a:cs typeface="+mn-cs"/>
                        </a:rPr>
                        <a:t>--</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400" b="0" i="0" u="none" strike="noStrike" kern="1200" dirty="0">
                          <a:solidFill>
                            <a:schemeClr val="bg1"/>
                          </a:solidFill>
                          <a:effectLst/>
                          <a:latin typeface="+mn-lt"/>
                          <a:ea typeface="+mn-ea"/>
                          <a:cs typeface="+mn-cs"/>
                        </a:rPr>
                        <a:t>Packaged</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ctr"/>
                      <a:r>
                        <a:rPr lang="en-US" sz="1400" b="0" i="0" u="none" strike="noStrike" kern="1200" dirty="0">
                          <a:solidFill>
                            <a:schemeClr val="bg1"/>
                          </a:solidFill>
                          <a:effectLst/>
                          <a:latin typeface="+mn-lt"/>
                          <a:ea typeface="+mn-ea"/>
                          <a:cs typeface="+mn-cs"/>
                        </a:rPr>
                        <a:t>Customizable</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1670517"/>
                  </a:ext>
                </a:extLst>
              </a:tr>
              <a:tr h="332675">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Proactive Support</a:t>
                      </a:r>
                      <a:r>
                        <a:rPr lang="en-US" sz="1400" b="1" kern="1200" baseline="0" dirty="0">
                          <a:solidFill>
                            <a:schemeClr val="tx2"/>
                          </a:solidFill>
                          <a:latin typeface="+mn-lt"/>
                          <a:ea typeface="Segoe UI" panose="020B0502040204020203" pitchFamily="34" charset="0"/>
                          <a:cs typeface="Segoe UI" panose="020B0502040204020203" pitchFamily="34" charset="0"/>
                        </a:rPr>
                        <a:t> </a:t>
                      </a:r>
                      <a:r>
                        <a:rPr lang="en-US" sz="1600" b="1" kern="1200" baseline="0" dirty="0">
                          <a:solidFill>
                            <a:schemeClr val="tx2"/>
                          </a:solidFill>
                          <a:latin typeface="+mn-lt"/>
                          <a:ea typeface="Segoe UI" panose="020B0502040204020203" pitchFamily="34" charset="0"/>
                          <a:cs typeface="Segoe UI" panose="020B0502040204020203" pitchFamily="34" charset="0"/>
                        </a:rPr>
                        <a:t>Services</a:t>
                      </a:r>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400" b="0" i="0" u="none" strike="noStrike" kern="1200" dirty="0">
                          <a:solidFill>
                            <a:schemeClr val="bg1"/>
                          </a:solidFill>
                          <a:effectLst/>
                          <a:latin typeface="+mn-lt"/>
                          <a:ea typeface="+mn-ea"/>
                          <a:cs typeface="+mn-cs"/>
                        </a:rPr>
                        <a:t>--</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400" b="0" i="0" u="none" strike="noStrike" kern="1200" dirty="0">
                          <a:solidFill>
                            <a:schemeClr val="bg1"/>
                          </a:solidFill>
                          <a:effectLst/>
                          <a:latin typeface="+mn-lt"/>
                          <a:ea typeface="+mn-ea"/>
                          <a:cs typeface="+mn-cs"/>
                        </a:rPr>
                        <a:t>Packaged</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ctr"/>
                      <a:r>
                        <a:rPr lang="en-US" sz="1400" b="0" i="0" u="none" strike="noStrike" kern="1200" dirty="0">
                          <a:solidFill>
                            <a:schemeClr val="bg1"/>
                          </a:solidFill>
                          <a:effectLst/>
                          <a:latin typeface="+mn-lt"/>
                          <a:ea typeface="+mn-ea"/>
                          <a:cs typeface="+mn-cs"/>
                        </a:rPr>
                        <a:t>Customizable</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87141434"/>
                  </a:ext>
                </a:extLst>
              </a:tr>
              <a:tr h="302429">
                <a:tc>
                  <a:txBody>
                    <a:bodyPr/>
                    <a:lstStyle/>
                    <a:p>
                      <a:pPr algn="l"/>
                      <a:endParaRPr lang="en-US" sz="1400" b="0" kern="1200" dirty="0">
                        <a:solidFill>
                          <a:schemeClr val="tx1"/>
                        </a:solidFill>
                        <a:latin typeface="+mn-lt"/>
                        <a:ea typeface="+mn-ea"/>
                        <a:cs typeface="+mn-cs"/>
                      </a:endParaRP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2"/>
                        </a:rPr>
                        <a:t>Details</a:t>
                      </a:r>
                      <a:endParaRPr lang="en-US" sz="1400" b="0" kern="1200" dirty="0">
                        <a:solidFill>
                          <a:schemeClr val="tx1"/>
                        </a:solidFill>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3"/>
                        </a:rPr>
                        <a:t>Details</a:t>
                      </a:r>
                      <a:endParaRPr lang="en-US" sz="1400" b="0" kern="1200" dirty="0">
                        <a:solidFill>
                          <a:schemeClr val="tx1"/>
                        </a:solidFill>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4"/>
                        </a:rPr>
                        <a:t>Details </a:t>
                      </a:r>
                      <a:endParaRPr lang="en-US" sz="1400" b="0" kern="1200" dirty="0">
                        <a:solidFill>
                          <a:schemeClr val="tx1"/>
                        </a:solidFill>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8387878"/>
                  </a:ext>
                </a:extLst>
              </a:tr>
            </a:tbl>
          </a:graphicData>
        </a:graphic>
      </p:graphicFrame>
      <p:sp>
        <p:nvSpPr>
          <p:cNvPr id="14" name="TextBox 13"/>
          <p:cNvSpPr txBox="1"/>
          <p:nvPr/>
        </p:nvSpPr>
        <p:spPr>
          <a:xfrm>
            <a:off x="4452801" y="1527856"/>
            <a:ext cx="2505456" cy="215444"/>
          </a:xfrm>
          <a:prstGeom prst="rect">
            <a:avLst/>
          </a:prstGeom>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Included with CSP</a:t>
            </a:r>
          </a:p>
        </p:txBody>
      </p:sp>
      <p:sp>
        <p:nvSpPr>
          <p:cNvPr id="16" name="TextBox 15"/>
          <p:cNvSpPr txBox="1"/>
          <p:nvPr/>
        </p:nvSpPr>
        <p:spPr>
          <a:xfrm>
            <a:off x="6959341" y="1360944"/>
            <a:ext cx="2505456" cy="430887"/>
          </a:xfrm>
          <a:prstGeom prst="rect">
            <a:avLst/>
          </a:prstGeom>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Advanced Support for Partners (</a:t>
            </a:r>
            <a:r>
              <a:rPr kumimoji="0" lang="en-US" sz="1400"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ASfP</a:t>
            </a: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t>
            </a:r>
          </a:p>
        </p:txBody>
      </p:sp>
      <p:sp>
        <p:nvSpPr>
          <p:cNvPr id="17" name="TextBox 16"/>
          <p:cNvSpPr txBox="1"/>
          <p:nvPr/>
        </p:nvSpPr>
        <p:spPr>
          <a:xfrm>
            <a:off x="9465882" y="1360944"/>
            <a:ext cx="2505456" cy="430887"/>
          </a:xfrm>
          <a:prstGeom prst="rect">
            <a:avLst/>
          </a:prstGeom>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Premier Support for</a:t>
            </a:r>
            <a:b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Partners (</a:t>
            </a:r>
            <a:r>
              <a:rPr kumimoji="0" lang="en-US" sz="1400"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PSfP</a:t>
            </a: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t>
            </a:r>
          </a:p>
        </p:txBody>
      </p:sp>
      <p:sp>
        <p:nvSpPr>
          <p:cNvPr id="18" name="Freeform 19"/>
          <p:cNvSpPr>
            <a:spLocks/>
          </p:cNvSpPr>
          <p:nvPr/>
        </p:nvSpPr>
        <p:spPr bwMode="auto">
          <a:xfrm>
            <a:off x="465139" y="407647"/>
            <a:ext cx="621301" cy="567772"/>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02681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3275"/>
            <a:r>
              <a:rPr lang="en-US" dirty="0"/>
              <a:t>Pricing and billing of Azure services</a:t>
            </a:r>
            <a:endParaRPr lang="en-US" sz="4800" dirty="0"/>
          </a:p>
        </p:txBody>
      </p:sp>
      <p:sp>
        <p:nvSpPr>
          <p:cNvPr id="6" name="Freeform 5"/>
          <p:cNvSpPr>
            <a:spLocks noEditPoints="1"/>
          </p:cNvSpPr>
          <p:nvPr/>
        </p:nvSpPr>
        <p:spPr bwMode="auto">
          <a:xfrm>
            <a:off x="465139" y="407647"/>
            <a:ext cx="606176" cy="574271"/>
          </a:xfrm>
          <a:custGeom>
            <a:avLst/>
            <a:gdLst>
              <a:gd name="T0" fmla="*/ 1100 w 2217"/>
              <a:gd name="T1" fmla="*/ 1549 h 2100"/>
              <a:gd name="T2" fmla="*/ 1100 w 2217"/>
              <a:gd name="T3" fmla="*/ 1549 h 2100"/>
              <a:gd name="T4" fmla="*/ 1100 w 2217"/>
              <a:gd name="T5" fmla="*/ 1429 h 2100"/>
              <a:gd name="T6" fmla="*/ 1100 w 2217"/>
              <a:gd name="T7" fmla="*/ 1429 h 2100"/>
              <a:gd name="T8" fmla="*/ 911 w 2217"/>
              <a:gd name="T9" fmla="*/ 1394 h 2100"/>
              <a:gd name="T10" fmla="*/ 894 w 2217"/>
              <a:gd name="T11" fmla="*/ 1377 h 2100"/>
              <a:gd name="T12" fmla="*/ 894 w 2217"/>
              <a:gd name="T13" fmla="*/ 1377 h 2100"/>
              <a:gd name="T14" fmla="*/ 945 w 2217"/>
              <a:gd name="T15" fmla="*/ 1188 h 2100"/>
              <a:gd name="T16" fmla="*/ 979 w 2217"/>
              <a:gd name="T17" fmla="*/ 1205 h 2100"/>
              <a:gd name="T18" fmla="*/ 979 w 2217"/>
              <a:gd name="T19" fmla="*/ 1205 h 2100"/>
              <a:gd name="T20" fmla="*/ 1151 w 2217"/>
              <a:gd name="T21" fmla="*/ 1257 h 2100"/>
              <a:gd name="T22" fmla="*/ 1151 w 2217"/>
              <a:gd name="T23" fmla="*/ 1257 h 2100"/>
              <a:gd name="T24" fmla="*/ 1237 w 2217"/>
              <a:gd name="T25" fmla="*/ 1205 h 2100"/>
              <a:gd name="T26" fmla="*/ 1237 w 2217"/>
              <a:gd name="T27" fmla="*/ 1205 h 2100"/>
              <a:gd name="T28" fmla="*/ 1134 w 2217"/>
              <a:gd name="T29" fmla="*/ 1136 h 2100"/>
              <a:gd name="T30" fmla="*/ 1134 w 2217"/>
              <a:gd name="T31" fmla="*/ 1136 h 2100"/>
              <a:gd name="T32" fmla="*/ 894 w 2217"/>
              <a:gd name="T33" fmla="*/ 895 h 2100"/>
              <a:gd name="T34" fmla="*/ 894 w 2217"/>
              <a:gd name="T35" fmla="*/ 895 h 2100"/>
              <a:gd name="T36" fmla="*/ 1100 w 2217"/>
              <a:gd name="T37" fmla="*/ 671 h 2100"/>
              <a:gd name="T38" fmla="*/ 1100 w 2217"/>
              <a:gd name="T39" fmla="*/ 551 h 2100"/>
              <a:gd name="T40" fmla="*/ 1272 w 2217"/>
              <a:gd name="T41" fmla="*/ 551 h 2100"/>
              <a:gd name="T42" fmla="*/ 1272 w 2217"/>
              <a:gd name="T43" fmla="*/ 654 h 2100"/>
              <a:gd name="T44" fmla="*/ 1272 w 2217"/>
              <a:gd name="T45" fmla="*/ 654 h 2100"/>
              <a:gd name="T46" fmla="*/ 1409 w 2217"/>
              <a:gd name="T47" fmla="*/ 688 h 2100"/>
              <a:gd name="T48" fmla="*/ 1443 w 2217"/>
              <a:gd name="T49" fmla="*/ 706 h 2100"/>
              <a:gd name="T50" fmla="*/ 1392 w 2217"/>
              <a:gd name="T51" fmla="*/ 861 h 2100"/>
              <a:gd name="T52" fmla="*/ 1375 w 2217"/>
              <a:gd name="T53" fmla="*/ 895 h 2100"/>
              <a:gd name="T54" fmla="*/ 1358 w 2217"/>
              <a:gd name="T55" fmla="*/ 878 h 2100"/>
              <a:gd name="T56" fmla="*/ 1358 w 2217"/>
              <a:gd name="T57" fmla="*/ 878 h 2100"/>
              <a:gd name="T58" fmla="*/ 1203 w 2217"/>
              <a:gd name="T59" fmla="*/ 843 h 2100"/>
              <a:gd name="T60" fmla="*/ 1203 w 2217"/>
              <a:gd name="T61" fmla="*/ 843 h 2100"/>
              <a:gd name="T62" fmla="*/ 1134 w 2217"/>
              <a:gd name="T63" fmla="*/ 878 h 2100"/>
              <a:gd name="T64" fmla="*/ 1134 w 2217"/>
              <a:gd name="T65" fmla="*/ 878 h 2100"/>
              <a:gd name="T66" fmla="*/ 1254 w 2217"/>
              <a:gd name="T67" fmla="*/ 947 h 2100"/>
              <a:gd name="T68" fmla="*/ 1254 w 2217"/>
              <a:gd name="T69" fmla="*/ 947 h 2100"/>
              <a:gd name="T70" fmla="*/ 1461 w 2217"/>
              <a:gd name="T71" fmla="*/ 1188 h 2100"/>
              <a:gd name="T72" fmla="*/ 1461 w 2217"/>
              <a:gd name="T73" fmla="*/ 1188 h 2100"/>
              <a:gd name="T74" fmla="*/ 1272 w 2217"/>
              <a:gd name="T75" fmla="*/ 1429 h 2100"/>
              <a:gd name="T76" fmla="*/ 1272 w 2217"/>
              <a:gd name="T77" fmla="*/ 1549 h 2100"/>
              <a:gd name="T78" fmla="*/ 1100 w 2217"/>
              <a:gd name="T79" fmla="*/ 1549 h 2100"/>
              <a:gd name="T80" fmla="*/ 1168 w 2217"/>
              <a:gd name="T81" fmla="*/ 17 h 2100"/>
              <a:gd name="T82" fmla="*/ 155 w 2217"/>
              <a:gd name="T83" fmla="*/ 912 h 2100"/>
              <a:gd name="T84" fmla="*/ 0 w 2217"/>
              <a:gd name="T85" fmla="*/ 912 h 2100"/>
              <a:gd name="T86" fmla="*/ 241 w 2217"/>
              <a:gd name="T87" fmla="*/ 1153 h 2100"/>
              <a:gd name="T88" fmla="*/ 481 w 2217"/>
              <a:gd name="T89" fmla="*/ 912 h 2100"/>
              <a:gd name="T90" fmla="*/ 327 w 2217"/>
              <a:gd name="T91" fmla="*/ 912 h 2100"/>
              <a:gd name="T92" fmla="*/ 876 w 2217"/>
              <a:gd name="T93" fmla="*/ 241 h 2100"/>
              <a:gd name="T94" fmla="*/ 1993 w 2217"/>
              <a:gd name="T95" fmla="*/ 757 h 2100"/>
              <a:gd name="T96" fmla="*/ 1461 w 2217"/>
              <a:gd name="T97" fmla="*/ 1876 h 2100"/>
              <a:gd name="T98" fmla="*/ 361 w 2217"/>
              <a:gd name="T99" fmla="*/ 1343 h 2100"/>
              <a:gd name="T100" fmla="*/ 206 w 2217"/>
              <a:gd name="T101" fmla="*/ 1412 h 2100"/>
              <a:gd name="T102" fmla="*/ 1186 w 2217"/>
              <a:gd name="T103" fmla="*/ 2100 h 2100"/>
              <a:gd name="T104" fmla="*/ 2217 w 2217"/>
              <a:gd name="T105" fmla="*/ 1050 h 2100"/>
              <a:gd name="T106" fmla="*/ 1168 w 2217"/>
              <a:gd name="T107" fmla="*/ 17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100">
                <a:moveTo>
                  <a:pt x="1100" y="1549"/>
                </a:moveTo>
                <a:cubicBezTo>
                  <a:pt x="1100" y="1549"/>
                  <a:pt x="1100" y="1549"/>
                  <a:pt x="1100" y="1549"/>
                </a:cubicBezTo>
                <a:cubicBezTo>
                  <a:pt x="1100" y="1429"/>
                  <a:pt x="1100" y="1429"/>
                  <a:pt x="1100" y="1429"/>
                </a:cubicBezTo>
                <a:cubicBezTo>
                  <a:pt x="1100" y="1429"/>
                  <a:pt x="1100" y="1429"/>
                  <a:pt x="1100" y="1429"/>
                </a:cubicBezTo>
                <a:cubicBezTo>
                  <a:pt x="1031" y="1429"/>
                  <a:pt x="962" y="1412"/>
                  <a:pt x="911" y="1394"/>
                </a:cubicBezTo>
                <a:cubicBezTo>
                  <a:pt x="911" y="1394"/>
                  <a:pt x="911" y="1394"/>
                  <a:pt x="894" y="1377"/>
                </a:cubicBezTo>
                <a:cubicBezTo>
                  <a:pt x="894" y="1377"/>
                  <a:pt x="894" y="1377"/>
                  <a:pt x="894" y="1377"/>
                </a:cubicBezTo>
                <a:cubicBezTo>
                  <a:pt x="894" y="1377"/>
                  <a:pt x="894" y="1377"/>
                  <a:pt x="945" y="1188"/>
                </a:cubicBezTo>
                <a:cubicBezTo>
                  <a:pt x="945" y="1188"/>
                  <a:pt x="945" y="1188"/>
                  <a:pt x="979" y="1205"/>
                </a:cubicBezTo>
                <a:cubicBezTo>
                  <a:pt x="979" y="1205"/>
                  <a:pt x="979" y="1205"/>
                  <a:pt x="979" y="1205"/>
                </a:cubicBezTo>
                <a:cubicBezTo>
                  <a:pt x="997" y="1222"/>
                  <a:pt x="1065" y="1257"/>
                  <a:pt x="1151" y="1257"/>
                </a:cubicBezTo>
                <a:cubicBezTo>
                  <a:pt x="1151" y="1257"/>
                  <a:pt x="1151" y="1257"/>
                  <a:pt x="1151" y="1257"/>
                </a:cubicBezTo>
                <a:cubicBezTo>
                  <a:pt x="1186" y="1257"/>
                  <a:pt x="1237" y="1239"/>
                  <a:pt x="1237" y="1205"/>
                </a:cubicBezTo>
                <a:cubicBezTo>
                  <a:pt x="1237" y="1205"/>
                  <a:pt x="1237" y="1205"/>
                  <a:pt x="1237" y="1205"/>
                </a:cubicBezTo>
                <a:cubicBezTo>
                  <a:pt x="1237" y="1188"/>
                  <a:pt x="1220" y="1170"/>
                  <a:pt x="1134" y="1136"/>
                </a:cubicBezTo>
                <a:cubicBezTo>
                  <a:pt x="1134" y="1136"/>
                  <a:pt x="1134" y="1136"/>
                  <a:pt x="1134" y="1136"/>
                </a:cubicBezTo>
                <a:cubicBezTo>
                  <a:pt x="1031" y="1102"/>
                  <a:pt x="894" y="1033"/>
                  <a:pt x="894" y="895"/>
                </a:cubicBezTo>
                <a:cubicBezTo>
                  <a:pt x="894" y="895"/>
                  <a:pt x="894" y="895"/>
                  <a:pt x="894" y="895"/>
                </a:cubicBezTo>
                <a:cubicBezTo>
                  <a:pt x="894" y="792"/>
                  <a:pt x="979" y="706"/>
                  <a:pt x="1100" y="671"/>
                </a:cubicBezTo>
                <a:cubicBezTo>
                  <a:pt x="1100" y="671"/>
                  <a:pt x="1100" y="671"/>
                  <a:pt x="1100" y="551"/>
                </a:cubicBezTo>
                <a:cubicBezTo>
                  <a:pt x="1100" y="551"/>
                  <a:pt x="1100" y="551"/>
                  <a:pt x="1272" y="551"/>
                </a:cubicBezTo>
                <a:cubicBezTo>
                  <a:pt x="1272" y="551"/>
                  <a:pt x="1272" y="551"/>
                  <a:pt x="1272" y="654"/>
                </a:cubicBezTo>
                <a:cubicBezTo>
                  <a:pt x="1272" y="654"/>
                  <a:pt x="1272" y="654"/>
                  <a:pt x="1272" y="654"/>
                </a:cubicBezTo>
                <a:cubicBezTo>
                  <a:pt x="1340" y="671"/>
                  <a:pt x="1375" y="688"/>
                  <a:pt x="1409" y="688"/>
                </a:cubicBezTo>
                <a:cubicBezTo>
                  <a:pt x="1409" y="688"/>
                  <a:pt x="1409" y="688"/>
                  <a:pt x="1443" y="706"/>
                </a:cubicBezTo>
                <a:cubicBezTo>
                  <a:pt x="1443" y="706"/>
                  <a:pt x="1443" y="706"/>
                  <a:pt x="1392" y="861"/>
                </a:cubicBezTo>
                <a:cubicBezTo>
                  <a:pt x="1392" y="861"/>
                  <a:pt x="1392" y="861"/>
                  <a:pt x="1375" y="895"/>
                </a:cubicBezTo>
                <a:cubicBezTo>
                  <a:pt x="1375" y="895"/>
                  <a:pt x="1375" y="895"/>
                  <a:pt x="1358" y="878"/>
                </a:cubicBezTo>
                <a:cubicBezTo>
                  <a:pt x="1358" y="878"/>
                  <a:pt x="1358" y="878"/>
                  <a:pt x="1358" y="878"/>
                </a:cubicBezTo>
                <a:cubicBezTo>
                  <a:pt x="1323" y="861"/>
                  <a:pt x="1272" y="843"/>
                  <a:pt x="1203" y="843"/>
                </a:cubicBezTo>
                <a:cubicBezTo>
                  <a:pt x="1203" y="843"/>
                  <a:pt x="1203" y="843"/>
                  <a:pt x="1203" y="843"/>
                </a:cubicBezTo>
                <a:cubicBezTo>
                  <a:pt x="1168" y="843"/>
                  <a:pt x="1134" y="843"/>
                  <a:pt x="1134" y="878"/>
                </a:cubicBezTo>
                <a:cubicBezTo>
                  <a:pt x="1134" y="878"/>
                  <a:pt x="1134" y="878"/>
                  <a:pt x="1134" y="878"/>
                </a:cubicBezTo>
                <a:cubicBezTo>
                  <a:pt x="1134" y="895"/>
                  <a:pt x="1203" y="929"/>
                  <a:pt x="1254" y="947"/>
                </a:cubicBezTo>
                <a:cubicBezTo>
                  <a:pt x="1254" y="947"/>
                  <a:pt x="1254" y="947"/>
                  <a:pt x="1254" y="947"/>
                </a:cubicBezTo>
                <a:cubicBezTo>
                  <a:pt x="1409" y="998"/>
                  <a:pt x="1461" y="1084"/>
                  <a:pt x="1461" y="1188"/>
                </a:cubicBezTo>
                <a:cubicBezTo>
                  <a:pt x="1461" y="1188"/>
                  <a:pt x="1461" y="1188"/>
                  <a:pt x="1461" y="1188"/>
                </a:cubicBezTo>
                <a:cubicBezTo>
                  <a:pt x="1461" y="1308"/>
                  <a:pt x="1375" y="1394"/>
                  <a:pt x="1272" y="1429"/>
                </a:cubicBezTo>
                <a:cubicBezTo>
                  <a:pt x="1272" y="1429"/>
                  <a:pt x="1272" y="1429"/>
                  <a:pt x="1272" y="1549"/>
                </a:cubicBezTo>
                <a:cubicBezTo>
                  <a:pt x="1272" y="1549"/>
                  <a:pt x="1272" y="1549"/>
                  <a:pt x="1100" y="1549"/>
                </a:cubicBezTo>
                <a:close/>
                <a:moveTo>
                  <a:pt x="1168" y="17"/>
                </a:moveTo>
                <a:cubicBezTo>
                  <a:pt x="653" y="17"/>
                  <a:pt x="223" y="396"/>
                  <a:pt x="155" y="912"/>
                </a:cubicBezTo>
                <a:cubicBezTo>
                  <a:pt x="0" y="912"/>
                  <a:pt x="0" y="912"/>
                  <a:pt x="0" y="912"/>
                </a:cubicBezTo>
                <a:cubicBezTo>
                  <a:pt x="241" y="1153"/>
                  <a:pt x="241" y="1153"/>
                  <a:pt x="241" y="1153"/>
                </a:cubicBezTo>
                <a:cubicBezTo>
                  <a:pt x="481" y="912"/>
                  <a:pt x="481" y="912"/>
                  <a:pt x="481" y="912"/>
                </a:cubicBezTo>
                <a:cubicBezTo>
                  <a:pt x="327" y="912"/>
                  <a:pt x="327" y="912"/>
                  <a:pt x="327" y="912"/>
                </a:cubicBezTo>
                <a:cubicBezTo>
                  <a:pt x="378" y="602"/>
                  <a:pt x="584" y="344"/>
                  <a:pt x="876" y="241"/>
                </a:cubicBezTo>
                <a:cubicBezTo>
                  <a:pt x="1323" y="68"/>
                  <a:pt x="1821" y="310"/>
                  <a:pt x="1993" y="757"/>
                </a:cubicBezTo>
                <a:cubicBezTo>
                  <a:pt x="2148" y="1205"/>
                  <a:pt x="1925" y="1704"/>
                  <a:pt x="1461" y="1876"/>
                </a:cubicBezTo>
                <a:cubicBezTo>
                  <a:pt x="1014" y="2031"/>
                  <a:pt x="516" y="1808"/>
                  <a:pt x="361" y="1343"/>
                </a:cubicBezTo>
                <a:cubicBezTo>
                  <a:pt x="206" y="1412"/>
                  <a:pt x="206" y="1412"/>
                  <a:pt x="206" y="1412"/>
                </a:cubicBezTo>
                <a:cubicBezTo>
                  <a:pt x="344" y="1825"/>
                  <a:pt x="739" y="2100"/>
                  <a:pt x="1186" y="2100"/>
                </a:cubicBezTo>
                <a:cubicBezTo>
                  <a:pt x="1753" y="2083"/>
                  <a:pt x="2217" y="1618"/>
                  <a:pt x="2217" y="1050"/>
                </a:cubicBezTo>
                <a:cubicBezTo>
                  <a:pt x="2199" y="465"/>
                  <a:pt x="1736" y="0"/>
                  <a:pt x="1168" y="17"/>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6" name="Text Placeholder 2">
            <a:extLst>
              <a:ext uri="{FF2B5EF4-FFF2-40B4-BE49-F238E27FC236}">
                <a16:creationId xmlns:a16="http://schemas.microsoft.com/office/drawing/2014/main" id="{E1A91F43-A737-4C75-BE9C-6C66F6EAFBDA}"/>
              </a:ext>
            </a:extLst>
          </p:cNvPr>
          <p:cNvSpPr txBox="1">
            <a:spLocks/>
          </p:cNvSpPr>
          <p:nvPr/>
        </p:nvSpPr>
        <p:spPr>
          <a:xfrm>
            <a:off x="475618" y="2316479"/>
            <a:ext cx="5486399" cy="2449233"/>
          </a:xfrm>
          <a:prstGeom prst="rect">
            <a:avLst/>
          </a:prstGeom>
        </p:spPr>
        <p:txBody>
          <a:bodyPr lIns="0" tIns="0" rIns="0" bIns="0">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Set an end-customer price for Azure services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Provide guidance for pricing rules of different Azure services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Calculate the estimated monthly cost for customer workloads in Azure.</a:t>
            </a:r>
          </a:p>
        </p:txBody>
      </p:sp>
      <p:sp>
        <p:nvSpPr>
          <p:cNvPr id="17" name="Text Placeholder 12">
            <a:extLst>
              <a:ext uri="{FF2B5EF4-FFF2-40B4-BE49-F238E27FC236}">
                <a16:creationId xmlns:a16="http://schemas.microsoft.com/office/drawing/2014/main" id="{DC7661B9-84FB-43FB-AD5B-D6309EB99965}"/>
              </a:ext>
            </a:extLst>
          </p:cNvPr>
          <p:cNvSpPr txBox="1">
            <a:spLocks/>
          </p:cNvSpPr>
          <p:nvPr/>
        </p:nvSpPr>
        <p:spPr>
          <a:xfrm>
            <a:off x="6484939" y="2316479"/>
            <a:ext cx="5486399" cy="4453621"/>
          </a:xfrm>
          <a:prstGeom prst="rect">
            <a:avLst/>
          </a:prstGeom>
        </p:spPr>
        <p:txBody>
          <a:bodyPr lIns="0" tIns="0" rIns="0" bIns="0">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Define the billing rules between</a:t>
            </a:r>
            <a:br>
              <a:rPr kumimoji="0" lang="en-US" sz="2200" b="0" i="0" u="none" strike="noStrike" kern="1200" cap="none" spc="0" normalizeH="0" baseline="0" noProof="0" dirty="0">
                <a:ln>
                  <a:noFill/>
                </a:ln>
                <a:solidFill>
                  <a:srgbClr val="505050"/>
                </a:solidFill>
                <a:effectLst/>
                <a:uLnTx/>
                <a:uFillTx/>
                <a:latin typeface="Segoe UI Light"/>
                <a:ea typeface="+mn-ea"/>
                <a:cs typeface="+mn-cs"/>
              </a:rPr>
            </a:br>
            <a:r>
              <a:rPr kumimoji="0" lang="en-US" sz="2200" b="0" i="0" u="none" strike="noStrike" kern="1200" cap="none" spc="0" normalizeH="0" baseline="0" noProof="0" dirty="0">
                <a:ln>
                  <a:noFill/>
                </a:ln>
                <a:solidFill>
                  <a:srgbClr val="505050"/>
                </a:solidFill>
                <a:effectLst/>
                <a:uLnTx/>
                <a:uFillTx/>
                <a:latin typeface="Segoe UI Light"/>
                <a:ea typeface="+mn-ea"/>
                <a:cs typeface="+mn-cs"/>
              </a:rPr>
              <a:t>end-customer and CSP Partner</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Provide consumption analysis capabilities to customers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Pay invoice from Microsoft (CSP Direct) or from Distributor (CSP Indirect) based on the consumption of all customers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Manage billing disputes and escalate billing issues to Partner Center support team.</a:t>
            </a:r>
          </a:p>
        </p:txBody>
      </p:sp>
      <p:sp>
        <p:nvSpPr>
          <p:cNvPr id="18" name="Text Placeholder 2">
            <a:extLst>
              <a:ext uri="{FF2B5EF4-FFF2-40B4-BE49-F238E27FC236}">
                <a16:creationId xmlns:a16="http://schemas.microsoft.com/office/drawing/2014/main" id="{45A8931C-A322-46EA-8B08-D54A7DDFC85B}"/>
              </a:ext>
            </a:extLst>
          </p:cNvPr>
          <p:cNvSpPr txBox="1">
            <a:spLocks/>
          </p:cNvSpPr>
          <p:nvPr/>
        </p:nvSpPr>
        <p:spPr>
          <a:xfrm>
            <a:off x="475618" y="1558544"/>
            <a:ext cx="5486399" cy="683264"/>
          </a:xfrm>
          <a:prstGeom prst="rect">
            <a:avLst/>
          </a:prstGeom>
          <a:solidFill>
            <a:schemeClr val="accent1"/>
          </a:solidFill>
        </p:spPr>
        <p:txBody>
          <a:bodyPr lIns="182880" tIns="146304" rIns="182880" bIns="146304">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Manage Azure pricing</a:t>
            </a:r>
          </a:p>
        </p:txBody>
      </p:sp>
      <p:sp>
        <p:nvSpPr>
          <p:cNvPr id="19" name="Text Placeholder 12">
            <a:extLst>
              <a:ext uri="{FF2B5EF4-FFF2-40B4-BE49-F238E27FC236}">
                <a16:creationId xmlns:a16="http://schemas.microsoft.com/office/drawing/2014/main" id="{AB96C945-57EC-4290-A35C-098EF1A3442D}"/>
              </a:ext>
            </a:extLst>
          </p:cNvPr>
          <p:cNvSpPr txBox="1">
            <a:spLocks/>
          </p:cNvSpPr>
          <p:nvPr/>
        </p:nvSpPr>
        <p:spPr>
          <a:xfrm>
            <a:off x="6484939" y="1558544"/>
            <a:ext cx="5486399" cy="683264"/>
          </a:xfrm>
          <a:prstGeom prst="rect">
            <a:avLst/>
          </a:prstGeom>
          <a:solidFill>
            <a:schemeClr val="accent2"/>
          </a:solidFill>
        </p:spPr>
        <p:txBody>
          <a:bodyPr lIns="182880" tIns="146304" rIns="182880" bIns="146304">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Manage Azure billing</a:t>
            </a:r>
          </a:p>
        </p:txBody>
      </p:sp>
      <p:cxnSp>
        <p:nvCxnSpPr>
          <p:cNvPr id="20" name="Straight Connector 19">
            <a:extLst>
              <a:ext uri="{FF2B5EF4-FFF2-40B4-BE49-F238E27FC236}">
                <a16:creationId xmlns:a16="http://schemas.microsoft.com/office/drawing/2014/main" id="{B295446D-90FB-4D0F-9428-1711EFB52709}"/>
              </a:ext>
            </a:extLst>
          </p:cNvPr>
          <p:cNvCxnSpPr>
            <a:cxnSpLocks/>
          </p:cNvCxnSpPr>
          <p:nvPr/>
        </p:nvCxnSpPr>
        <p:spPr>
          <a:xfrm flipV="1">
            <a:off x="6223478" y="1558544"/>
            <a:ext cx="0" cy="4964176"/>
          </a:xfrm>
          <a:prstGeom prst="line">
            <a:avLst/>
          </a:prstGeom>
          <a:ln w="6350">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AAD242E-3B4D-41F7-8737-83B1BC7A7EF9}"/>
              </a:ext>
            </a:extLst>
          </p:cNvPr>
          <p:cNvSpPr/>
          <p:nvPr/>
        </p:nvSpPr>
        <p:spPr>
          <a:xfrm>
            <a:off x="653644" y="1592400"/>
            <a:ext cx="182742" cy="61555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spAutoFit/>
          </a:bodyPr>
          <a:lstStyle/>
          <a:p>
            <a:pPr marL="0" marR="0" lvl="0" indent="0" algn="ctr" defTabSz="1244600" rtl="0" eaLnBrk="1" fontAlgn="auto" latinLnBrk="0" hangingPunct="1">
              <a:lnSpc>
                <a:spcPct val="100000"/>
              </a:lnSpc>
              <a:spcBef>
                <a:spcPct val="0"/>
              </a:spcBef>
              <a:spcAft>
                <a:spcPct val="35000"/>
              </a:spcAft>
              <a:buClrTx/>
              <a:buSzTx/>
              <a:buFontTx/>
              <a:buNone/>
              <a:tabLst/>
              <a:defRPr/>
            </a:pPr>
            <a:r>
              <a:rPr kumimoji="0" lang="en-IN" sz="4000" b="0" i="0" u="none" strike="noStrike" kern="1200" cap="none" spc="0" normalizeH="0" baseline="0" noProof="0" dirty="0">
                <a:ln>
                  <a:noFill/>
                </a:ln>
                <a:solidFill>
                  <a:srgbClr val="FFFFFF"/>
                </a:solidFill>
                <a:effectLst/>
                <a:uLnTx/>
                <a:uFillTx/>
                <a:latin typeface="Segoe UI Light"/>
                <a:ea typeface="+mn-ea"/>
                <a:cs typeface="+mn-cs"/>
              </a:rPr>
              <a:t>1</a:t>
            </a:r>
          </a:p>
        </p:txBody>
      </p:sp>
      <p:sp>
        <p:nvSpPr>
          <p:cNvPr id="26" name="Rectangle 25">
            <a:extLst>
              <a:ext uri="{FF2B5EF4-FFF2-40B4-BE49-F238E27FC236}">
                <a16:creationId xmlns:a16="http://schemas.microsoft.com/office/drawing/2014/main" id="{C0562090-DD72-4821-82CF-4D8E722B71F5}"/>
              </a:ext>
            </a:extLst>
          </p:cNvPr>
          <p:cNvSpPr/>
          <p:nvPr/>
        </p:nvSpPr>
        <p:spPr>
          <a:xfrm>
            <a:off x="6622088" y="1592400"/>
            <a:ext cx="264496" cy="61555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spAutoFit/>
          </a:bodyPr>
          <a:lstStyle/>
          <a:p>
            <a:pPr marL="0" marR="0" lvl="0" indent="0" algn="ctr" defTabSz="1244600" rtl="0" eaLnBrk="1" fontAlgn="auto" latinLnBrk="0" hangingPunct="1">
              <a:lnSpc>
                <a:spcPct val="100000"/>
              </a:lnSpc>
              <a:spcBef>
                <a:spcPct val="0"/>
              </a:spcBef>
              <a:spcAft>
                <a:spcPct val="35000"/>
              </a:spcAft>
              <a:buClrTx/>
              <a:buSzTx/>
              <a:buFontTx/>
              <a:buNone/>
              <a:tabLst/>
              <a:defRPr/>
            </a:pPr>
            <a:r>
              <a:rPr kumimoji="0" lang="en-IN" sz="4000" b="0" i="0" u="none" strike="noStrike" kern="1200" cap="none" spc="0" normalizeH="0" baseline="0" noProof="0" dirty="0">
                <a:ln>
                  <a:noFill/>
                </a:ln>
                <a:solidFill>
                  <a:srgbClr val="FFFFFF"/>
                </a:solidFill>
                <a:effectLst/>
                <a:uLnTx/>
                <a:uFillTx/>
                <a:latin typeface="Segoe UI Light"/>
                <a:ea typeface="+mn-ea"/>
                <a:cs typeface="+mn-cs"/>
              </a:rPr>
              <a:t>2</a:t>
            </a:r>
          </a:p>
        </p:txBody>
      </p:sp>
    </p:spTree>
    <p:extLst>
      <p:ext uri="{BB962C8B-B14F-4D97-AF65-F5344CB8AC3E}">
        <p14:creationId xmlns:p14="http://schemas.microsoft.com/office/powerpoint/2010/main" val="26190650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EC4-940F-4811-B609-F9EABB847827}"/>
              </a:ext>
            </a:extLst>
          </p:cNvPr>
          <p:cNvSpPr>
            <a:spLocks noGrp="1"/>
          </p:cNvSpPr>
          <p:nvPr>
            <p:ph type="title"/>
          </p:nvPr>
        </p:nvSpPr>
        <p:spPr/>
        <p:txBody>
          <a:bodyPr/>
          <a:lstStyle/>
          <a:p>
            <a:r>
              <a:rPr lang="en-US" dirty="0"/>
              <a:t>Possible integrations</a:t>
            </a:r>
          </a:p>
        </p:txBody>
      </p:sp>
      <p:sp>
        <p:nvSpPr>
          <p:cNvPr id="3" name="Text Placeholder 2">
            <a:extLst>
              <a:ext uri="{FF2B5EF4-FFF2-40B4-BE49-F238E27FC236}">
                <a16:creationId xmlns:a16="http://schemas.microsoft.com/office/drawing/2014/main" id="{D356B255-76B6-4C76-A819-356A34D99154}"/>
              </a:ext>
            </a:extLst>
          </p:cNvPr>
          <p:cNvSpPr>
            <a:spLocks noGrp="1"/>
          </p:cNvSpPr>
          <p:nvPr>
            <p:ph type="body" sz="quarter" idx="10"/>
          </p:nvPr>
        </p:nvSpPr>
        <p:spPr>
          <a:xfrm>
            <a:off x="295367" y="1152144"/>
            <a:ext cx="11887200" cy="3568797"/>
          </a:xfrm>
        </p:spPr>
        <p:txBody>
          <a:bodyPr/>
          <a:lstStyle/>
          <a:p>
            <a:pPr marL="457200" indent="-457200">
              <a:buFont typeface="Arial" panose="020B0604020202020204" pitchFamily="34" charset="0"/>
              <a:buChar char="•"/>
            </a:pPr>
            <a:r>
              <a:rPr lang="en-US" dirty="0"/>
              <a:t>Integration with Partner Center – billing, customer provisioning</a:t>
            </a:r>
          </a:p>
          <a:p>
            <a:pPr marL="457200" lvl="1" indent="-457200">
              <a:buFont typeface="Arial" panose="020B0604020202020204" pitchFamily="34" charset="0"/>
              <a:buChar char="•"/>
            </a:pPr>
            <a:r>
              <a:rPr lang="en-US" dirty="0"/>
              <a:t>Partner Center REST API</a:t>
            </a:r>
          </a:p>
          <a:p>
            <a:pPr marL="457200" lvl="1" indent="-457200">
              <a:buFont typeface="Arial" panose="020B0604020202020204" pitchFamily="34" charset="0"/>
              <a:buChar char="•"/>
            </a:pPr>
            <a:r>
              <a:rPr lang="en-US" dirty="0"/>
              <a:t>Partner Center SDK</a:t>
            </a:r>
          </a:p>
          <a:p>
            <a:pPr marL="457200" indent="-457200">
              <a:buFont typeface="Arial" panose="020B0604020202020204" pitchFamily="34" charset="0"/>
              <a:buChar char="•"/>
            </a:pPr>
            <a:r>
              <a:rPr lang="en-US" dirty="0"/>
              <a:t>Integration on the Azure level – service deployment, policies, customer identity management etc.</a:t>
            </a:r>
          </a:p>
          <a:p>
            <a:pPr marL="457200" lvl="1" indent="-457200">
              <a:buFont typeface="Arial" panose="020B0604020202020204" pitchFamily="34" charset="0"/>
              <a:buChar char="•"/>
            </a:pPr>
            <a:r>
              <a:rPr lang="en-US" dirty="0"/>
              <a:t>Azure Resource Manager APIs</a:t>
            </a:r>
          </a:p>
          <a:p>
            <a:pPr marL="457200" lvl="1" indent="-457200">
              <a:buFont typeface="Arial" panose="020B0604020202020204" pitchFamily="34" charset="0"/>
              <a:buChar char="•"/>
            </a:pPr>
            <a:r>
              <a:rPr lang="en-US" dirty="0"/>
              <a:t>Azure GRAPH APIs</a:t>
            </a:r>
          </a:p>
          <a:p>
            <a:r>
              <a:rPr lang="en-US" dirty="0"/>
              <a:t>More details: LINK</a:t>
            </a:r>
          </a:p>
        </p:txBody>
      </p:sp>
    </p:spTree>
    <p:extLst>
      <p:ext uri="{BB962C8B-B14F-4D97-AF65-F5344CB8AC3E}">
        <p14:creationId xmlns:p14="http://schemas.microsoft.com/office/powerpoint/2010/main" val="5619296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1A33-F7A2-4CC3-909E-CA5C5A9EFFFA}"/>
              </a:ext>
            </a:extLst>
          </p:cNvPr>
          <p:cNvSpPr>
            <a:spLocks noGrp="1"/>
          </p:cNvSpPr>
          <p:nvPr>
            <p:ph type="title"/>
          </p:nvPr>
        </p:nvSpPr>
        <p:spPr/>
        <p:txBody>
          <a:bodyPr/>
          <a:lstStyle/>
          <a:p>
            <a:r>
              <a:rPr lang="en-US" dirty="0"/>
              <a:t>Azure IaaS</a:t>
            </a:r>
          </a:p>
        </p:txBody>
      </p:sp>
    </p:spTree>
    <p:extLst>
      <p:ext uri="{BB962C8B-B14F-4D97-AF65-F5344CB8AC3E}">
        <p14:creationId xmlns:p14="http://schemas.microsoft.com/office/powerpoint/2010/main" val="31537129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E866B6-8ED6-4A58-8918-0338EC8A7C0F}"/>
              </a:ext>
            </a:extLst>
          </p:cNvPr>
          <p:cNvPicPr>
            <a:picLocks noChangeAspect="1"/>
          </p:cNvPicPr>
          <p:nvPr/>
        </p:nvPicPr>
        <p:blipFill>
          <a:blip r:embed="rId2"/>
          <a:stretch>
            <a:fillRect/>
          </a:stretch>
        </p:blipFill>
        <p:spPr>
          <a:xfrm>
            <a:off x="0" y="0"/>
            <a:ext cx="12436475" cy="7206649"/>
          </a:xfrm>
          <a:prstGeom prst="rect">
            <a:avLst/>
          </a:prstGeom>
        </p:spPr>
      </p:pic>
    </p:spTree>
    <p:extLst>
      <p:ext uri="{BB962C8B-B14F-4D97-AF65-F5344CB8AC3E}">
        <p14:creationId xmlns:p14="http://schemas.microsoft.com/office/powerpoint/2010/main" val="40644053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482" y="295731"/>
            <a:ext cx="11282349" cy="917444"/>
          </a:xfrm>
        </p:spPr>
        <p:txBody>
          <a:bodyPr vert="horz" wrap="square" lIns="182854" tIns="146283" rIns="182854" bIns="146283" rtlCol="0" anchor="t">
            <a:noAutofit/>
          </a:bodyPr>
          <a:lstStyle/>
          <a:p>
            <a:r>
              <a:rPr lang="en-US" dirty="0">
                <a:gradFill>
                  <a:gsLst>
                    <a:gs pos="51000">
                      <a:schemeClr val="tx1"/>
                    </a:gs>
                    <a:gs pos="100000">
                      <a:schemeClr val="tx1"/>
                    </a:gs>
                  </a:gsLst>
                  <a:lin ang="5400000" scaled="0"/>
                </a:gradFill>
              </a:rPr>
              <a:t>Core components of Azure IaaS </a:t>
            </a:r>
            <a:endParaRPr lang="en-US" i="1" dirty="0">
              <a:gradFill>
                <a:gsLst>
                  <a:gs pos="51000">
                    <a:schemeClr val="tx1"/>
                  </a:gs>
                  <a:gs pos="100000">
                    <a:schemeClr val="tx1"/>
                  </a:gs>
                </a:gsLst>
                <a:lin ang="5400000" scaled="0"/>
              </a:gradFill>
            </a:endParaRPr>
          </a:p>
        </p:txBody>
      </p:sp>
      <p:grpSp>
        <p:nvGrpSpPr>
          <p:cNvPr id="3" name="Group 2"/>
          <p:cNvGrpSpPr/>
          <p:nvPr/>
        </p:nvGrpSpPr>
        <p:grpSpPr>
          <a:xfrm>
            <a:off x="282382" y="2156283"/>
            <a:ext cx="2634884" cy="4092396"/>
            <a:chOff x="281540" y="1796263"/>
            <a:chExt cx="2635258" cy="4092976"/>
          </a:xfrm>
        </p:grpSpPr>
        <p:grpSp>
          <p:nvGrpSpPr>
            <p:cNvPr id="77" name="Group 76"/>
            <p:cNvGrpSpPr/>
            <p:nvPr/>
          </p:nvGrpSpPr>
          <p:grpSpPr>
            <a:xfrm>
              <a:off x="456638" y="1796263"/>
              <a:ext cx="2460160" cy="1762890"/>
              <a:chOff x="339365" y="2658685"/>
              <a:chExt cx="2460509" cy="1762890"/>
            </a:xfrm>
          </p:grpSpPr>
          <p:sp>
            <p:nvSpPr>
              <p:cNvPr id="16" name="Rectangle 15"/>
              <p:cNvSpPr/>
              <p:nvPr/>
            </p:nvSpPr>
            <p:spPr bwMode="auto">
              <a:xfrm>
                <a:off x="339365" y="3904490"/>
                <a:ext cx="2286000" cy="517085"/>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rgbClr val="FFFFFF"/>
                        </a:gs>
                        <a:gs pos="100000">
                          <a:srgbClr val="FFFFFF"/>
                        </a:gs>
                      </a:gsLst>
                      <a:lin ang="5400000" scaled="0"/>
                    </a:gradFill>
                    <a:latin typeface="Segoe Pro Display Light" panose="020B0302040504020203" pitchFamily="34" charset="0"/>
                  </a:rPr>
                  <a:t>Compute</a:t>
                </a:r>
              </a:p>
            </p:txBody>
          </p:sp>
          <p:pic>
            <p:nvPicPr>
              <p:cNvPr id="23" name="Picture 22"/>
              <p:cNvPicPr>
                <a:picLocks noChangeAspect="1"/>
              </p:cNvPicPr>
              <p:nvPr/>
            </p:nvPicPr>
            <p:blipFill>
              <a:blip r:embed="rId3"/>
              <a:stretch>
                <a:fillRect/>
              </a:stretch>
            </p:blipFill>
            <p:spPr>
              <a:xfrm>
                <a:off x="350248" y="2658685"/>
                <a:ext cx="1043201" cy="773996"/>
              </a:xfrm>
              <a:prstGeom prst="rect">
                <a:avLst/>
              </a:prstGeom>
            </p:spPr>
          </p:pic>
          <p:cxnSp>
            <p:nvCxnSpPr>
              <p:cNvPr id="31" name="Straight Connector 30"/>
              <p:cNvCxnSpPr/>
              <p:nvPr/>
            </p:nvCxnSpPr>
            <p:spPr>
              <a:xfrm>
                <a:off x="361474"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281540" y="3851404"/>
              <a:ext cx="1980919" cy="2037835"/>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Virtual machines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Availability sets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VM Scale Sets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Etc.</a:t>
              </a:r>
            </a:p>
          </p:txBody>
        </p:sp>
      </p:grpSp>
      <p:grpSp>
        <p:nvGrpSpPr>
          <p:cNvPr id="4" name="Group 3"/>
          <p:cNvGrpSpPr/>
          <p:nvPr/>
        </p:nvGrpSpPr>
        <p:grpSpPr>
          <a:xfrm>
            <a:off x="5518001" y="2156282"/>
            <a:ext cx="2708408" cy="4255411"/>
            <a:chOff x="2916798" y="1790199"/>
            <a:chExt cx="2708792" cy="4256014"/>
          </a:xfrm>
        </p:grpSpPr>
        <p:grpSp>
          <p:nvGrpSpPr>
            <p:cNvPr id="78" name="Group 77"/>
            <p:cNvGrpSpPr/>
            <p:nvPr/>
          </p:nvGrpSpPr>
          <p:grpSpPr>
            <a:xfrm>
              <a:off x="3083938" y="1790199"/>
              <a:ext cx="2447994" cy="1794005"/>
              <a:chOff x="2967037" y="2652997"/>
              <a:chExt cx="2448340" cy="1794259"/>
            </a:xfrm>
          </p:grpSpPr>
          <p:sp>
            <p:nvSpPr>
              <p:cNvPr id="32" name="Rectangle 31"/>
              <p:cNvSpPr/>
              <p:nvPr/>
            </p:nvSpPr>
            <p:spPr bwMode="auto">
              <a:xfrm>
                <a:off x="2967037" y="3930098"/>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rgbClr val="FFFFFF"/>
                        </a:gs>
                        <a:gs pos="100000">
                          <a:srgbClr val="FFFFFF"/>
                        </a:gs>
                      </a:gsLst>
                      <a:lin ang="5400000" scaled="0"/>
                    </a:gradFill>
                    <a:latin typeface="Segoe Pro Display Light" panose="020B0302040504020203" pitchFamily="34" charset="0"/>
                  </a:rPr>
                  <a:t>Networking</a:t>
                </a:r>
              </a:p>
            </p:txBody>
          </p:sp>
          <p:cxnSp>
            <p:nvCxnSpPr>
              <p:cNvPr id="35" name="Straight Connector 34"/>
              <p:cNvCxnSpPr/>
              <p:nvPr/>
            </p:nvCxnSpPr>
            <p:spPr>
              <a:xfrm>
                <a:off x="2976977"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stretch>
                <a:fillRect/>
              </a:stretch>
            </p:blipFill>
            <p:spPr>
              <a:xfrm>
                <a:off x="2982473" y="2652997"/>
                <a:ext cx="723157" cy="711092"/>
              </a:xfrm>
              <a:prstGeom prst="rect">
                <a:avLst/>
              </a:prstGeom>
            </p:spPr>
          </p:pic>
        </p:grpSp>
        <p:sp>
          <p:nvSpPr>
            <p:cNvPr id="109" name="TextBox 108"/>
            <p:cNvSpPr txBox="1"/>
            <p:nvPr/>
          </p:nvSpPr>
          <p:spPr>
            <a:xfrm>
              <a:off x="2916798" y="3851405"/>
              <a:ext cx="2708792" cy="2194808"/>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Virtual networks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VPN, ExpressRoute</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Load Balancer </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DNS, Traffic Manager</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Etc.</a:t>
              </a:r>
            </a:p>
          </p:txBody>
        </p:sp>
      </p:grpSp>
      <p:grpSp>
        <p:nvGrpSpPr>
          <p:cNvPr id="5" name="Group 4"/>
          <p:cNvGrpSpPr/>
          <p:nvPr/>
        </p:nvGrpSpPr>
        <p:grpSpPr>
          <a:xfrm>
            <a:off x="2905500" y="2237279"/>
            <a:ext cx="2618923" cy="4275141"/>
            <a:chOff x="5527766" y="1867789"/>
            <a:chExt cx="2619295" cy="4275748"/>
          </a:xfrm>
        </p:grpSpPr>
        <p:grpSp>
          <p:nvGrpSpPr>
            <p:cNvPr id="79" name="Group 78"/>
            <p:cNvGrpSpPr/>
            <p:nvPr/>
          </p:nvGrpSpPr>
          <p:grpSpPr>
            <a:xfrm>
              <a:off x="5699069" y="1867789"/>
              <a:ext cx="2447992" cy="1691364"/>
              <a:chOff x="5582540" y="2730598"/>
              <a:chExt cx="2448340" cy="1691604"/>
            </a:xfrm>
          </p:grpSpPr>
          <p:sp>
            <p:nvSpPr>
              <p:cNvPr id="36" name="Rectangle 35"/>
              <p:cNvSpPr/>
              <p:nvPr/>
            </p:nvSpPr>
            <p:spPr bwMode="auto">
              <a:xfrm>
                <a:off x="5582540" y="3905044"/>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rgbClr val="FFFFFF"/>
                        </a:gs>
                        <a:gs pos="100000">
                          <a:srgbClr val="FFFFFF"/>
                        </a:gs>
                      </a:gsLst>
                      <a:lin ang="5400000" scaled="0"/>
                    </a:gradFill>
                    <a:latin typeface="Segoe Pro Display Light" panose="020B0302040504020203" pitchFamily="34" charset="0"/>
                  </a:rPr>
                  <a:t>Storage</a:t>
                </a:r>
              </a:p>
            </p:txBody>
          </p:sp>
          <p:cxnSp>
            <p:nvCxnSpPr>
              <p:cNvPr id="39" name="Straight Connector 38"/>
              <p:cNvCxnSpPr/>
              <p:nvPr/>
            </p:nvCxnSpPr>
            <p:spPr>
              <a:xfrm>
                <a:off x="5592480"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5"/>
              <a:stretch>
                <a:fillRect/>
              </a:stretch>
            </p:blipFill>
            <p:spPr>
              <a:xfrm>
                <a:off x="5612710" y="2730598"/>
                <a:ext cx="800717" cy="555889"/>
              </a:xfrm>
              <a:prstGeom prst="rect">
                <a:avLst/>
              </a:prstGeom>
            </p:spPr>
          </p:pic>
        </p:grpSp>
        <p:sp>
          <p:nvSpPr>
            <p:cNvPr id="110" name="TextBox 109"/>
            <p:cNvSpPr txBox="1"/>
            <p:nvPr/>
          </p:nvSpPr>
          <p:spPr>
            <a:xfrm>
              <a:off x="5527766" y="3851404"/>
              <a:ext cx="2539218" cy="2292133"/>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Disks </a:t>
              </a:r>
              <a:br>
                <a:rPr lang="en-US" kern="0">
                  <a:gradFill>
                    <a:gsLst>
                      <a:gs pos="51000">
                        <a:srgbClr val="FFFFFF"/>
                      </a:gs>
                      <a:gs pos="100000">
                        <a:srgbClr val="FFFFFF"/>
                      </a:gs>
                    </a:gsLst>
                    <a:lin ang="5400000" scaled="0"/>
                  </a:gradFill>
                  <a:latin typeface="Segoe UI"/>
                </a:rPr>
              </a:br>
              <a:r>
                <a:rPr lang="en-US" kern="0">
                  <a:gradFill>
                    <a:gsLst>
                      <a:gs pos="51000">
                        <a:srgbClr val="FFFFFF"/>
                      </a:gs>
                      <a:gs pos="100000">
                        <a:srgbClr val="FFFFFF"/>
                      </a:gs>
                    </a:gsLst>
                    <a:lin ang="5400000" scaled="0"/>
                  </a:gradFill>
                  <a:latin typeface="Segoe UI"/>
                </a:rPr>
                <a:t>(Standard, premium)</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Blob storage </a:t>
              </a:r>
              <a:br>
                <a:rPr lang="en-US" kern="0">
                  <a:gradFill>
                    <a:gsLst>
                      <a:gs pos="51000">
                        <a:srgbClr val="FFFFFF"/>
                      </a:gs>
                      <a:gs pos="100000">
                        <a:srgbClr val="FFFFFF"/>
                      </a:gs>
                    </a:gsLst>
                    <a:lin ang="5400000" scaled="0"/>
                  </a:gradFill>
                  <a:latin typeface="Segoe UI"/>
                </a:rPr>
              </a:br>
              <a:r>
                <a:rPr lang="en-US" kern="0">
                  <a:gradFill>
                    <a:gsLst>
                      <a:gs pos="51000">
                        <a:srgbClr val="FFFFFF"/>
                      </a:gs>
                      <a:gs pos="100000">
                        <a:srgbClr val="FFFFFF"/>
                      </a:gs>
                    </a:gsLst>
                    <a:lin ang="5400000" scaled="0"/>
                  </a:gradFill>
                  <a:latin typeface="Segoe UI"/>
                </a:rPr>
                <a:t>(Hot, cool)</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Files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Etc.</a:t>
              </a:r>
            </a:p>
          </p:txBody>
        </p:sp>
      </p:grpSp>
      <p:grpSp>
        <p:nvGrpSpPr>
          <p:cNvPr id="6" name="Group 5"/>
          <p:cNvGrpSpPr/>
          <p:nvPr/>
        </p:nvGrpSpPr>
        <p:grpSpPr>
          <a:xfrm>
            <a:off x="8878454" y="2231383"/>
            <a:ext cx="2621042" cy="4281035"/>
            <a:chOff x="8113813" y="1861895"/>
            <a:chExt cx="2621413" cy="4281643"/>
          </a:xfrm>
        </p:grpSpPr>
        <p:grpSp>
          <p:nvGrpSpPr>
            <p:cNvPr id="67" name="Group 66"/>
            <p:cNvGrpSpPr/>
            <p:nvPr/>
          </p:nvGrpSpPr>
          <p:grpSpPr>
            <a:xfrm>
              <a:off x="8275800" y="2913414"/>
              <a:ext cx="2459426" cy="645741"/>
              <a:chOff x="5571105" y="3776369"/>
              <a:chExt cx="2459775" cy="645833"/>
            </a:xfrm>
          </p:grpSpPr>
          <p:sp>
            <p:nvSpPr>
              <p:cNvPr id="68" name="Rectangle 67"/>
              <p:cNvSpPr/>
              <p:nvPr/>
            </p:nvSpPr>
            <p:spPr bwMode="auto">
              <a:xfrm>
                <a:off x="5571105" y="3905044"/>
                <a:ext cx="2459775"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rgbClr val="FFFFFF"/>
                        </a:gs>
                        <a:gs pos="100000">
                          <a:srgbClr val="FFFFFF"/>
                        </a:gs>
                      </a:gsLst>
                      <a:lin ang="5400000" scaled="0"/>
                    </a:gradFill>
                    <a:latin typeface="Segoe Pro Display Light" panose="020B0302040504020203" pitchFamily="34" charset="0"/>
                  </a:rPr>
                  <a:t>Management</a:t>
                </a:r>
              </a:p>
            </p:txBody>
          </p:sp>
          <p:cxnSp>
            <p:nvCxnSpPr>
              <p:cNvPr id="69" name="Straight Connector 68"/>
              <p:cNvCxnSpPr/>
              <p:nvPr/>
            </p:nvCxnSpPr>
            <p:spPr>
              <a:xfrm>
                <a:off x="5592480"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301456" y="1861895"/>
              <a:ext cx="1123834" cy="599379"/>
              <a:chOff x="10448926" y="204788"/>
              <a:chExt cx="642936" cy="342900"/>
            </a:xfrm>
            <a:solidFill>
              <a:schemeClr val="tx1"/>
            </a:solidFill>
          </p:grpSpPr>
          <p:sp>
            <p:nvSpPr>
              <p:cNvPr id="95" name="Freeform 11"/>
              <p:cNvSpPr>
                <a:spLocks noEditPoints="1"/>
              </p:cNvSpPr>
              <p:nvPr/>
            </p:nvSpPr>
            <p:spPr bwMode="auto">
              <a:xfrm>
                <a:off x="10448926" y="204788"/>
                <a:ext cx="479425" cy="300037"/>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96" name="Freeform 12"/>
              <p:cNvSpPr>
                <a:spLocks noEditPoints="1"/>
              </p:cNvSpPr>
              <p:nvPr/>
            </p:nvSpPr>
            <p:spPr bwMode="auto">
              <a:xfrm>
                <a:off x="10956925" y="242888"/>
                <a:ext cx="134937" cy="304800"/>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97" name="Rectangle 13"/>
              <p:cNvSpPr>
                <a:spLocks noChangeArrowheads="1"/>
              </p:cNvSpPr>
              <p:nvPr/>
            </p:nvSpPr>
            <p:spPr bwMode="auto">
              <a:xfrm>
                <a:off x="11001375" y="287338"/>
                <a:ext cx="476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98" name="Freeform 14"/>
              <p:cNvSpPr>
                <a:spLocks noEditPoints="1"/>
              </p:cNvSpPr>
              <p:nvPr/>
            </p:nvSpPr>
            <p:spPr bwMode="auto">
              <a:xfrm>
                <a:off x="10490200" y="269875"/>
                <a:ext cx="163512" cy="60325"/>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99" name="Freeform 15"/>
              <p:cNvSpPr>
                <a:spLocks noEditPoints="1"/>
              </p:cNvSpPr>
              <p:nvPr/>
            </p:nvSpPr>
            <p:spPr bwMode="auto">
              <a:xfrm>
                <a:off x="10490200" y="342900"/>
                <a:ext cx="163512" cy="9683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0" name="Freeform 16"/>
              <p:cNvSpPr>
                <a:spLocks noEditPoints="1"/>
              </p:cNvSpPr>
              <p:nvPr/>
            </p:nvSpPr>
            <p:spPr bwMode="auto">
              <a:xfrm>
                <a:off x="10669588" y="269875"/>
                <a:ext cx="95250" cy="60325"/>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1" name="Freeform 17"/>
              <p:cNvSpPr>
                <a:spLocks noEditPoints="1"/>
              </p:cNvSpPr>
              <p:nvPr/>
            </p:nvSpPr>
            <p:spPr bwMode="auto">
              <a:xfrm>
                <a:off x="10669588" y="342900"/>
                <a:ext cx="95250" cy="9683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2" name="Freeform 18"/>
              <p:cNvSpPr>
                <a:spLocks noEditPoints="1"/>
              </p:cNvSpPr>
              <p:nvPr/>
            </p:nvSpPr>
            <p:spPr bwMode="auto">
              <a:xfrm>
                <a:off x="10779125" y="269875"/>
                <a:ext cx="98425" cy="60325"/>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3" name="Freeform 19"/>
              <p:cNvSpPr>
                <a:spLocks noEditPoints="1"/>
              </p:cNvSpPr>
              <p:nvPr/>
            </p:nvSpPr>
            <p:spPr bwMode="auto">
              <a:xfrm>
                <a:off x="10779125" y="342900"/>
                <a:ext cx="98425" cy="9683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4" name="Rectangle 20"/>
              <p:cNvSpPr>
                <a:spLocks noChangeArrowheads="1"/>
              </p:cNvSpPr>
              <p:nvPr/>
            </p:nvSpPr>
            <p:spPr bwMode="auto">
              <a:xfrm>
                <a:off x="10644188" y="495300"/>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5" name="Rectangle 21"/>
              <p:cNvSpPr>
                <a:spLocks noChangeArrowheads="1"/>
              </p:cNvSpPr>
              <p:nvPr/>
            </p:nvSpPr>
            <p:spPr bwMode="auto">
              <a:xfrm>
                <a:off x="10715625" y="495300"/>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6" name="Rectangle 22"/>
              <p:cNvSpPr>
                <a:spLocks noChangeArrowheads="1"/>
              </p:cNvSpPr>
              <p:nvPr/>
            </p:nvSpPr>
            <p:spPr bwMode="auto">
              <a:xfrm>
                <a:off x="10580688" y="528638"/>
                <a:ext cx="214312"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grpSp>
        <p:sp>
          <p:nvSpPr>
            <p:cNvPr id="111" name="TextBox 110"/>
            <p:cNvSpPr txBox="1"/>
            <p:nvPr/>
          </p:nvSpPr>
          <p:spPr>
            <a:xfrm>
              <a:off x="8113813" y="3851405"/>
              <a:ext cx="2304114" cy="2292133"/>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Azure Resource Manager (ARM)</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Azure Active Directory</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Portal</a:t>
              </a:r>
            </a:p>
            <a:p>
              <a:pPr defTabSz="914049">
                <a:lnSpc>
                  <a:spcPct val="90000"/>
                </a:lnSpc>
                <a:spcAft>
                  <a:spcPts val="1198"/>
                </a:spcAft>
                <a:defRPr/>
              </a:pPr>
              <a:r>
                <a:rPr lang="en-US" kern="0" err="1">
                  <a:gradFill>
                    <a:gsLst>
                      <a:gs pos="51000">
                        <a:srgbClr val="FFFFFF"/>
                      </a:gs>
                      <a:gs pos="100000">
                        <a:srgbClr val="FFFFFF"/>
                      </a:gs>
                    </a:gsLst>
                    <a:lin ang="5400000" scaled="0"/>
                  </a:gradFill>
                  <a:latin typeface="Segoe UI"/>
                </a:rPr>
                <a:t>KeyVault</a:t>
              </a:r>
              <a:r>
                <a:rPr lang="en-US" kern="0">
                  <a:gradFill>
                    <a:gsLst>
                      <a:gs pos="51000">
                        <a:srgbClr val="FFFFFF"/>
                      </a:gs>
                      <a:gs pos="100000">
                        <a:srgbClr val="FFFFFF"/>
                      </a:gs>
                    </a:gsLst>
                    <a:lin ang="5400000" scaled="0"/>
                  </a:gradFill>
                  <a:latin typeface="Segoe UI"/>
                </a:rPr>
                <a:t> etc.</a:t>
              </a:r>
            </a:p>
          </p:txBody>
        </p:sp>
      </p:grpSp>
      <p:sp>
        <p:nvSpPr>
          <p:cNvPr id="7" name="Rectangle 6"/>
          <p:cNvSpPr/>
          <p:nvPr/>
        </p:nvSpPr>
        <p:spPr bwMode="auto">
          <a:xfrm>
            <a:off x="282383" y="1760168"/>
            <a:ext cx="8035584" cy="4703527"/>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100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412634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02451 4.92056E-6 L -2.25172E-6 4.92056E-6 " pathEditMode="relative" rAng="0" ptsTypes="AA">
                                      <p:cBhvr>
                                        <p:cTn id="9" dur="1000" fill="hold"/>
                                        <p:tgtEl>
                                          <p:spTgt spid="3"/>
                                        </p:tgtEl>
                                        <p:attrNameLst>
                                          <p:attrName>ppt_x</p:attrName>
                                          <p:attrName>ppt_y</p:attrName>
                                        </p:attrNameLst>
                                      </p:cBhvr>
                                      <p:rCtr x="1225" y="0"/>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500"/>
                                  </p:stCondLst>
                                  <p:childTnLst>
                                    <p:animMotion origin="layout" path="M -0.02451 -1.45256E-7 L 2.67296E-6 -1.45256E-7 " pathEditMode="relative" rAng="0" ptsTypes="AA">
                                      <p:cBhvr>
                                        <p:cTn id="14" dur="1000" fill="hold"/>
                                        <p:tgtEl>
                                          <p:spTgt spid="5"/>
                                        </p:tgtEl>
                                        <p:attrNameLst>
                                          <p:attrName>ppt_x</p:attrName>
                                          <p:attrName>ppt_y</p:attrName>
                                        </p:attrNameLst>
                                      </p:cBhvr>
                                      <p:rCtr x="1225" y="0"/>
                                    </p:animMotion>
                                  </p:childTnLst>
                                </p:cTn>
                              </p:par>
                              <p:par>
                                <p:cTn id="15" presetID="10" presetClass="entr" presetSubtype="0" fill="hold" nodeType="with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1000"/>
                                  </p:stCondLst>
                                  <p:childTnLst>
                                    <p:animMotion origin="layout" path="M -0.02451 -2.04267E-7 L -1.26883E-6 -2.04267E-7 " pathEditMode="relative" rAng="0" ptsTypes="AA">
                                      <p:cBhvr>
                                        <p:cTn id="19" dur="1000" fill="hold"/>
                                        <p:tgtEl>
                                          <p:spTgt spid="4"/>
                                        </p:tgtEl>
                                        <p:attrNameLst>
                                          <p:attrName>ppt_x</p:attrName>
                                          <p:attrName>ppt_y</p:attrName>
                                        </p:attrNameLst>
                                      </p:cBhvr>
                                      <p:rCtr x="1225"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2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500"/>
                                  </p:stCondLst>
                                  <p:childTnLst>
                                    <p:animMotion origin="layout" path="M -0.02451 3.78121E-6 L 5.74419E-7 3.78121E-6 " pathEditMode="relative" rAng="0" ptsTypes="AA">
                                      <p:cBhvr>
                                        <p:cTn id="29" dur="10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676" y="1200476"/>
            <a:ext cx="4614208"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381255" y="2506761"/>
            <a:ext cx="7548495" cy="2449859"/>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Ubuntu, Red Hat, Windows, SUSE, CoreOS</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Quick resize through reboot</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Local temp storage (HDD or SSD)</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Azure Storage for OS and data disks</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Hundreds of items in marketplace</a:t>
            </a:r>
          </a:p>
        </p:txBody>
      </p:sp>
      <p:sp>
        <p:nvSpPr>
          <p:cNvPr id="5" name="Title 1"/>
          <p:cNvSpPr txBox="1">
            <a:spLocks/>
          </p:cNvSpPr>
          <p:nvPr/>
        </p:nvSpPr>
        <p:spPr>
          <a:xfrm>
            <a:off x="262003" y="1473489"/>
            <a:ext cx="11181828" cy="1047113"/>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fontAlgn="base">
              <a:spcBef>
                <a:spcPts val="1199"/>
              </a:spcBef>
              <a:spcAft>
                <a:spcPct val="0"/>
              </a:spcAft>
              <a:defRPr/>
            </a:pPr>
            <a:r>
              <a:rPr lang="en-US" sz="4799" dirty="0">
                <a:gradFill>
                  <a:gsLst>
                    <a:gs pos="1250">
                      <a:srgbClr val="FFFFFF"/>
                    </a:gs>
                    <a:gs pos="100000">
                      <a:srgbClr val="FFFFFF"/>
                    </a:gs>
                  </a:gsLst>
                  <a:lin ang="5400000" scaled="0"/>
                </a:gradFill>
                <a:latin typeface="Segoe UI Light"/>
              </a:rPr>
              <a:t>Virtual Machines</a:t>
            </a: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871010" y="1483846"/>
            <a:ext cx="3704215"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87080" y="2842101"/>
            <a:ext cx="1930815" cy="1779180"/>
          </a:xfrm>
          <a:prstGeom prst="rect">
            <a:avLst/>
          </a:prstGeom>
        </p:spPr>
      </p:pic>
    </p:spTree>
    <p:extLst>
      <p:ext uri="{BB962C8B-B14F-4D97-AF65-F5344CB8AC3E}">
        <p14:creationId xmlns:p14="http://schemas.microsoft.com/office/powerpoint/2010/main" val="3646495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a:solidFill>
                  <a:srgbClr val="0078D7"/>
                </a:solidFill>
                <a:latin typeface="Segoe UI Light" panose="020B0502040204020203" pitchFamily="34" charset="0"/>
                <a:cs typeface="Segoe UI Light" panose="020B0502040204020203" pitchFamily="34" charset="0"/>
              </a:rPr>
              <a:t>Compute options for all types of apps</a:t>
            </a:r>
          </a:p>
        </p:txBody>
      </p:sp>
      <p:grpSp>
        <p:nvGrpSpPr>
          <p:cNvPr id="5" name="Group 4">
            <a:extLst>
              <a:ext uri="{FF2B5EF4-FFF2-40B4-BE49-F238E27FC236}">
                <a16:creationId xmlns:a16="http://schemas.microsoft.com/office/drawing/2014/main" id="{BD715E5E-2E69-431B-A2AC-E72C30DC5A17}"/>
              </a:ext>
            </a:extLst>
          </p:cNvPr>
          <p:cNvGrpSpPr/>
          <p:nvPr/>
        </p:nvGrpSpPr>
        <p:grpSpPr>
          <a:xfrm>
            <a:off x="406477" y="1806124"/>
            <a:ext cx="11623520" cy="4482825"/>
            <a:chOff x="357957" y="2184390"/>
            <a:chExt cx="11396642" cy="4395325"/>
          </a:xfrm>
        </p:grpSpPr>
        <p:grpSp>
          <p:nvGrpSpPr>
            <p:cNvPr id="67" name="Group 66">
              <a:extLst>
                <a:ext uri="{FF2B5EF4-FFF2-40B4-BE49-F238E27FC236}">
                  <a16:creationId xmlns:a16="http://schemas.microsoft.com/office/drawing/2014/main" id="{0AC73AD0-FD95-44E5-A746-FF09FFD8DCF9}"/>
                </a:ext>
              </a:extLst>
            </p:cNvPr>
            <p:cNvGrpSpPr/>
            <p:nvPr/>
          </p:nvGrpSpPr>
          <p:grpSpPr>
            <a:xfrm>
              <a:off x="2679010" y="2186848"/>
              <a:ext cx="1542705" cy="1175755"/>
              <a:chOff x="3475683" y="1763123"/>
              <a:chExt cx="1573639" cy="1199332"/>
            </a:xfrm>
          </p:grpSpPr>
          <p:grpSp>
            <p:nvGrpSpPr>
              <p:cNvPr id="64" name="Group 63">
                <a:extLst>
                  <a:ext uri="{FF2B5EF4-FFF2-40B4-BE49-F238E27FC236}">
                    <a16:creationId xmlns:a16="http://schemas.microsoft.com/office/drawing/2014/main" id="{D904902D-B27A-4D20-A3B3-3D6586CE5CA0}"/>
                  </a:ext>
                </a:extLst>
              </p:cNvPr>
              <p:cNvGrpSpPr/>
              <p:nvPr/>
            </p:nvGrpSpPr>
            <p:grpSpPr>
              <a:xfrm>
                <a:off x="4026292" y="2332372"/>
                <a:ext cx="679598" cy="520840"/>
                <a:chOff x="3489019" y="2410376"/>
                <a:chExt cx="932004" cy="714281"/>
              </a:xfrm>
            </p:grpSpPr>
            <p:sp>
              <p:nvSpPr>
                <p:cNvPr id="15" name="monitor">
                  <a:extLst>
                    <a:ext uri="{FF2B5EF4-FFF2-40B4-BE49-F238E27FC236}">
                      <a16:creationId xmlns:a16="http://schemas.microsoft.com/office/drawing/2014/main" id="{A383DF45-0E1E-43CD-BA80-1E2FFE98AEF8}"/>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6" name="TextBox 15">
                  <a:extLst>
                    <a:ext uri="{FF2B5EF4-FFF2-40B4-BE49-F238E27FC236}">
                      <a16:creationId xmlns:a16="http://schemas.microsoft.com/office/drawing/2014/main" id="{3148D175-EA1E-4B74-BD70-8EC4BD935E14}"/>
                    </a:ext>
                  </a:extLst>
                </p:cNvPr>
                <p:cNvSpPr txBox="1"/>
                <p:nvPr/>
              </p:nvSpPr>
              <p:spPr>
                <a:xfrm>
                  <a:off x="3888571" y="2554739"/>
                  <a:ext cx="172669" cy="309816"/>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a:t>
                  </a:r>
                </a:p>
              </p:txBody>
            </p:sp>
          </p:grpSp>
          <p:sp>
            <p:nvSpPr>
              <p:cNvPr id="102" name="Rectangle 101">
                <a:extLst>
                  <a:ext uri="{FF2B5EF4-FFF2-40B4-BE49-F238E27FC236}">
                    <a16:creationId xmlns:a16="http://schemas.microsoft.com/office/drawing/2014/main" id="{6740A7D8-FBC3-4CA4-A5DD-E7931BACAF04}"/>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9F2628C5-279D-46B7-AAF2-B8C90EBAE288}"/>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7" name="Group 16">
                <a:extLst>
                  <a:ext uri="{FF2B5EF4-FFF2-40B4-BE49-F238E27FC236}">
                    <a16:creationId xmlns:a16="http://schemas.microsoft.com/office/drawing/2014/main" id="{DC42C1AF-A841-4974-8FFB-84C1E34C4951}"/>
                  </a:ext>
                </a:extLst>
              </p:cNvPr>
              <p:cNvGrpSpPr/>
              <p:nvPr/>
            </p:nvGrpSpPr>
            <p:grpSpPr>
              <a:xfrm>
                <a:off x="3475683" y="1763123"/>
                <a:ext cx="443204" cy="443204"/>
                <a:chOff x="3433906" y="1801744"/>
                <a:chExt cx="365962" cy="365962"/>
              </a:xfrm>
            </p:grpSpPr>
            <p:sp>
              <p:nvSpPr>
                <p:cNvPr id="112" name="Oval 111">
                  <a:extLst>
                    <a:ext uri="{FF2B5EF4-FFF2-40B4-BE49-F238E27FC236}">
                      <a16:creationId xmlns:a16="http://schemas.microsoft.com/office/drawing/2014/main" id="{97F79F7F-F90F-40F0-9C47-BED48C20720D}"/>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MiniExpand_E93A">
                  <a:extLst>
                    <a:ext uri="{FF2B5EF4-FFF2-40B4-BE49-F238E27FC236}">
                      <a16:creationId xmlns:a16="http://schemas.microsoft.com/office/drawing/2014/main" id="{82421175-79F9-4A8A-A42E-50D57CEB0829}"/>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grpSp>
          <p:nvGrpSpPr>
            <p:cNvPr id="68" name="Group 67">
              <a:extLst>
                <a:ext uri="{FF2B5EF4-FFF2-40B4-BE49-F238E27FC236}">
                  <a16:creationId xmlns:a16="http://schemas.microsoft.com/office/drawing/2014/main" id="{E2B54E01-E4F7-4765-9416-578984E8AEDC}"/>
                </a:ext>
              </a:extLst>
            </p:cNvPr>
            <p:cNvGrpSpPr/>
            <p:nvPr/>
          </p:nvGrpSpPr>
          <p:grpSpPr>
            <a:xfrm>
              <a:off x="357958" y="2186848"/>
              <a:ext cx="2139004" cy="1174672"/>
              <a:chOff x="1126308" y="1763123"/>
              <a:chExt cx="2181896" cy="1198227"/>
            </a:xfrm>
          </p:grpSpPr>
          <p:sp>
            <p:nvSpPr>
              <p:cNvPr id="9" name="Rectangle 8">
                <a:extLst>
                  <a:ext uri="{FF2B5EF4-FFF2-40B4-BE49-F238E27FC236}">
                    <a16:creationId xmlns:a16="http://schemas.microsoft.com/office/drawing/2014/main" id="{68517F6A-6867-48EB-8AAA-A74F57CA8AC3}"/>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940D0A4E-1357-411B-A7D6-B4C2DF7FBC99}"/>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3" name="Group 12">
                <a:extLst>
                  <a:ext uri="{FF2B5EF4-FFF2-40B4-BE49-F238E27FC236}">
                    <a16:creationId xmlns:a16="http://schemas.microsoft.com/office/drawing/2014/main" id="{FFED0EA7-E5B4-488F-ABDE-665C844E297D}"/>
                  </a:ext>
                </a:extLst>
              </p:cNvPr>
              <p:cNvGrpSpPr/>
              <p:nvPr/>
            </p:nvGrpSpPr>
            <p:grpSpPr>
              <a:xfrm>
                <a:off x="1457286" y="2332382"/>
                <a:ext cx="679586" cy="520830"/>
                <a:chOff x="1107905" y="1985997"/>
                <a:chExt cx="865583" cy="663377"/>
              </a:xfrm>
            </p:grpSpPr>
            <p:sp>
              <p:nvSpPr>
                <p:cNvPr id="3" name="monitor">
                  <a:extLst>
                    <a:ext uri="{FF2B5EF4-FFF2-40B4-BE49-F238E27FC236}">
                      <a16:creationId xmlns:a16="http://schemas.microsoft.com/office/drawing/2014/main" id="{81FF4470-CB54-4E8E-845A-523E71D0BFFE}"/>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7" name="TextBox 6">
                  <a:extLst>
                    <a:ext uri="{FF2B5EF4-FFF2-40B4-BE49-F238E27FC236}">
                      <a16:creationId xmlns:a16="http://schemas.microsoft.com/office/drawing/2014/main" id="{BBC94484-E00B-4E8B-B1B4-41F264079F76}"/>
                    </a:ext>
                  </a:extLst>
                </p:cNvPr>
                <p:cNvSpPr txBox="1"/>
                <p:nvPr/>
              </p:nvSpPr>
              <p:spPr>
                <a:xfrm>
                  <a:off x="1434450" y="2120073"/>
                  <a:ext cx="179111"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a:t>
                  </a:r>
                </a:p>
              </p:txBody>
            </p:sp>
          </p:grpSp>
          <p:grpSp>
            <p:nvGrpSpPr>
              <p:cNvPr id="14" name="Group 13">
                <a:extLst>
                  <a:ext uri="{FF2B5EF4-FFF2-40B4-BE49-F238E27FC236}">
                    <a16:creationId xmlns:a16="http://schemas.microsoft.com/office/drawing/2014/main" id="{DB71AF20-F95B-4649-9B43-02FA9FC8FB0B}"/>
                  </a:ext>
                </a:extLst>
              </p:cNvPr>
              <p:cNvGrpSpPr/>
              <p:nvPr/>
            </p:nvGrpSpPr>
            <p:grpSpPr>
              <a:xfrm>
                <a:off x="2396839" y="2332382"/>
                <a:ext cx="679586" cy="520830"/>
                <a:chOff x="2294035" y="1985997"/>
                <a:chExt cx="865583" cy="663377"/>
              </a:xfrm>
            </p:grpSpPr>
            <p:sp>
              <p:nvSpPr>
                <p:cNvPr id="10" name="monitor">
                  <a:extLst>
                    <a:ext uri="{FF2B5EF4-FFF2-40B4-BE49-F238E27FC236}">
                      <a16:creationId xmlns:a16="http://schemas.microsoft.com/office/drawing/2014/main" id="{84913259-4BC5-4144-B5AC-BFBC3BAD0393}"/>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2" name="TextBox 11">
                  <a:extLst>
                    <a:ext uri="{FF2B5EF4-FFF2-40B4-BE49-F238E27FC236}">
                      <a16:creationId xmlns:a16="http://schemas.microsoft.com/office/drawing/2014/main" id="{50095600-5976-4C52-8384-E0C5591378A1}"/>
                    </a:ext>
                  </a:extLst>
                </p:cNvPr>
                <p:cNvSpPr txBox="1"/>
                <p:nvPr/>
              </p:nvSpPr>
              <p:spPr>
                <a:xfrm>
                  <a:off x="2482040" y="2120073"/>
                  <a:ext cx="456606"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Av2</a:t>
                  </a:r>
                </a:p>
              </p:txBody>
            </p:sp>
          </p:grpSp>
          <p:grpSp>
            <p:nvGrpSpPr>
              <p:cNvPr id="21" name="Group 20">
                <a:extLst>
                  <a:ext uri="{FF2B5EF4-FFF2-40B4-BE49-F238E27FC236}">
                    <a16:creationId xmlns:a16="http://schemas.microsoft.com/office/drawing/2014/main" id="{3D8510E8-339F-4CE6-8B34-54C83D10E636}"/>
                  </a:ext>
                </a:extLst>
              </p:cNvPr>
              <p:cNvGrpSpPr/>
              <p:nvPr/>
            </p:nvGrpSpPr>
            <p:grpSpPr>
              <a:xfrm>
                <a:off x="1126308" y="1763123"/>
                <a:ext cx="449062" cy="449062"/>
                <a:chOff x="1069967" y="1804673"/>
                <a:chExt cx="365962" cy="365962"/>
              </a:xfrm>
            </p:grpSpPr>
            <p:sp>
              <p:nvSpPr>
                <p:cNvPr id="4" name="Oval 3">
                  <a:extLst>
                    <a:ext uri="{FF2B5EF4-FFF2-40B4-BE49-F238E27FC236}">
                      <a16:creationId xmlns:a16="http://schemas.microsoft.com/office/drawing/2014/main" id="{0FC62282-704A-4626-AEB2-2DBB417EB877}"/>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desktop">
                  <a:extLst>
                    <a:ext uri="{FF2B5EF4-FFF2-40B4-BE49-F238E27FC236}">
                      <a16:creationId xmlns:a16="http://schemas.microsoft.com/office/drawing/2014/main" id="{AD1FB475-2458-4267-8F5A-67E51A2FC77E}"/>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grpSp>
        </p:grpSp>
        <p:grpSp>
          <p:nvGrpSpPr>
            <p:cNvPr id="66" name="Group 65">
              <a:extLst>
                <a:ext uri="{FF2B5EF4-FFF2-40B4-BE49-F238E27FC236}">
                  <a16:creationId xmlns:a16="http://schemas.microsoft.com/office/drawing/2014/main" id="{54960795-3629-4C80-97D5-4C31085B3587}"/>
                </a:ext>
              </a:extLst>
            </p:cNvPr>
            <p:cNvGrpSpPr/>
            <p:nvPr/>
          </p:nvGrpSpPr>
          <p:grpSpPr>
            <a:xfrm>
              <a:off x="4403762" y="2186848"/>
              <a:ext cx="3180585" cy="1174672"/>
              <a:chOff x="5233109" y="1763123"/>
              <a:chExt cx="3244362" cy="1198227"/>
            </a:xfrm>
          </p:grpSpPr>
          <p:grpSp>
            <p:nvGrpSpPr>
              <p:cNvPr id="18" name="Group 17">
                <a:extLst>
                  <a:ext uri="{FF2B5EF4-FFF2-40B4-BE49-F238E27FC236}">
                    <a16:creationId xmlns:a16="http://schemas.microsoft.com/office/drawing/2014/main" id="{585DD1D6-1340-4682-AD8F-2FAA0C0A7BBE}"/>
                  </a:ext>
                </a:extLst>
              </p:cNvPr>
              <p:cNvGrpSpPr/>
              <p:nvPr/>
            </p:nvGrpSpPr>
            <p:grpSpPr>
              <a:xfrm>
                <a:off x="5574596" y="2330359"/>
                <a:ext cx="679584" cy="520830"/>
                <a:chOff x="5177200" y="1985997"/>
                <a:chExt cx="865582" cy="663377"/>
              </a:xfrm>
            </p:grpSpPr>
            <p:sp>
              <p:nvSpPr>
                <p:cNvPr id="19" name="monitor">
                  <a:extLst>
                    <a:ext uri="{FF2B5EF4-FFF2-40B4-BE49-F238E27FC236}">
                      <a16:creationId xmlns:a16="http://schemas.microsoft.com/office/drawing/2014/main" id="{56242792-DDB6-4506-AEFB-E0C47DC99598}"/>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E309D138-D0E2-4BA2-8FB1-0767FE402B0D}"/>
                    </a:ext>
                  </a:extLst>
                </p:cNvPr>
                <p:cNvSpPr txBox="1"/>
                <p:nvPr/>
              </p:nvSpPr>
              <p:spPr>
                <a:xfrm>
                  <a:off x="5514187" y="2120336"/>
                  <a:ext cx="191607"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a:t>
                  </a:r>
                </a:p>
              </p:txBody>
            </p:sp>
          </p:grpSp>
          <p:grpSp>
            <p:nvGrpSpPr>
              <p:cNvPr id="22" name="Group 21">
                <a:extLst>
                  <a:ext uri="{FF2B5EF4-FFF2-40B4-BE49-F238E27FC236}">
                    <a16:creationId xmlns:a16="http://schemas.microsoft.com/office/drawing/2014/main" id="{2958AC20-D7E7-4FE8-B06A-206134DC4F9F}"/>
                  </a:ext>
                </a:extLst>
              </p:cNvPr>
              <p:cNvGrpSpPr/>
              <p:nvPr/>
            </p:nvGrpSpPr>
            <p:grpSpPr>
              <a:xfrm>
                <a:off x="6573713" y="2330359"/>
                <a:ext cx="679584" cy="520830"/>
                <a:chOff x="6375635" y="1985997"/>
                <a:chExt cx="865582" cy="663377"/>
              </a:xfrm>
            </p:grpSpPr>
            <p:sp>
              <p:nvSpPr>
                <p:cNvPr id="24" name="monitor">
                  <a:extLst>
                    <a:ext uri="{FF2B5EF4-FFF2-40B4-BE49-F238E27FC236}">
                      <a16:creationId xmlns:a16="http://schemas.microsoft.com/office/drawing/2014/main" id="{6DB41D9F-05E5-45A8-94F3-0828691BA6AC}"/>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49582746-CFC8-4FB1-92E9-8EC7071192AD}"/>
                    </a:ext>
                  </a:extLst>
                </p:cNvPr>
                <p:cNvSpPr txBox="1"/>
                <p:nvPr/>
              </p:nvSpPr>
              <p:spPr>
                <a:xfrm>
                  <a:off x="6571001" y="2120336"/>
                  <a:ext cx="474852"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Dv2</a:t>
                  </a:r>
                </a:p>
              </p:txBody>
            </p:sp>
          </p:grpSp>
          <p:grpSp>
            <p:nvGrpSpPr>
              <p:cNvPr id="23" name="Group 22">
                <a:extLst>
                  <a:ext uri="{FF2B5EF4-FFF2-40B4-BE49-F238E27FC236}">
                    <a16:creationId xmlns:a16="http://schemas.microsoft.com/office/drawing/2014/main" id="{1A3E49A0-9CC0-4F57-AB6A-3BF0ACD9506F}"/>
                  </a:ext>
                </a:extLst>
              </p:cNvPr>
              <p:cNvGrpSpPr/>
              <p:nvPr/>
            </p:nvGrpSpPr>
            <p:grpSpPr>
              <a:xfrm>
                <a:off x="7572813" y="2330361"/>
                <a:ext cx="679600" cy="520840"/>
                <a:chOff x="7574071" y="1985997"/>
                <a:chExt cx="865603" cy="663392"/>
              </a:xfrm>
            </p:grpSpPr>
            <p:sp>
              <p:nvSpPr>
                <p:cNvPr id="36" name="monitor">
                  <a:extLst>
                    <a:ext uri="{FF2B5EF4-FFF2-40B4-BE49-F238E27FC236}">
                      <a16:creationId xmlns:a16="http://schemas.microsoft.com/office/drawing/2014/main" id="{F3CED334-B258-4C7F-BF4D-6B6B25048A27}"/>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37" name="TextBox 36">
                  <a:extLst>
                    <a:ext uri="{FF2B5EF4-FFF2-40B4-BE49-F238E27FC236}">
                      <a16:creationId xmlns:a16="http://schemas.microsoft.com/office/drawing/2014/main" id="{CA6A53CC-AD81-4AAE-879D-E13E60DEB430}"/>
                    </a:ext>
                  </a:extLst>
                </p:cNvPr>
                <p:cNvSpPr txBox="1"/>
                <p:nvPr/>
              </p:nvSpPr>
              <p:spPr>
                <a:xfrm>
                  <a:off x="7769446" y="2120336"/>
                  <a:ext cx="474852"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Dv3</a:t>
                  </a:r>
                </a:p>
              </p:txBody>
            </p:sp>
          </p:grpSp>
          <p:sp>
            <p:nvSpPr>
              <p:cNvPr id="115" name="Rectangle 114">
                <a:extLst>
                  <a:ext uri="{FF2B5EF4-FFF2-40B4-BE49-F238E27FC236}">
                    <a16:creationId xmlns:a16="http://schemas.microsoft.com/office/drawing/2014/main" id="{6EF36271-476A-44A1-8AA0-92DCD3C2446E}"/>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3C53D8A9-3E85-4A0B-88D3-13606B9D9960}"/>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34" name="Group 33">
                <a:extLst>
                  <a:ext uri="{FF2B5EF4-FFF2-40B4-BE49-F238E27FC236}">
                    <a16:creationId xmlns:a16="http://schemas.microsoft.com/office/drawing/2014/main" id="{884611A7-9B36-4D07-AE29-FCC88280169D}"/>
                  </a:ext>
                </a:extLst>
              </p:cNvPr>
              <p:cNvGrpSpPr/>
              <p:nvPr/>
            </p:nvGrpSpPr>
            <p:grpSpPr>
              <a:xfrm>
                <a:off x="5233109" y="1763123"/>
                <a:ext cx="448056" cy="448056"/>
                <a:chOff x="5233109" y="1763123"/>
                <a:chExt cx="448056" cy="448056"/>
              </a:xfrm>
            </p:grpSpPr>
            <p:sp>
              <p:nvSpPr>
                <p:cNvPr id="121" name="Oval 120">
                  <a:extLst>
                    <a:ext uri="{FF2B5EF4-FFF2-40B4-BE49-F238E27FC236}">
                      <a16:creationId xmlns:a16="http://schemas.microsoft.com/office/drawing/2014/main" id="{D6EAF9BB-3A60-4C2D-8497-79AA874DDFC9}"/>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server">
                  <a:extLst>
                    <a:ext uri="{FF2B5EF4-FFF2-40B4-BE49-F238E27FC236}">
                      <a16:creationId xmlns:a16="http://schemas.microsoft.com/office/drawing/2014/main" id="{98EACE0D-57D7-4115-A466-C308BF587AC6}"/>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grpSp>
          <p:nvGrpSpPr>
            <p:cNvPr id="47" name="Group 46">
              <a:extLst>
                <a:ext uri="{FF2B5EF4-FFF2-40B4-BE49-F238E27FC236}">
                  <a16:creationId xmlns:a16="http://schemas.microsoft.com/office/drawing/2014/main" id="{B4DD40A4-F906-4E1F-BCCF-0F89FA4CC8D7}"/>
                </a:ext>
              </a:extLst>
            </p:cNvPr>
            <p:cNvGrpSpPr/>
            <p:nvPr/>
          </p:nvGrpSpPr>
          <p:grpSpPr>
            <a:xfrm>
              <a:off x="10700553" y="2721060"/>
              <a:ext cx="666225" cy="510592"/>
              <a:chOff x="4318388" y="3898203"/>
              <a:chExt cx="865582" cy="663377"/>
            </a:xfrm>
          </p:grpSpPr>
          <p:sp>
            <p:nvSpPr>
              <p:cNvPr id="44" name="monitor">
                <a:extLst>
                  <a:ext uri="{FF2B5EF4-FFF2-40B4-BE49-F238E27FC236}">
                    <a16:creationId xmlns:a16="http://schemas.microsoft.com/office/drawing/2014/main" id="{92EE50BD-4391-4FC6-A05C-B53DB0351007}"/>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97B8C29E-CE57-47B4-9DFC-3F16989AA250}"/>
                  </a:ext>
                </a:extLst>
              </p:cNvPr>
              <p:cNvSpPr txBox="1"/>
              <p:nvPr/>
            </p:nvSpPr>
            <p:spPr>
              <a:xfrm>
                <a:off x="4685572" y="4032282"/>
                <a:ext cx="131210" cy="287742"/>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599">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a:t>
                </a:r>
              </a:p>
            </p:txBody>
          </p:sp>
        </p:grpSp>
        <p:sp>
          <p:nvSpPr>
            <p:cNvPr id="134" name="Rectangle 133">
              <a:extLst>
                <a:ext uri="{FF2B5EF4-FFF2-40B4-BE49-F238E27FC236}">
                  <a16:creationId xmlns:a16="http://schemas.microsoft.com/office/drawing/2014/main" id="{828783BF-6685-4705-8CDD-236A0B796D6E}"/>
                </a:ext>
              </a:extLst>
            </p:cNvPr>
            <p:cNvSpPr/>
            <p:nvPr/>
          </p:nvSpPr>
          <p:spPr bwMode="auto">
            <a:xfrm>
              <a:off x="10327533" y="2403010"/>
              <a:ext cx="1412265"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F75E9CEA-670A-4C33-B9D8-BA3C5900D7DB}"/>
                </a:ext>
              </a:extLst>
            </p:cNvPr>
            <p:cNvSpPr/>
            <p:nvPr/>
          </p:nvSpPr>
          <p:spPr bwMode="auto">
            <a:xfrm>
              <a:off x="10546315" y="2231156"/>
              <a:ext cx="1111490" cy="3317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38" name="Group 37">
              <a:extLst>
                <a:ext uri="{FF2B5EF4-FFF2-40B4-BE49-F238E27FC236}">
                  <a16:creationId xmlns:a16="http://schemas.microsoft.com/office/drawing/2014/main" id="{295AA07A-D7BA-4A0A-91F6-55B54C70494D}"/>
                </a:ext>
              </a:extLst>
            </p:cNvPr>
            <p:cNvGrpSpPr/>
            <p:nvPr/>
          </p:nvGrpSpPr>
          <p:grpSpPr>
            <a:xfrm>
              <a:off x="10208359" y="2223626"/>
              <a:ext cx="439248" cy="439248"/>
              <a:chOff x="3750357" y="3629439"/>
              <a:chExt cx="365962" cy="365962"/>
            </a:xfrm>
          </p:grpSpPr>
          <p:sp>
            <p:nvSpPr>
              <p:cNvPr id="136" name="Oval 135">
                <a:extLst>
                  <a:ext uri="{FF2B5EF4-FFF2-40B4-BE49-F238E27FC236}">
                    <a16:creationId xmlns:a16="http://schemas.microsoft.com/office/drawing/2014/main" id="{FE382D44-BC93-4AAD-81B1-1FD7F4C534FC}"/>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Database_EFC7">
                <a:extLst>
                  <a:ext uri="{FF2B5EF4-FFF2-40B4-BE49-F238E27FC236}">
                    <a16:creationId xmlns:a16="http://schemas.microsoft.com/office/drawing/2014/main" id="{BD0E1A88-3565-4348-9740-584CEE44ECA5}"/>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27" name="Group 26">
              <a:extLst>
                <a:ext uri="{FF2B5EF4-FFF2-40B4-BE49-F238E27FC236}">
                  <a16:creationId xmlns:a16="http://schemas.microsoft.com/office/drawing/2014/main" id="{2CA3873C-251D-43CB-8092-F100931A879E}"/>
                </a:ext>
              </a:extLst>
            </p:cNvPr>
            <p:cNvGrpSpPr/>
            <p:nvPr/>
          </p:nvGrpSpPr>
          <p:grpSpPr>
            <a:xfrm>
              <a:off x="8139448" y="2736919"/>
              <a:ext cx="666227" cy="510591"/>
              <a:chOff x="8994248" y="1985997"/>
              <a:chExt cx="865583" cy="663377"/>
            </a:xfrm>
          </p:grpSpPr>
          <p:sp>
            <p:nvSpPr>
              <p:cNvPr id="28" name="monitor">
                <a:extLst>
                  <a:ext uri="{FF2B5EF4-FFF2-40B4-BE49-F238E27FC236}">
                    <a16:creationId xmlns:a16="http://schemas.microsoft.com/office/drawing/2014/main" id="{B808A0B6-74C9-444F-B9E6-5DDC2B01E4B2}"/>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3C8ECDA9-1E28-4DC0-BF58-80D2FD66B69C}"/>
                  </a:ext>
                </a:extLst>
              </p:cNvPr>
              <p:cNvSpPr txBox="1"/>
              <p:nvPr/>
            </p:nvSpPr>
            <p:spPr>
              <a:xfrm>
                <a:off x="9360396" y="2120336"/>
                <a:ext cx="133291"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a:t>
                </a:r>
              </a:p>
            </p:txBody>
          </p:sp>
        </p:grpSp>
        <p:grpSp>
          <p:nvGrpSpPr>
            <p:cNvPr id="31" name="Group 30">
              <a:extLst>
                <a:ext uri="{FF2B5EF4-FFF2-40B4-BE49-F238E27FC236}">
                  <a16:creationId xmlns:a16="http://schemas.microsoft.com/office/drawing/2014/main" id="{038D76D2-A35B-4A90-80FA-81CD0D5F454E}"/>
                </a:ext>
              </a:extLst>
            </p:cNvPr>
            <p:cNvGrpSpPr/>
            <p:nvPr/>
          </p:nvGrpSpPr>
          <p:grpSpPr>
            <a:xfrm>
              <a:off x="9118923" y="2736919"/>
              <a:ext cx="666227" cy="510591"/>
              <a:chOff x="10201320" y="1985997"/>
              <a:chExt cx="865583" cy="663377"/>
            </a:xfrm>
          </p:grpSpPr>
          <p:sp>
            <p:nvSpPr>
              <p:cNvPr id="152" name="monitor">
                <a:extLst>
                  <a:ext uri="{FF2B5EF4-FFF2-40B4-BE49-F238E27FC236}">
                    <a16:creationId xmlns:a16="http://schemas.microsoft.com/office/drawing/2014/main" id="{19A06945-45C9-4E08-A4AA-0A77C4FCF18E}"/>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53" name="TextBox 152">
                <a:extLst>
                  <a:ext uri="{FF2B5EF4-FFF2-40B4-BE49-F238E27FC236}">
                    <a16:creationId xmlns:a16="http://schemas.microsoft.com/office/drawing/2014/main" id="{BC5F8690-4543-4E54-8ED5-D75F52B2C864}"/>
                  </a:ext>
                </a:extLst>
              </p:cNvPr>
              <p:cNvSpPr txBox="1"/>
              <p:nvPr/>
            </p:nvSpPr>
            <p:spPr>
              <a:xfrm>
                <a:off x="10425841" y="2120336"/>
                <a:ext cx="416536"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Fv2</a:t>
                </a:r>
              </a:p>
            </p:txBody>
          </p:sp>
        </p:grpSp>
        <p:sp>
          <p:nvSpPr>
            <p:cNvPr id="127" name="Rectangle 126">
              <a:extLst>
                <a:ext uri="{FF2B5EF4-FFF2-40B4-BE49-F238E27FC236}">
                  <a16:creationId xmlns:a16="http://schemas.microsoft.com/office/drawing/2014/main" id="{DAD5FE71-B8D1-4559-999C-6CFF6B862AB9}"/>
                </a:ext>
              </a:extLst>
            </p:cNvPr>
            <p:cNvSpPr/>
            <p:nvPr/>
          </p:nvSpPr>
          <p:spPr bwMode="auto">
            <a:xfrm>
              <a:off x="7890108" y="2396574"/>
              <a:ext cx="2136204"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BD389A05-45CD-4B62-AE70-9F1EA294C508}"/>
                </a:ext>
              </a:extLst>
            </p:cNvPr>
            <p:cNvSpPr/>
            <p:nvPr/>
          </p:nvSpPr>
          <p:spPr bwMode="auto">
            <a:xfrm>
              <a:off x="8113339" y="2205125"/>
              <a:ext cx="1768186"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26" name="Group 25">
              <a:extLst>
                <a:ext uri="{FF2B5EF4-FFF2-40B4-BE49-F238E27FC236}">
                  <a16:creationId xmlns:a16="http://schemas.microsoft.com/office/drawing/2014/main" id="{79F2E164-1D23-466B-8DCA-B076BA33E6A6}"/>
                </a:ext>
              </a:extLst>
            </p:cNvPr>
            <p:cNvGrpSpPr/>
            <p:nvPr/>
          </p:nvGrpSpPr>
          <p:grpSpPr>
            <a:xfrm>
              <a:off x="7766394" y="2184390"/>
              <a:ext cx="439248" cy="439248"/>
              <a:chOff x="8646073" y="1794074"/>
              <a:chExt cx="365962" cy="365962"/>
            </a:xfrm>
          </p:grpSpPr>
          <p:sp>
            <p:nvSpPr>
              <p:cNvPr id="130" name="Oval 129">
                <a:extLst>
                  <a:ext uri="{FF2B5EF4-FFF2-40B4-BE49-F238E27FC236}">
                    <a16:creationId xmlns:a16="http://schemas.microsoft.com/office/drawing/2014/main" id="{66F3CBEB-30BF-45EB-8CB8-B573606CA363}"/>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binary">
                <a:extLst>
                  <a:ext uri="{FF2B5EF4-FFF2-40B4-BE49-F238E27FC236}">
                    <a16:creationId xmlns:a16="http://schemas.microsoft.com/office/drawing/2014/main" id="{49E98904-35EE-4941-9BD2-C04390ABC0BB}"/>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63" name="Group 62">
              <a:extLst>
                <a:ext uri="{FF2B5EF4-FFF2-40B4-BE49-F238E27FC236}">
                  <a16:creationId xmlns:a16="http://schemas.microsoft.com/office/drawing/2014/main" id="{A2465405-8CA1-46EF-89A3-0883CECAC1C2}"/>
                </a:ext>
              </a:extLst>
            </p:cNvPr>
            <p:cNvGrpSpPr/>
            <p:nvPr/>
          </p:nvGrpSpPr>
          <p:grpSpPr>
            <a:xfrm>
              <a:off x="357957" y="4767350"/>
              <a:ext cx="3207635" cy="1122079"/>
              <a:chOff x="291247" y="3629439"/>
              <a:chExt cx="3271955" cy="1144579"/>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675267" y="4142148"/>
                <a:ext cx="679584" cy="520830"/>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2626" y="4032282"/>
                  <a:ext cx="185359" cy="287742"/>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674368" y="4142138"/>
                <a:ext cx="679600" cy="520840"/>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1" y="4032282"/>
                  <a:ext cx="420702" cy="287743"/>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673484" y="4142138"/>
                <a:ext cx="679600" cy="520840"/>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5756" cy="287743"/>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488680" y="3996020"/>
                <a:ext cx="416315" cy="416315"/>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387148" y="3796288"/>
                <a:ext cx="317605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735504" y="3646527"/>
                <a:ext cx="1760243"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291247" y="3629439"/>
                <a:ext cx="448056" cy="448056"/>
                <a:chOff x="282369" y="3629439"/>
                <a:chExt cx="365962" cy="365962"/>
              </a:xfrm>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gr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498991" y="3996020"/>
                <a:ext cx="416315" cy="416315"/>
              </a:xfrm>
              <a:prstGeom prst="rect">
                <a:avLst/>
              </a:prstGeom>
            </p:spPr>
          </p:pic>
        </p:grpSp>
        <p:grpSp>
          <p:nvGrpSpPr>
            <p:cNvPr id="43" name="Group 42">
              <a:extLst>
                <a:ext uri="{FF2B5EF4-FFF2-40B4-BE49-F238E27FC236}">
                  <a16:creationId xmlns:a16="http://schemas.microsoft.com/office/drawing/2014/main" id="{C23D4DFA-8FF9-4012-8FA9-F44AE2DD9983}"/>
                </a:ext>
              </a:extLst>
            </p:cNvPr>
            <p:cNvGrpSpPr/>
            <p:nvPr/>
          </p:nvGrpSpPr>
          <p:grpSpPr>
            <a:xfrm>
              <a:off x="4113858" y="5268969"/>
              <a:ext cx="666225" cy="510592"/>
              <a:chOff x="6142928" y="4501551"/>
              <a:chExt cx="931982" cy="714265"/>
            </a:xfrm>
          </p:grpSpPr>
          <p:sp>
            <p:nvSpPr>
              <p:cNvPr id="40" name="monitor">
                <a:extLst>
                  <a:ext uri="{FF2B5EF4-FFF2-40B4-BE49-F238E27FC236}">
                    <a16:creationId xmlns:a16="http://schemas.microsoft.com/office/drawing/2014/main" id="{A67C15BD-ACF8-4700-9B6C-F41AC773D3C0}"/>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1" name="TextBox 40">
                <a:extLst>
                  <a:ext uri="{FF2B5EF4-FFF2-40B4-BE49-F238E27FC236}">
                    <a16:creationId xmlns:a16="http://schemas.microsoft.com/office/drawing/2014/main" id="{E01B3162-5AFB-49E2-8465-E9F25E73C3D4}"/>
                  </a:ext>
                </a:extLst>
              </p:cNvPr>
              <p:cNvSpPr txBox="1"/>
              <p:nvPr/>
            </p:nvSpPr>
            <p:spPr>
              <a:xfrm>
                <a:off x="6410461" y="4645916"/>
                <a:ext cx="396913"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a:t>
                </a:r>
              </a:p>
            </p:txBody>
          </p:sp>
        </p:grpSp>
        <p:grpSp>
          <p:nvGrpSpPr>
            <p:cNvPr id="39" name="Group 38">
              <a:extLst>
                <a:ext uri="{FF2B5EF4-FFF2-40B4-BE49-F238E27FC236}">
                  <a16:creationId xmlns:a16="http://schemas.microsoft.com/office/drawing/2014/main" id="{86D9069F-D831-44B2-8DDF-86F5237C69A3}"/>
                </a:ext>
              </a:extLst>
            </p:cNvPr>
            <p:cNvGrpSpPr/>
            <p:nvPr/>
          </p:nvGrpSpPr>
          <p:grpSpPr>
            <a:xfrm>
              <a:off x="6077561" y="5273041"/>
              <a:ext cx="666225" cy="510592"/>
              <a:chOff x="7745277" y="4501551"/>
              <a:chExt cx="931982" cy="714265"/>
            </a:xfrm>
          </p:grpSpPr>
          <p:sp>
            <p:nvSpPr>
              <p:cNvPr id="148" name="monitor">
                <a:extLst>
                  <a:ext uri="{FF2B5EF4-FFF2-40B4-BE49-F238E27FC236}">
                    <a16:creationId xmlns:a16="http://schemas.microsoft.com/office/drawing/2014/main" id="{C8397FB3-A1F8-4668-89D1-84EC851B53D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49" name="TextBox 148">
                <a:extLst>
                  <a:ext uri="{FF2B5EF4-FFF2-40B4-BE49-F238E27FC236}">
                    <a16:creationId xmlns:a16="http://schemas.microsoft.com/office/drawing/2014/main" id="{579AF27F-F66B-497A-9E4E-378FAAB21B47}"/>
                  </a:ext>
                </a:extLst>
              </p:cNvPr>
              <p:cNvSpPr txBox="1"/>
              <p:nvPr/>
            </p:nvSpPr>
            <p:spPr>
              <a:xfrm>
                <a:off x="8009447" y="4645916"/>
                <a:ext cx="403641"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a:t>
                </a:r>
              </a:p>
            </p:txBody>
          </p:sp>
        </p:grpSp>
        <p:grpSp>
          <p:nvGrpSpPr>
            <p:cNvPr id="96" name="Group 95">
              <a:extLst>
                <a:ext uri="{FF2B5EF4-FFF2-40B4-BE49-F238E27FC236}">
                  <a16:creationId xmlns:a16="http://schemas.microsoft.com/office/drawing/2014/main" id="{A179898E-E34B-4A92-AA56-15265D888197}"/>
                </a:ext>
              </a:extLst>
            </p:cNvPr>
            <p:cNvGrpSpPr/>
            <p:nvPr/>
          </p:nvGrpSpPr>
          <p:grpSpPr>
            <a:xfrm>
              <a:off x="7052285" y="5268969"/>
              <a:ext cx="666225" cy="510592"/>
              <a:chOff x="7745277" y="4501551"/>
              <a:chExt cx="931982" cy="714265"/>
            </a:xfrm>
          </p:grpSpPr>
          <p:sp>
            <p:nvSpPr>
              <p:cNvPr id="98" name="monitor">
                <a:extLst>
                  <a:ext uri="{FF2B5EF4-FFF2-40B4-BE49-F238E27FC236}">
                    <a16:creationId xmlns:a16="http://schemas.microsoft.com/office/drawing/2014/main" id="{2E405A3D-F214-443B-8C86-6A5F635A3A64}"/>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9" name="TextBox 98">
                <a:extLst>
                  <a:ext uri="{FF2B5EF4-FFF2-40B4-BE49-F238E27FC236}">
                    <a16:creationId xmlns:a16="http://schemas.microsoft.com/office/drawing/2014/main" id="{EFEE8AD0-AFF2-44CF-9327-F6D83C181BFE}"/>
                  </a:ext>
                </a:extLst>
              </p:cNvPr>
              <p:cNvSpPr txBox="1"/>
              <p:nvPr/>
            </p:nvSpPr>
            <p:spPr>
              <a:xfrm>
                <a:off x="7998236" y="4645916"/>
                <a:ext cx="426066"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a:t>
                </a:r>
              </a:p>
            </p:txBody>
          </p:sp>
        </p:grpSp>
        <p:grpSp>
          <p:nvGrpSpPr>
            <p:cNvPr id="89" name="Group 88">
              <a:extLst>
                <a:ext uri="{FF2B5EF4-FFF2-40B4-BE49-F238E27FC236}">
                  <a16:creationId xmlns:a16="http://schemas.microsoft.com/office/drawing/2014/main" id="{FFE5EA73-43F9-457F-B22A-A1BF5A3CD2A5}"/>
                </a:ext>
              </a:extLst>
            </p:cNvPr>
            <p:cNvGrpSpPr/>
            <p:nvPr/>
          </p:nvGrpSpPr>
          <p:grpSpPr>
            <a:xfrm>
              <a:off x="5106525" y="5268969"/>
              <a:ext cx="666225" cy="510592"/>
              <a:chOff x="7745277" y="4501551"/>
              <a:chExt cx="931982" cy="714265"/>
            </a:xfrm>
          </p:grpSpPr>
          <p:sp>
            <p:nvSpPr>
              <p:cNvPr id="90" name="monitor">
                <a:extLst>
                  <a:ext uri="{FF2B5EF4-FFF2-40B4-BE49-F238E27FC236}">
                    <a16:creationId xmlns:a16="http://schemas.microsoft.com/office/drawing/2014/main" id="{BEC4D020-19A3-45F2-BB21-74FC2D62B2D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4" name="TextBox 93">
                <a:extLst>
                  <a:ext uri="{FF2B5EF4-FFF2-40B4-BE49-F238E27FC236}">
                    <a16:creationId xmlns:a16="http://schemas.microsoft.com/office/drawing/2014/main" id="{764E0ACC-61DD-48B8-8739-6A15A2DF2034}"/>
                  </a:ext>
                </a:extLst>
              </p:cNvPr>
              <p:cNvSpPr txBox="1"/>
              <p:nvPr/>
            </p:nvSpPr>
            <p:spPr>
              <a:xfrm>
                <a:off x="7860330" y="4645916"/>
                <a:ext cx="701884"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NCv2</a:t>
                </a:r>
              </a:p>
            </p:txBody>
          </p:sp>
        </p:grpSp>
        <p:sp>
          <p:nvSpPr>
            <p:cNvPr id="137" name="Rectangle 136">
              <a:extLst>
                <a:ext uri="{FF2B5EF4-FFF2-40B4-BE49-F238E27FC236}">
                  <a16:creationId xmlns:a16="http://schemas.microsoft.com/office/drawing/2014/main" id="{373A0F89-E22E-459F-955E-A37C1BC834E0}"/>
                </a:ext>
              </a:extLst>
            </p:cNvPr>
            <p:cNvSpPr/>
            <p:nvPr/>
          </p:nvSpPr>
          <p:spPr bwMode="auto">
            <a:xfrm>
              <a:off x="3897713" y="4930919"/>
              <a:ext cx="4030988" cy="1648796"/>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A40093AA-A97A-4CAE-8DAE-D4390136D362}"/>
                </a:ext>
              </a:extLst>
            </p:cNvPr>
            <p:cNvSpPr/>
            <p:nvPr/>
          </p:nvSpPr>
          <p:spPr bwMode="auto">
            <a:xfrm>
              <a:off x="4208243" y="4774972"/>
              <a:ext cx="1613792"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42" name="Group 41">
              <a:extLst>
                <a:ext uri="{FF2B5EF4-FFF2-40B4-BE49-F238E27FC236}">
                  <a16:creationId xmlns:a16="http://schemas.microsoft.com/office/drawing/2014/main" id="{91694E46-4455-4486-A1C6-431896B423E8}"/>
                </a:ext>
              </a:extLst>
            </p:cNvPr>
            <p:cNvGrpSpPr/>
            <p:nvPr/>
          </p:nvGrpSpPr>
          <p:grpSpPr>
            <a:xfrm>
              <a:off x="3769836" y="4751535"/>
              <a:ext cx="439248" cy="439248"/>
              <a:chOff x="6171198" y="3604950"/>
              <a:chExt cx="365962" cy="365962"/>
            </a:xfrm>
          </p:grpSpPr>
          <p:sp>
            <p:nvSpPr>
              <p:cNvPr id="139" name="Oval 138">
                <a:extLst>
                  <a:ext uri="{FF2B5EF4-FFF2-40B4-BE49-F238E27FC236}">
                    <a16:creationId xmlns:a16="http://schemas.microsoft.com/office/drawing/2014/main" id="{29713A58-62C5-49ED-A3CC-52A92A2A0B5C}"/>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PhotoCollection_E7AA">
                <a:extLst>
                  <a:ext uri="{FF2B5EF4-FFF2-40B4-BE49-F238E27FC236}">
                    <a16:creationId xmlns:a16="http://schemas.microsoft.com/office/drawing/2014/main" id="{E8131ADA-6A4F-48DA-801D-162642A29FF8}"/>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35" name="Group 34">
              <a:extLst>
                <a:ext uri="{FF2B5EF4-FFF2-40B4-BE49-F238E27FC236}">
                  <a16:creationId xmlns:a16="http://schemas.microsoft.com/office/drawing/2014/main" id="{51D82792-1672-43E6-85B0-87A18FFD6748}"/>
                </a:ext>
              </a:extLst>
            </p:cNvPr>
            <p:cNvGrpSpPr/>
            <p:nvPr/>
          </p:nvGrpSpPr>
          <p:grpSpPr>
            <a:xfrm>
              <a:off x="8699244" y="5269980"/>
              <a:ext cx="666225" cy="510592"/>
              <a:chOff x="10648898" y="3898203"/>
              <a:chExt cx="865582" cy="663377"/>
            </a:xfrm>
          </p:grpSpPr>
          <p:sp>
            <p:nvSpPr>
              <p:cNvPr id="48" name="monitor">
                <a:extLst>
                  <a:ext uri="{FF2B5EF4-FFF2-40B4-BE49-F238E27FC236}">
                    <a16:creationId xmlns:a16="http://schemas.microsoft.com/office/drawing/2014/main" id="{17264BFB-5F0C-438A-A2F9-3631239BF5FC}"/>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9" name="TextBox 48">
                <a:extLst>
                  <a:ext uri="{FF2B5EF4-FFF2-40B4-BE49-F238E27FC236}">
                    <a16:creationId xmlns:a16="http://schemas.microsoft.com/office/drawing/2014/main" id="{FBE6CE31-D8DD-4A10-9CC8-D7815FDCFE84}"/>
                  </a:ext>
                </a:extLst>
              </p:cNvPr>
              <p:cNvSpPr txBox="1"/>
              <p:nvPr/>
            </p:nvSpPr>
            <p:spPr>
              <a:xfrm>
                <a:off x="10983803" y="4032282"/>
                <a:ext cx="195772" cy="287742"/>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a:t>
                </a:r>
              </a:p>
            </p:txBody>
          </p:sp>
        </p:grpSp>
        <p:sp>
          <p:nvSpPr>
            <p:cNvPr id="140" name="Rectangle 139">
              <a:extLst>
                <a:ext uri="{FF2B5EF4-FFF2-40B4-BE49-F238E27FC236}">
                  <a16:creationId xmlns:a16="http://schemas.microsoft.com/office/drawing/2014/main" id="{1A0B5ADC-F2CC-46BB-8C3E-17EBFF91BB0C}"/>
                </a:ext>
              </a:extLst>
            </p:cNvPr>
            <p:cNvSpPr/>
            <p:nvPr/>
          </p:nvSpPr>
          <p:spPr bwMode="auto">
            <a:xfrm>
              <a:off x="8251051" y="4930919"/>
              <a:ext cx="1562611" cy="95270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310A8B0B-B5A0-41F6-8BF6-D9EE52AA85A2}"/>
                </a:ext>
              </a:extLst>
            </p:cNvPr>
            <p:cNvSpPr/>
            <p:nvPr/>
          </p:nvSpPr>
          <p:spPr bwMode="auto">
            <a:xfrm>
              <a:off x="8485259" y="4545777"/>
              <a:ext cx="1237158" cy="680012"/>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46" name="Group 45">
              <a:extLst>
                <a:ext uri="{FF2B5EF4-FFF2-40B4-BE49-F238E27FC236}">
                  <a16:creationId xmlns:a16="http://schemas.microsoft.com/office/drawing/2014/main" id="{5CDE32C4-026E-4E62-8E5A-0A84C30A83E5}"/>
                </a:ext>
              </a:extLst>
            </p:cNvPr>
            <p:cNvGrpSpPr/>
            <p:nvPr/>
          </p:nvGrpSpPr>
          <p:grpSpPr>
            <a:xfrm>
              <a:off x="8131877" y="4751535"/>
              <a:ext cx="439248" cy="439248"/>
              <a:chOff x="10597494" y="3613307"/>
              <a:chExt cx="365962" cy="365962"/>
            </a:xfrm>
          </p:grpSpPr>
          <p:sp>
            <p:nvSpPr>
              <p:cNvPr id="142" name="Oval 141">
                <a:extLst>
                  <a:ext uri="{FF2B5EF4-FFF2-40B4-BE49-F238E27FC236}">
                    <a16:creationId xmlns:a16="http://schemas.microsoft.com/office/drawing/2014/main" id="{AB96351C-E266-4535-80E7-7F999A99E57B}"/>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LightningBolt_E945">
                <a:extLst>
                  <a:ext uri="{FF2B5EF4-FFF2-40B4-BE49-F238E27FC236}">
                    <a16:creationId xmlns:a16="http://schemas.microsoft.com/office/drawing/2014/main" id="{CE3DB5B6-6A67-44DF-847D-497C5A479C76}"/>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7ACF25C7-D4FD-4A0E-8DAD-0B235EE3ECB4}"/>
                </a:ext>
              </a:extLst>
            </p:cNvPr>
            <p:cNvGrpSpPr/>
            <p:nvPr/>
          </p:nvGrpSpPr>
          <p:grpSpPr>
            <a:xfrm>
              <a:off x="9991475" y="4699941"/>
              <a:ext cx="1763124" cy="1183687"/>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62746" cy="169401"/>
                </a:xfrm>
                <a:prstGeom prst="rect">
                  <a:avLst/>
                </a:prstGeom>
                <a:noFill/>
              </p:spPr>
              <p:txBody>
                <a:bodyPr wrap="none" lIns="0" tIns="0" rIns="0" bIns="0" rtlCol="0">
                  <a:spAutoFit/>
                </a:bodyPr>
                <a:lstStyle/>
                <a:p>
                  <a:pPr defTabSz="932563">
                    <a:lnSpc>
                      <a:spcPct val="90000"/>
                    </a:lnSpc>
                    <a:spcAft>
                      <a:spcPts val="600"/>
                    </a:spcAft>
                    <a:defRPr/>
                  </a:pPr>
                  <a:r>
                    <a:rPr lang="en-US" sz="1199" b="1">
                      <a:gradFill>
                        <a:gsLst>
                          <a:gs pos="2917">
                            <a:srgbClr val="353535"/>
                          </a:gs>
                          <a:gs pos="30000">
                            <a:srgbClr val="353535"/>
                          </a:gs>
                        </a:gsLst>
                        <a:lin ang="5400000" scaled="0"/>
                      </a:gradFill>
                      <a:latin typeface="Segoe Pro Display" panose="020B0502040504020203" pitchFamily="34" charset="0"/>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20" name="Group 119">
              <a:extLst>
                <a:ext uri="{FF2B5EF4-FFF2-40B4-BE49-F238E27FC236}">
                  <a16:creationId xmlns:a16="http://schemas.microsoft.com/office/drawing/2014/main" id="{724B8B61-385E-4EE4-B4BF-512FD2FBD428}"/>
                </a:ext>
              </a:extLst>
            </p:cNvPr>
            <p:cNvGrpSpPr/>
            <p:nvPr/>
          </p:nvGrpSpPr>
          <p:grpSpPr>
            <a:xfrm>
              <a:off x="5106525" y="5914121"/>
              <a:ext cx="666225" cy="510592"/>
              <a:chOff x="7745277" y="4501551"/>
              <a:chExt cx="931982" cy="714265"/>
            </a:xfrm>
          </p:grpSpPr>
          <p:sp>
            <p:nvSpPr>
              <p:cNvPr id="123" name="monitor">
                <a:extLst>
                  <a:ext uri="{FF2B5EF4-FFF2-40B4-BE49-F238E27FC236}">
                    <a16:creationId xmlns:a16="http://schemas.microsoft.com/office/drawing/2014/main" id="{D57B8330-7F3B-419F-94AE-1626B431000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4" name="TextBox 123">
                <a:extLst>
                  <a:ext uri="{FF2B5EF4-FFF2-40B4-BE49-F238E27FC236}">
                    <a16:creationId xmlns:a16="http://schemas.microsoft.com/office/drawing/2014/main" id="{A1660B41-3728-415F-AE3D-F81284ED95BE}"/>
                  </a:ext>
                </a:extLst>
              </p:cNvPr>
              <p:cNvSpPr txBox="1"/>
              <p:nvPr/>
            </p:nvSpPr>
            <p:spPr>
              <a:xfrm>
                <a:off x="7860330" y="4645916"/>
                <a:ext cx="701884"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NCv3</a:t>
                </a:r>
              </a:p>
            </p:txBody>
          </p:sp>
        </p:grpSp>
        <p:grpSp>
          <p:nvGrpSpPr>
            <p:cNvPr id="125" name="Group 124">
              <a:extLst>
                <a:ext uri="{FF2B5EF4-FFF2-40B4-BE49-F238E27FC236}">
                  <a16:creationId xmlns:a16="http://schemas.microsoft.com/office/drawing/2014/main" id="{02BBFFCB-1988-4DE9-BB9C-A9C12D0A6705}"/>
                </a:ext>
              </a:extLst>
            </p:cNvPr>
            <p:cNvGrpSpPr/>
            <p:nvPr/>
          </p:nvGrpSpPr>
          <p:grpSpPr>
            <a:xfrm>
              <a:off x="7055882" y="5899621"/>
              <a:ext cx="666225" cy="510592"/>
              <a:chOff x="7745277" y="4501551"/>
              <a:chExt cx="931982" cy="714265"/>
            </a:xfrm>
          </p:grpSpPr>
          <p:sp>
            <p:nvSpPr>
              <p:cNvPr id="128" name="monitor">
                <a:extLst>
                  <a:ext uri="{FF2B5EF4-FFF2-40B4-BE49-F238E27FC236}">
                    <a16:creationId xmlns:a16="http://schemas.microsoft.com/office/drawing/2014/main" id="{340E48D0-A503-4546-A776-9B0073B3AD4D}"/>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58" name="TextBox 157">
                <a:extLst>
                  <a:ext uri="{FF2B5EF4-FFF2-40B4-BE49-F238E27FC236}">
                    <a16:creationId xmlns:a16="http://schemas.microsoft.com/office/drawing/2014/main" id="{C657BA14-C068-4F45-AD61-29E07F4ED879}"/>
                  </a:ext>
                </a:extLst>
              </p:cNvPr>
              <p:cNvSpPr txBox="1"/>
              <p:nvPr/>
            </p:nvSpPr>
            <p:spPr>
              <a:xfrm>
                <a:off x="7845752" y="4645916"/>
                <a:ext cx="731037"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NDv2</a:t>
                </a:r>
              </a:p>
            </p:txBody>
          </p:sp>
        </p:grpSp>
        <p:sp>
          <p:nvSpPr>
            <p:cNvPr id="159" name="TextBox 158">
              <a:extLst>
                <a:ext uri="{FF2B5EF4-FFF2-40B4-BE49-F238E27FC236}">
                  <a16:creationId xmlns:a16="http://schemas.microsoft.com/office/drawing/2014/main" id="{AFB73CD5-3FDF-45A4-8818-68182038EDB9}"/>
                </a:ext>
              </a:extLst>
            </p:cNvPr>
            <p:cNvSpPr txBox="1"/>
            <p:nvPr/>
          </p:nvSpPr>
          <p:spPr>
            <a:xfrm>
              <a:off x="6937075" y="6420634"/>
              <a:ext cx="856005" cy="141257"/>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02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nvGrpSpPr>
            <p:cNvPr id="160" name="Group 159">
              <a:extLst>
                <a:ext uri="{FF2B5EF4-FFF2-40B4-BE49-F238E27FC236}">
                  <a16:creationId xmlns:a16="http://schemas.microsoft.com/office/drawing/2014/main" id="{67E55462-AFCA-4D0D-B14A-385507B92037}"/>
                </a:ext>
              </a:extLst>
            </p:cNvPr>
            <p:cNvGrpSpPr/>
            <p:nvPr/>
          </p:nvGrpSpPr>
          <p:grpSpPr>
            <a:xfrm>
              <a:off x="6119953" y="5892048"/>
              <a:ext cx="666225" cy="510592"/>
              <a:chOff x="7745277" y="4501551"/>
              <a:chExt cx="931982" cy="714265"/>
            </a:xfrm>
          </p:grpSpPr>
          <p:sp>
            <p:nvSpPr>
              <p:cNvPr id="161" name="monitor">
                <a:extLst>
                  <a:ext uri="{FF2B5EF4-FFF2-40B4-BE49-F238E27FC236}">
                    <a16:creationId xmlns:a16="http://schemas.microsoft.com/office/drawing/2014/main" id="{5B41F83C-38ED-49C6-BC3D-18A13891C70B}"/>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62" name="TextBox 161">
                <a:extLst>
                  <a:ext uri="{FF2B5EF4-FFF2-40B4-BE49-F238E27FC236}">
                    <a16:creationId xmlns:a16="http://schemas.microsoft.com/office/drawing/2014/main" id="{CB263E0C-17A1-4A13-ACE2-1F4E8F700B3D}"/>
                  </a:ext>
                </a:extLst>
              </p:cNvPr>
              <p:cNvSpPr txBox="1"/>
              <p:nvPr/>
            </p:nvSpPr>
            <p:spPr>
              <a:xfrm>
                <a:off x="7856962" y="4645916"/>
                <a:ext cx="708613"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NVv2</a:t>
                </a:r>
              </a:p>
            </p:txBody>
          </p:sp>
        </p:grpSp>
        <p:sp>
          <p:nvSpPr>
            <p:cNvPr id="163" name="TextBox 162">
              <a:extLst>
                <a:ext uri="{FF2B5EF4-FFF2-40B4-BE49-F238E27FC236}">
                  <a16:creationId xmlns:a16="http://schemas.microsoft.com/office/drawing/2014/main" id="{F0F38ED6-73A7-420C-ABF4-4A03F36777D2}"/>
                </a:ext>
              </a:extLst>
            </p:cNvPr>
            <p:cNvSpPr txBox="1"/>
            <p:nvPr/>
          </p:nvSpPr>
          <p:spPr>
            <a:xfrm>
              <a:off x="6022835" y="6420634"/>
              <a:ext cx="856005" cy="141257"/>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02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spTree>
    <p:extLst>
      <p:ext uri="{BB962C8B-B14F-4D97-AF65-F5344CB8AC3E}">
        <p14:creationId xmlns:p14="http://schemas.microsoft.com/office/powerpoint/2010/main" val="1801032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1DFFB456-3B81-4E57-8415-F09E903D47EF}"/>
              </a:ext>
            </a:extLst>
          </p:cNvPr>
          <p:cNvSpPr/>
          <p:nvPr/>
        </p:nvSpPr>
        <p:spPr bwMode="auto">
          <a:xfrm flipV="1">
            <a:off x="3638824" y="2960201"/>
            <a:ext cx="211929" cy="90274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69" name="Freeform: Shape 168">
            <a:extLst>
              <a:ext uri="{FF2B5EF4-FFF2-40B4-BE49-F238E27FC236}">
                <a16:creationId xmlns:a16="http://schemas.microsoft.com/office/drawing/2014/main" id="{C7AE45DE-EA10-46DE-AA05-B9454D2F226D}"/>
              </a:ext>
            </a:extLst>
          </p:cNvPr>
          <p:cNvSpPr/>
          <p:nvPr/>
        </p:nvSpPr>
        <p:spPr bwMode="auto">
          <a:xfrm flipV="1">
            <a:off x="9666797" y="2956637"/>
            <a:ext cx="211929" cy="90274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grpSp>
        <p:nvGrpSpPr>
          <p:cNvPr id="72" name="Group 71">
            <a:extLst>
              <a:ext uri="{FF2B5EF4-FFF2-40B4-BE49-F238E27FC236}">
                <a16:creationId xmlns:a16="http://schemas.microsoft.com/office/drawing/2014/main" id="{720ADAC3-FEBA-4190-A2B1-42DEB3247CFC}"/>
              </a:ext>
            </a:extLst>
          </p:cNvPr>
          <p:cNvGrpSpPr/>
          <p:nvPr/>
        </p:nvGrpSpPr>
        <p:grpSpPr>
          <a:xfrm>
            <a:off x="2733224" y="3289407"/>
            <a:ext cx="1573416" cy="1199161"/>
            <a:chOff x="3475683" y="1763123"/>
            <a:chExt cx="1573639" cy="1199332"/>
          </a:xfrm>
        </p:grpSpPr>
        <p:grpSp>
          <p:nvGrpSpPr>
            <p:cNvPr id="122" name="Group 121">
              <a:extLst>
                <a:ext uri="{FF2B5EF4-FFF2-40B4-BE49-F238E27FC236}">
                  <a16:creationId xmlns:a16="http://schemas.microsoft.com/office/drawing/2014/main" id="{0E247B76-E50C-4788-9A9B-798D9133DA45}"/>
                </a:ext>
              </a:extLst>
            </p:cNvPr>
            <p:cNvGrpSpPr/>
            <p:nvPr/>
          </p:nvGrpSpPr>
          <p:grpSpPr>
            <a:xfrm>
              <a:off x="4026292" y="2332372"/>
              <a:ext cx="679598" cy="520840"/>
              <a:chOff x="3489019" y="2410376"/>
              <a:chExt cx="932004" cy="714281"/>
            </a:xfrm>
          </p:grpSpPr>
          <p:sp>
            <p:nvSpPr>
              <p:cNvPr id="129" name="monitor">
                <a:extLst>
                  <a:ext uri="{FF2B5EF4-FFF2-40B4-BE49-F238E27FC236}">
                    <a16:creationId xmlns:a16="http://schemas.microsoft.com/office/drawing/2014/main" id="{F784C508-CC93-4EB5-B688-DDFABDE1141A}"/>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30" name="TextBox 129">
                <a:extLst>
                  <a:ext uri="{FF2B5EF4-FFF2-40B4-BE49-F238E27FC236}">
                    <a16:creationId xmlns:a16="http://schemas.microsoft.com/office/drawing/2014/main" id="{D803546B-27FB-4456-9651-F257DB4CFE02}"/>
                  </a:ext>
                </a:extLst>
              </p:cNvPr>
              <p:cNvSpPr txBox="1"/>
              <p:nvPr/>
            </p:nvSpPr>
            <p:spPr>
              <a:xfrm>
                <a:off x="3888571" y="2554739"/>
                <a:ext cx="172669" cy="309816"/>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a:t>
                </a:r>
              </a:p>
            </p:txBody>
          </p:sp>
        </p:grpSp>
        <p:sp>
          <p:nvSpPr>
            <p:cNvPr id="123" name="Rectangle 122">
              <a:extLst>
                <a:ext uri="{FF2B5EF4-FFF2-40B4-BE49-F238E27FC236}">
                  <a16:creationId xmlns:a16="http://schemas.microsoft.com/office/drawing/2014/main" id="{7786D777-4176-41C3-9179-327E87D91077}"/>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6C7E2091-AB4F-4474-A0A4-D72B53B8A2C9}"/>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25" name="Group 124">
              <a:extLst>
                <a:ext uri="{FF2B5EF4-FFF2-40B4-BE49-F238E27FC236}">
                  <a16:creationId xmlns:a16="http://schemas.microsoft.com/office/drawing/2014/main" id="{904CD093-4625-4465-A390-4C0A96FDDA6C}"/>
                </a:ext>
              </a:extLst>
            </p:cNvPr>
            <p:cNvGrpSpPr/>
            <p:nvPr/>
          </p:nvGrpSpPr>
          <p:grpSpPr>
            <a:xfrm>
              <a:off x="3475683" y="1763123"/>
              <a:ext cx="443204" cy="443204"/>
              <a:chOff x="3433906" y="1801744"/>
              <a:chExt cx="365962" cy="365962"/>
            </a:xfrm>
          </p:grpSpPr>
          <p:sp>
            <p:nvSpPr>
              <p:cNvPr id="127" name="Oval 126">
                <a:extLst>
                  <a:ext uri="{FF2B5EF4-FFF2-40B4-BE49-F238E27FC236}">
                    <a16:creationId xmlns:a16="http://schemas.microsoft.com/office/drawing/2014/main" id="{EF083388-7899-4B4C-BAA0-AA87944241BA}"/>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MiniExpand_E93A">
                <a:extLst>
                  <a:ext uri="{FF2B5EF4-FFF2-40B4-BE49-F238E27FC236}">
                    <a16:creationId xmlns:a16="http://schemas.microsoft.com/office/drawing/2014/main" id="{30A908D1-8997-4CCF-B557-0279A02F08B3}"/>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grpSp>
        <p:nvGrpSpPr>
          <p:cNvPr id="73" name="Group 72">
            <a:extLst>
              <a:ext uri="{FF2B5EF4-FFF2-40B4-BE49-F238E27FC236}">
                <a16:creationId xmlns:a16="http://schemas.microsoft.com/office/drawing/2014/main" id="{55DEF4F0-5A64-4837-84DE-C25CDF73D6FE}"/>
              </a:ext>
            </a:extLst>
          </p:cNvPr>
          <p:cNvGrpSpPr/>
          <p:nvPr/>
        </p:nvGrpSpPr>
        <p:grpSpPr>
          <a:xfrm>
            <a:off x="365965" y="3289406"/>
            <a:ext cx="2181586" cy="1198057"/>
            <a:chOff x="1126308" y="1763123"/>
            <a:chExt cx="2181896" cy="1198227"/>
          </a:xfrm>
        </p:grpSpPr>
        <p:sp>
          <p:nvSpPr>
            <p:cNvPr id="111" name="Rectangle 110">
              <a:extLst>
                <a:ext uri="{FF2B5EF4-FFF2-40B4-BE49-F238E27FC236}">
                  <a16:creationId xmlns:a16="http://schemas.microsoft.com/office/drawing/2014/main" id="{15414932-16D3-42CB-9F8B-EB663B89313D}"/>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B4826E51-BCD9-41D7-B996-07EAE88281EC}"/>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13" name="Group 112">
              <a:extLst>
                <a:ext uri="{FF2B5EF4-FFF2-40B4-BE49-F238E27FC236}">
                  <a16:creationId xmlns:a16="http://schemas.microsoft.com/office/drawing/2014/main" id="{845473E6-0D19-4525-864B-1540F05C37B7}"/>
                </a:ext>
              </a:extLst>
            </p:cNvPr>
            <p:cNvGrpSpPr/>
            <p:nvPr/>
          </p:nvGrpSpPr>
          <p:grpSpPr>
            <a:xfrm>
              <a:off x="1457286" y="2332382"/>
              <a:ext cx="679586" cy="520830"/>
              <a:chOff x="1107905" y="1985997"/>
              <a:chExt cx="865583" cy="663377"/>
            </a:xfrm>
          </p:grpSpPr>
          <p:sp>
            <p:nvSpPr>
              <p:cNvPr id="120" name="monitor">
                <a:extLst>
                  <a:ext uri="{FF2B5EF4-FFF2-40B4-BE49-F238E27FC236}">
                    <a16:creationId xmlns:a16="http://schemas.microsoft.com/office/drawing/2014/main" id="{CDE4A3FF-19AB-4B7B-A5ED-4DD8AE0AAEA2}"/>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21" name="TextBox 120">
                <a:extLst>
                  <a:ext uri="{FF2B5EF4-FFF2-40B4-BE49-F238E27FC236}">
                    <a16:creationId xmlns:a16="http://schemas.microsoft.com/office/drawing/2014/main" id="{02FB5DF3-A0D0-4FFA-9373-E21DE2DE1573}"/>
                  </a:ext>
                </a:extLst>
              </p:cNvPr>
              <p:cNvSpPr txBox="1"/>
              <p:nvPr/>
            </p:nvSpPr>
            <p:spPr>
              <a:xfrm>
                <a:off x="1434450" y="2120073"/>
                <a:ext cx="179111"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a:t>
                </a:r>
              </a:p>
            </p:txBody>
          </p:sp>
        </p:grpSp>
        <p:grpSp>
          <p:nvGrpSpPr>
            <p:cNvPr id="114" name="Group 113">
              <a:extLst>
                <a:ext uri="{FF2B5EF4-FFF2-40B4-BE49-F238E27FC236}">
                  <a16:creationId xmlns:a16="http://schemas.microsoft.com/office/drawing/2014/main" id="{73BFC6D1-4C77-442D-B044-24F01A372D3C}"/>
                </a:ext>
              </a:extLst>
            </p:cNvPr>
            <p:cNvGrpSpPr/>
            <p:nvPr/>
          </p:nvGrpSpPr>
          <p:grpSpPr>
            <a:xfrm>
              <a:off x="2396839" y="2332382"/>
              <a:ext cx="679586" cy="520830"/>
              <a:chOff x="2294035" y="1985997"/>
              <a:chExt cx="865583" cy="663377"/>
            </a:xfrm>
          </p:grpSpPr>
          <p:sp>
            <p:nvSpPr>
              <p:cNvPr id="118" name="monitor">
                <a:extLst>
                  <a:ext uri="{FF2B5EF4-FFF2-40B4-BE49-F238E27FC236}">
                    <a16:creationId xmlns:a16="http://schemas.microsoft.com/office/drawing/2014/main" id="{218998CC-CF29-4647-8B4C-7ADD7CE9A2FC}"/>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19" name="TextBox 118">
                <a:extLst>
                  <a:ext uri="{FF2B5EF4-FFF2-40B4-BE49-F238E27FC236}">
                    <a16:creationId xmlns:a16="http://schemas.microsoft.com/office/drawing/2014/main" id="{EB75C11C-51A7-4F59-816D-C12E29B6C5C4}"/>
                  </a:ext>
                </a:extLst>
              </p:cNvPr>
              <p:cNvSpPr txBox="1"/>
              <p:nvPr/>
            </p:nvSpPr>
            <p:spPr>
              <a:xfrm>
                <a:off x="2482040" y="2120073"/>
                <a:ext cx="456606"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Av2</a:t>
                </a:r>
              </a:p>
            </p:txBody>
          </p:sp>
        </p:grpSp>
        <p:grpSp>
          <p:nvGrpSpPr>
            <p:cNvPr id="115" name="Group 114">
              <a:extLst>
                <a:ext uri="{FF2B5EF4-FFF2-40B4-BE49-F238E27FC236}">
                  <a16:creationId xmlns:a16="http://schemas.microsoft.com/office/drawing/2014/main" id="{D78ECED7-1919-4B45-A4F6-2806382A2F2C}"/>
                </a:ext>
              </a:extLst>
            </p:cNvPr>
            <p:cNvGrpSpPr/>
            <p:nvPr/>
          </p:nvGrpSpPr>
          <p:grpSpPr>
            <a:xfrm>
              <a:off x="1126308" y="1763123"/>
              <a:ext cx="449062" cy="449062"/>
              <a:chOff x="1069967" y="1804673"/>
              <a:chExt cx="365962" cy="365962"/>
            </a:xfrm>
          </p:grpSpPr>
          <p:sp>
            <p:nvSpPr>
              <p:cNvPr id="116" name="Oval 115">
                <a:extLst>
                  <a:ext uri="{FF2B5EF4-FFF2-40B4-BE49-F238E27FC236}">
                    <a16:creationId xmlns:a16="http://schemas.microsoft.com/office/drawing/2014/main" id="{E8C91247-6CE6-4298-837A-6E678A07D378}"/>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desktop">
                <a:extLst>
                  <a:ext uri="{FF2B5EF4-FFF2-40B4-BE49-F238E27FC236}">
                    <a16:creationId xmlns:a16="http://schemas.microsoft.com/office/drawing/2014/main" id="{6F2921D0-2618-41F9-886D-B135764DA987}"/>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grpSp>
      </p:grpSp>
      <p:grpSp>
        <p:nvGrpSpPr>
          <p:cNvPr id="74" name="Group 73">
            <a:extLst>
              <a:ext uri="{FF2B5EF4-FFF2-40B4-BE49-F238E27FC236}">
                <a16:creationId xmlns:a16="http://schemas.microsoft.com/office/drawing/2014/main" id="{00A46BED-1139-4A27-89F4-757B21F77CBC}"/>
              </a:ext>
            </a:extLst>
          </p:cNvPr>
          <p:cNvGrpSpPr/>
          <p:nvPr/>
        </p:nvGrpSpPr>
        <p:grpSpPr>
          <a:xfrm>
            <a:off x="4492312" y="3289406"/>
            <a:ext cx="3243902" cy="1198057"/>
            <a:chOff x="5233109" y="1763123"/>
            <a:chExt cx="3244362" cy="1198227"/>
          </a:xfrm>
        </p:grpSpPr>
        <p:grpSp>
          <p:nvGrpSpPr>
            <p:cNvPr id="96" name="Group 95">
              <a:extLst>
                <a:ext uri="{FF2B5EF4-FFF2-40B4-BE49-F238E27FC236}">
                  <a16:creationId xmlns:a16="http://schemas.microsoft.com/office/drawing/2014/main" id="{7FABF8DB-E4EF-4391-921C-346FB5573381}"/>
                </a:ext>
              </a:extLst>
            </p:cNvPr>
            <p:cNvGrpSpPr/>
            <p:nvPr/>
          </p:nvGrpSpPr>
          <p:grpSpPr>
            <a:xfrm>
              <a:off x="5574596" y="2330359"/>
              <a:ext cx="679584" cy="520830"/>
              <a:chOff x="5177200" y="1985997"/>
              <a:chExt cx="865582" cy="663377"/>
            </a:xfrm>
          </p:grpSpPr>
          <p:sp>
            <p:nvSpPr>
              <p:cNvPr id="109" name="monitor">
                <a:extLst>
                  <a:ext uri="{FF2B5EF4-FFF2-40B4-BE49-F238E27FC236}">
                    <a16:creationId xmlns:a16="http://schemas.microsoft.com/office/drawing/2014/main" id="{5079CF79-DFC0-46C0-9BB4-E5DAEB177AAC}"/>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10" name="TextBox 109">
                <a:extLst>
                  <a:ext uri="{FF2B5EF4-FFF2-40B4-BE49-F238E27FC236}">
                    <a16:creationId xmlns:a16="http://schemas.microsoft.com/office/drawing/2014/main" id="{6693B901-F0E5-4B2E-BCF6-F5011C2443FD}"/>
                  </a:ext>
                </a:extLst>
              </p:cNvPr>
              <p:cNvSpPr txBox="1"/>
              <p:nvPr/>
            </p:nvSpPr>
            <p:spPr>
              <a:xfrm>
                <a:off x="5514187" y="2120336"/>
                <a:ext cx="191607"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a:t>
                </a:r>
              </a:p>
            </p:txBody>
          </p:sp>
        </p:grpSp>
        <p:grpSp>
          <p:nvGrpSpPr>
            <p:cNvPr id="97" name="Group 96">
              <a:extLst>
                <a:ext uri="{FF2B5EF4-FFF2-40B4-BE49-F238E27FC236}">
                  <a16:creationId xmlns:a16="http://schemas.microsoft.com/office/drawing/2014/main" id="{27852956-2CB6-4E09-882E-80BD61718AA8}"/>
                </a:ext>
              </a:extLst>
            </p:cNvPr>
            <p:cNvGrpSpPr/>
            <p:nvPr/>
          </p:nvGrpSpPr>
          <p:grpSpPr>
            <a:xfrm>
              <a:off x="6573713" y="2330359"/>
              <a:ext cx="679584" cy="520830"/>
              <a:chOff x="6375635" y="1985997"/>
              <a:chExt cx="865582" cy="663377"/>
            </a:xfrm>
          </p:grpSpPr>
          <p:sp>
            <p:nvSpPr>
              <p:cNvPr id="107" name="monitor">
                <a:extLst>
                  <a:ext uri="{FF2B5EF4-FFF2-40B4-BE49-F238E27FC236}">
                    <a16:creationId xmlns:a16="http://schemas.microsoft.com/office/drawing/2014/main" id="{BD13937D-81AB-4594-A559-1F4D7E17DDDF}"/>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9B873D4C-6BCA-4E33-9864-25B3B1367E20}"/>
                  </a:ext>
                </a:extLst>
              </p:cNvPr>
              <p:cNvSpPr txBox="1"/>
              <p:nvPr/>
            </p:nvSpPr>
            <p:spPr>
              <a:xfrm>
                <a:off x="6571001" y="2120336"/>
                <a:ext cx="474852"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Dv2</a:t>
                </a:r>
              </a:p>
            </p:txBody>
          </p:sp>
        </p:grpSp>
        <p:grpSp>
          <p:nvGrpSpPr>
            <p:cNvPr id="98" name="Group 97">
              <a:extLst>
                <a:ext uri="{FF2B5EF4-FFF2-40B4-BE49-F238E27FC236}">
                  <a16:creationId xmlns:a16="http://schemas.microsoft.com/office/drawing/2014/main" id="{BCCBB0B6-E274-4704-A7EC-30EB38831FA4}"/>
                </a:ext>
              </a:extLst>
            </p:cNvPr>
            <p:cNvGrpSpPr/>
            <p:nvPr/>
          </p:nvGrpSpPr>
          <p:grpSpPr>
            <a:xfrm>
              <a:off x="7572813" y="2330361"/>
              <a:ext cx="679600" cy="520840"/>
              <a:chOff x="7574071" y="1985997"/>
              <a:chExt cx="865603" cy="663392"/>
            </a:xfrm>
          </p:grpSpPr>
          <p:sp>
            <p:nvSpPr>
              <p:cNvPr id="105" name="monitor">
                <a:extLst>
                  <a:ext uri="{FF2B5EF4-FFF2-40B4-BE49-F238E27FC236}">
                    <a16:creationId xmlns:a16="http://schemas.microsoft.com/office/drawing/2014/main" id="{8033BDB9-012C-40B3-A076-7548CBBC20EF}"/>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06" name="TextBox 105">
                <a:extLst>
                  <a:ext uri="{FF2B5EF4-FFF2-40B4-BE49-F238E27FC236}">
                    <a16:creationId xmlns:a16="http://schemas.microsoft.com/office/drawing/2014/main" id="{0F7FC857-2590-4B78-A8CF-735E4CA6148C}"/>
                  </a:ext>
                </a:extLst>
              </p:cNvPr>
              <p:cNvSpPr txBox="1"/>
              <p:nvPr/>
            </p:nvSpPr>
            <p:spPr>
              <a:xfrm>
                <a:off x="7769446" y="2120336"/>
                <a:ext cx="474852"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Dv3</a:t>
                </a:r>
              </a:p>
            </p:txBody>
          </p:sp>
        </p:grpSp>
        <p:sp>
          <p:nvSpPr>
            <p:cNvPr id="100" name="Rectangle 99">
              <a:extLst>
                <a:ext uri="{FF2B5EF4-FFF2-40B4-BE49-F238E27FC236}">
                  <a16:creationId xmlns:a16="http://schemas.microsoft.com/office/drawing/2014/main" id="{6458C204-9D4B-40D4-8A7F-C5906ECB6188}"/>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C4EC3965-A4BE-472B-9283-B81843ED05D8}"/>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102" name="Group 101">
              <a:extLst>
                <a:ext uri="{FF2B5EF4-FFF2-40B4-BE49-F238E27FC236}">
                  <a16:creationId xmlns:a16="http://schemas.microsoft.com/office/drawing/2014/main" id="{13A0EF45-A1BA-4EB0-BE2F-2C5D4EB7E59F}"/>
                </a:ext>
              </a:extLst>
            </p:cNvPr>
            <p:cNvGrpSpPr/>
            <p:nvPr/>
          </p:nvGrpSpPr>
          <p:grpSpPr>
            <a:xfrm>
              <a:off x="5233109" y="1763123"/>
              <a:ext cx="448056" cy="448056"/>
              <a:chOff x="5233109" y="1763123"/>
              <a:chExt cx="448056" cy="448056"/>
            </a:xfrm>
          </p:grpSpPr>
          <p:sp>
            <p:nvSpPr>
              <p:cNvPr id="103" name="Oval 102">
                <a:extLst>
                  <a:ext uri="{FF2B5EF4-FFF2-40B4-BE49-F238E27FC236}">
                    <a16:creationId xmlns:a16="http://schemas.microsoft.com/office/drawing/2014/main" id="{06AA60A9-ADB8-486B-B295-62962771E172}"/>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server">
                <a:extLst>
                  <a:ext uri="{FF2B5EF4-FFF2-40B4-BE49-F238E27FC236}">
                    <a16:creationId xmlns:a16="http://schemas.microsoft.com/office/drawing/2014/main" id="{23EEE6B6-CA69-40D6-8981-A00C4AD0711D}"/>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grpSp>
        <p:nvGrpSpPr>
          <p:cNvPr id="88" name="Group 87">
            <a:extLst>
              <a:ext uri="{FF2B5EF4-FFF2-40B4-BE49-F238E27FC236}">
                <a16:creationId xmlns:a16="http://schemas.microsoft.com/office/drawing/2014/main" id="{FDDD6D53-0972-4E9E-996C-25A0E82F42E8}"/>
              </a:ext>
            </a:extLst>
          </p:cNvPr>
          <p:cNvGrpSpPr/>
          <p:nvPr/>
        </p:nvGrpSpPr>
        <p:grpSpPr>
          <a:xfrm>
            <a:off x="10914455" y="3834252"/>
            <a:ext cx="679488" cy="520757"/>
            <a:chOff x="4318388" y="3898203"/>
            <a:chExt cx="865582" cy="663377"/>
          </a:xfrm>
        </p:grpSpPr>
        <p:sp>
          <p:nvSpPr>
            <p:cNvPr id="94" name="monitor">
              <a:extLst>
                <a:ext uri="{FF2B5EF4-FFF2-40B4-BE49-F238E27FC236}">
                  <a16:creationId xmlns:a16="http://schemas.microsoft.com/office/drawing/2014/main" id="{743CC153-D501-4F0F-9DF7-E5AF3958F106}"/>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5" name="TextBox 94">
              <a:extLst>
                <a:ext uri="{FF2B5EF4-FFF2-40B4-BE49-F238E27FC236}">
                  <a16:creationId xmlns:a16="http://schemas.microsoft.com/office/drawing/2014/main" id="{E74242AA-C01E-4826-A97B-A50837F53437}"/>
                </a:ext>
              </a:extLst>
            </p:cNvPr>
            <p:cNvSpPr txBox="1"/>
            <p:nvPr/>
          </p:nvSpPr>
          <p:spPr>
            <a:xfrm>
              <a:off x="4685572" y="4032282"/>
              <a:ext cx="131210" cy="287742"/>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599">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a:t>
              </a:r>
            </a:p>
          </p:txBody>
        </p:sp>
      </p:grpSp>
      <p:sp>
        <p:nvSpPr>
          <p:cNvPr id="89" name="Rectangle 88">
            <a:extLst>
              <a:ext uri="{FF2B5EF4-FFF2-40B4-BE49-F238E27FC236}">
                <a16:creationId xmlns:a16="http://schemas.microsoft.com/office/drawing/2014/main" id="{E4411062-8993-4856-96DF-1C70BB230A89}"/>
              </a:ext>
            </a:extLst>
          </p:cNvPr>
          <p:cNvSpPr/>
          <p:nvPr/>
        </p:nvSpPr>
        <p:spPr bwMode="auto">
          <a:xfrm>
            <a:off x="10534009" y="3509871"/>
            <a:ext cx="1440380" cy="97759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73688C6-AA59-4CBA-AAE3-D4F63B8705C0}"/>
              </a:ext>
            </a:extLst>
          </p:cNvPr>
          <p:cNvSpPr/>
          <p:nvPr/>
        </p:nvSpPr>
        <p:spPr bwMode="auto">
          <a:xfrm>
            <a:off x="10757146" y="3334596"/>
            <a:ext cx="1133617" cy="338368"/>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91" name="Group 90">
            <a:extLst>
              <a:ext uri="{FF2B5EF4-FFF2-40B4-BE49-F238E27FC236}">
                <a16:creationId xmlns:a16="http://schemas.microsoft.com/office/drawing/2014/main" id="{9D35FBC2-F905-4D7B-8243-2F35974ADBB7}"/>
              </a:ext>
            </a:extLst>
          </p:cNvPr>
          <p:cNvGrpSpPr/>
          <p:nvPr/>
        </p:nvGrpSpPr>
        <p:grpSpPr>
          <a:xfrm>
            <a:off x="10412463" y="3326916"/>
            <a:ext cx="447992" cy="447992"/>
            <a:chOff x="3750357" y="3629439"/>
            <a:chExt cx="365962" cy="365962"/>
          </a:xfrm>
        </p:grpSpPr>
        <p:sp>
          <p:nvSpPr>
            <p:cNvPr id="92" name="Oval 91">
              <a:extLst>
                <a:ext uri="{FF2B5EF4-FFF2-40B4-BE49-F238E27FC236}">
                  <a16:creationId xmlns:a16="http://schemas.microsoft.com/office/drawing/2014/main" id="{B1B2C6F6-BBD8-4D7B-9872-7960DD2D8A50}"/>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Database_EFC7">
              <a:extLst>
                <a:ext uri="{FF2B5EF4-FFF2-40B4-BE49-F238E27FC236}">
                  <a16:creationId xmlns:a16="http://schemas.microsoft.com/office/drawing/2014/main" id="{4B393E5C-A0AC-44AE-86DC-630D26061041}"/>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76" name="Group 75">
            <a:extLst>
              <a:ext uri="{FF2B5EF4-FFF2-40B4-BE49-F238E27FC236}">
                <a16:creationId xmlns:a16="http://schemas.microsoft.com/office/drawing/2014/main" id="{0D0D3D5B-851F-4A5D-ABE5-AAFB995C4CEA}"/>
              </a:ext>
            </a:extLst>
          </p:cNvPr>
          <p:cNvGrpSpPr/>
          <p:nvPr/>
        </p:nvGrpSpPr>
        <p:grpSpPr>
          <a:xfrm>
            <a:off x="8302365" y="3850428"/>
            <a:ext cx="679490" cy="520756"/>
            <a:chOff x="8994248" y="1985997"/>
            <a:chExt cx="865583" cy="663377"/>
          </a:xfrm>
        </p:grpSpPr>
        <p:sp>
          <p:nvSpPr>
            <p:cNvPr id="86" name="monitor">
              <a:extLst>
                <a:ext uri="{FF2B5EF4-FFF2-40B4-BE49-F238E27FC236}">
                  <a16:creationId xmlns:a16="http://schemas.microsoft.com/office/drawing/2014/main" id="{965E3F20-595B-4138-BBE8-48A1EEE354B8}"/>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E6AB85D7-6B9C-4EDF-B44E-8E19832FCD02}"/>
                </a:ext>
              </a:extLst>
            </p:cNvPr>
            <p:cNvSpPr txBox="1"/>
            <p:nvPr/>
          </p:nvSpPr>
          <p:spPr>
            <a:xfrm>
              <a:off x="9360396" y="2120336"/>
              <a:ext cx="133291"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a:t>
              </a:r>
            </a:p>
          </p:txBody>
        </p:sp>
      </p:grpSp>
      <p:grpSp>
        <p:nvGrpSpPr>
          <p:cNvPr id="77" name="Group 76">
            <a:extLst>
              <a:ext uri="{FF2B5EF4-FFF2-40B4-BE49-F238E27FC236}">
                <a16:creationId xmlns:a16="http://schemas.microsoft.com/office/drawing/2014/main" id="{AE8D3A4D-44BB-4FE8-9CB5-E6FBEAB814BB}"/>
              </a:ext>
            </a:extLst>
          </p:cNvPr>
          <p:cNvGrpSpPr/>
          <p:nvPr/>
        </p:nvGrpSpPr>
        <p:grpSpPr>
          <a:xfrm>
            <a:off x="9301339" y="3850428"/>
            <a:ext cx="679490" cy="520756"/>
            <a:chOff x="10201320" y="1985997"/>
            <a:chExt cx="865583" cy="663377"/>
          </a:xfrm>
        </p:grpSpPr>
        <p:sp>
          <p:nvSpPr>
            <p:cNvPr id="84" name="monitor">
              <a:extLst>
                <a:ext uri="{FF2B5EF4-FFF2-40B4-BE49-F238E27FC236}">
                  <a16:creationId xmlns:a16="http://schemas.microsoft.com/office/drawing/2014/main" id="{EF7B9547-D2FA-4518-AB2F-594CB9DEC773}"/>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85" name="TextBox 84">
              <a:extLst>
                <a:ext uri="{FF2B5EF4-FFF2-40B4-BE49-F238E27FC236}">
                  <a16:creationId xmlns:a16="http://schemas.microsoft.com/office/drawing/2014/main" id="{D52982F9-5E96-42BD-9191-2825B83FC332}"/>
                </a:ext>
              </a:extLst>
            </p:cNvPr>
            <p:cNvSpPr txBox="1"/>
            <p:nvPr/>
          </p:nvSpPr>
          <p:spPr>
            <a:xfrm>
              <a:off x="10425841" y="2120336"/>
              <a:ext cx="416536"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Fv2</a:t>
              </a:r>
            </a:p>
          </p:txBody>
        </p:sp>
      </p:grpSp>
      <p:sp>
        <p:nvSpPr>
          <p:cNvPr id="78" name="Rectangle 77">
            <a:extLst>
              <a:ext uri="{FF2B5EF4-FFF2-40B4-BE49-F238E27FC236}">
                <a16:creationId xmlns:a16="http://schemas.microsoft.com/office/drawing/2014/main" id="{264D30D7-D42A-4425-ABA2-D0F50E5F5021}"/>
              </a:ext>
            </a:extLst>
          </p:cNvPr>
          <p:cNvSpPr/>
          <p:nvPr/>
        </p:nvSpPr>
        <p:spPr bwMode="auto">
          <a:xfrm>
            <a:off x="8048061" y="3503307"/>
            <a:ext cx="2178730" cy="97759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A549F923-DBB7-4FAA-A09D-F3A2F00D5277}"/>
              </a:ext>
            </a:extLst>
          </p:cNvPr>
          <p:cNvSpPr/>
          <p:nvPr/>
        </p:nvSpPr>
        <p:spPr bwMode="auto">
          <a:xfrm>
            <a:off x="8275736" y="3308047"/>
            <a:ext cx="1803386" cy="3372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80" name="Group 79">
            <a:extLst>
              <a:ext uri="{FF2B5EF4-FFF2-40B4-BE49-F238E27FC236}">
                <a16:creationId xmlns:a16="http://schemas.microsoft.com/office/drawing/2014/main" id="{AD944AAB-D2EB-4724-827D-B63E152D8068}"/>
              </a:ext>
            </a:extLst>
          </p:cNvPr>
          <p:cNvGrpSpPr/>
          <p:nvPr/>
        </p:nvGrpSpPr>
        <p:grpSpPr>
          <a:xfrm>
            <a:off x="7921884" y="3286899"/>
            <a:ext cx="447992" cy="447992"/>
            <a:chOff x="8646073" y="1794074"/>
            <a:chExt cx="365962" cy="365962"/>
          </a:xfrm>
        </p:grpSpPr>
        <p:sp>
          <p:nvSpPr>
            <p:cNvPr id="82" name="Oval 81">
              <a:extLst>
                <a:ext uri="{FF2B5EF4-FFF2-40B4-BE49-F238E27FC236}">
                  <a16:creationId xmlns:a16="http://schemas.microsoft.com/office/drawing/2014/main" id="{1599A5BD-3CC1-4AB8-9324-AA7623722CDD}"/>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binary">
              <a:extLst>
                <a:ext uri="{FF2B5EF4-FFF2-40B4-BE49-F238E27FC236}">
                  <a16:creationId xmlns:a16="http://schemas.microsoft.com/office/drawing/2014/main" id="{B634FBF9-0238-4606-A371-33C6B4EE052E}"/>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dirty="0">
                <a:solidFill>
                  <a:srgbClr val="0078D7"/>
                </a:solidFill>
                <a:latin typeface="Segoe UI Light" panose="020B0502040204020203" pitchFamily="34" charset="0"/>
                <a:cs typeface="Segoe UI Light" panose="020B0502040204020203" pitchFamily="34" charset="0"/>
              </a:rPr>
              <a:t>.. From entry-level to storage optimized …</a:t>
            </a:r>
          </a:p>
        </p:txBody>
      </p:sp>
      <p:sp>
        <p:nvSpPr>
          <p:cNvPr id="160" name="Rectangle 159">
            <a:extLst>
              <a:ext uri="{FF2B5EF4-FFF2-40B4-BE49-F238E27FC236}">
                <a16:creationId xmlns:a16="http://schemas.microsoft.com/office/drawing/2014/main" id="{03776043-9ECF-4C43-9E3F-2A83D5C3DB04}"/>
              </a:ext>
            </a:extLst>
          </p:cNvPr>
          <p:cNvSpPr/>
          <p:nvPr/>
        </p:nvSpPr>
        <p:spPr bwMode="auto">
          <a:xfrm>
            <a:off x="4862597" y="5372437"/>
            <a:ext cx="3621845" cy="1035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Intel Broadwell E5-2673 v4</a:t>
            </a:r>
          </a:p>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Hyper-Threaded CPUs</a:t>
            </a:r>
          </a:p>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Up to 64 vCPU’s, 256GB RAM</a:t>
            </a:r>
          </a:p>
        </p:txBody>
      </p:sp>
      <p:sp>
        <p:nvSpPr>
          <p:cNvPr id="161" name="Rectangle 160">
            <a:extLst>
              <a:ext uri="{FF2B5EF4-FFF2-40B4-BE49-F238E27FC236}">
                <a16:creationId xmlns:a16="http://schemas.microsoft.com/office/drawing/2014/main" id="{B58176BA-8681-47B8-9B5C-0321EE4FA449}"/>
              </a:ext>
            </a:extLst>
          </p:cNvPr>
          <p:cNvSpPr/>
          <p:nvPr/>
        </p:nvSpPr>
        <p:spPr bwMode="auto">
          <a:xfrm>
            <a:off x="8023277" y="2489716"/>
            <a:ext cx="3570666" cy="409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pt-BR" sz="1836">
                <a:solidFill>
                  <a:srgbClr val="2F2F2F"/>
                </a:solidFill>
                <a:latin typeface="Segoe UI"/>
              </a:rPr>
              <a:t>Intel® Xeon® Platinum 8168 processor (Skylake)</a:t>
            </a:r>
            <a:endParaRPr lang="en-US">
              <a:solidFill>
                <a:srgbClr val="2F2F2F"/>
              </a:solidFill>
              <a:latin typeface="Segoe UI" panose="020B0502040204020203" pitchFamily="34" charset="0"/>
              <a:cs typeface="Segoe UI" panose="020B0502040204020203" pitchFamily="34" charset="0"/>
            </a:endParaRPr>
          </a:p>
        </p:txBody>
      </p:sp>
      <p:sp>
        <p:nvSpPr>
          <p:cNvPr id="11" name="Oval 10">
            <a:extLst>
              <a:ext uri="{FF2B5EF4-FFF2-40B4-BE49-F238E27FC236}">
                <a16:creationId xmlns:a16="http://schemas.microsoft.com/office/drawing/2014/main" id="{C1B9C310-505D-4E9B-B68B-A6676798BAB1}"/>
              </a:ext>
            </a:extLst>
          </p:cNvPr>
          <p:cNvSpPr/>
          <p:nvPr/>
        </p:nvSpPr>
        <p:spPr bwMode="auto">
          <a:xfrm>
            <a:off x="9627916" y="3824241"/>
            <a:ext cx="76189" cy="7618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Shape 167">
            <a:extLst>
              <a:ext uri="{FF2B5EF4-FFF2-40B4-BE49-F238E27FC236}">
                <a16:creationId xmlns:a16="http://schemas.microsoft.com/office/drawing/2014/main" id="{BB646801-812F-4B43-8262-7B04B560D6CB}"/>
              </a:ext>
            </a:extLst>
          </p:cNvPr>
          <p:cNvSpPr/>
          <p:nvPr/>
        </p:nvSpPr>
        <p:spPr bwMode="auto">
          <a:xfrm>
            <a:off x="7177905" y="4263722"/>
            <a:ext cx="212985"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69" name="Rectangle 68">
            <a:extLst>
              <a:ext uri="{FF2B5EF4-FFF2-40B4-BE49-F238E27FC236}">
                <a16:creationId xmlns:a16="http://schemas.microsoft.com/office/drawing/2014/main" id="{B5FA7927-A2EA-4F68-862D-DE6B811BCD62}"/>
              </a:ext>
            </a:extLst>
          </p:cNvPr>
          <p:cNvSpPr/>
          <p:nvPr/>
        </p:nvSpPr>
        <p:spPr bwMode="auto">
          <a:xfrm>
            <a:off x="1995304" y="1865541"/>
            <a:ext cx="3304399" cy="1033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Intel Haswell E5-2673 v3 </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Lowest cost, flexible CPUs</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Up to 8vCPUs, 32GiB RAM</a:t>
            </a:r>
          </a:p>
        </p:txBody>
      </p:sp>
      <p:sp>
        <p:nvSpPr>
          <p:cNvPr id="70" name="Oval 69">
            <a:extLst>
              <a:ext uri="{FF2B5EF4-FFF2-40B4-BE49-F238E27FC236}">
                <a16:creationId xmlns:a16="http://schemas.microsoft.com/office/drawing/2014/main" id="{C2250444-872B-4817-86A8-463F12AE9650}"/>
              </a:ext>
            </a:extLst>
          </p:cNvPr>
          <p:cNvSpPr/>
          <p:nvPr/>
        </p:nvSpPr>
        <p:spPr bwMode="auto">
          <a:xfrm>
            <a:off x="3611265" y="3810393"/>
            <a:ext cx="76189" cy="7618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82187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250"/>
                                        <p:tgtEl>
                                          <p:spTgt spid="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down)">
                                      <p:cBhvr>
                                        <p:cTn id="10" dur="500"/>
                                        <p:tgtEl>
                                          <p:spTgt spid="68"/>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400"/>
                                        <p:tgtEl>
                                          <p:spTgt spid="69"/>
                                        </p:tgtEl>
                                      </p:cBhvr>
                                    </p:animEffect>
                                  </p:childTnLst>
                                </p:cTn>
                              </p:par>
                              <p:par>
                                <p:cTn id="14" presetID="42" presetClass="path" presetSubtype="0" decel="100000" fill="hold" grpId="1" nodeType="withEffect">
                                  <p:stCondLst>
                                    <p:cond delay="500"/>
                                  </p:stCondLst>
                                  <p:childTnLst>
                                    <p:animMotion origin="layout" path="M 9.11412E-7 -4.84793E-6 L 9.11412E-7 0.09624 " pathEditMode="relative" rAng="0" ptsTypes="AA">
                                      <p:cBhvr>
                                        <p:cTn id="15" dur="700" spd="-100000" fill="hold"/>
                                        <p:tgtEl>
                                          <p:spTgt spid="69"/>
                                        </p:tgtEl>
                                        <p:attrNameLst>
                                          <p:attrName>ppt_x</p:attrName>
                                          <p:attrName>ppt_y</p:attrName>
                                        </p:attrNameLst>
                                      </p:cBhvr>
                                      <p:rCtr x="0" y="4812"/>
                                    </p:animMotion>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0"/>
                                        </p:tgtEl>
                                      </p:cBhvr>
                                    </p:animEffect>
                                    <p:set>
                                      <p:cBhvr>
                                        <p:cTn id="23" dur="1" fill="hold">
                                          <p:stCondLst>
                                            <p:cond delay="499"/>
                                          </p:stCondLst>
                                        </p:cTn>
                                        <p:tgtEl>
                                          <p:spTgt spid="70"/>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9"/>
                                        </p:tgtEl>
                                      </p:cBhvr>
                                    </p:animEffect>
                                    <p:set>
                                      <p:cBhvr>
                                        <p:cTn id="26" dur="1" fill="hold">
                                          <p:stCondLst>
                                            <p:cond delay="499"/>
                                          </p:stCondLst>
                                        </p:cTn>
                                        <p:tgtEl>
                                          <p:spTgt spid="69"/>
                                        </p:tgtEl>
                                        <p:attrNameLst>
                                          <p:attrName>style.visibility</p:attrName>
                                        </p:attrNameLst>
                                      </p:cBhvr>
                                      <p:to>
                                        <p:strVal val="hidden"/>
                                      </p:to>
                                    </p:set>
                                  </p:childTnLst>
                                </p:cTn>
                              </p:par>
                              <p:par>
                                <p:cTn id="27" presetID="22" presetClass="entr" presetSubtype="4"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wipe(down)">
                                      <p:cBhvr>
                                        <p:cTn id="29" dur="500"/>
                                        <p:tgtEl>
                                          <p:spTgt spid="168"/>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400"/>
                                        <p:tgtEl>
                                          <p:spTgt spid="160"/>
                                        </p:tgtEl>
                                      </p:cBhvr>
                                    </p:animEffect>
                                  </p:childTnLst>
                                </p:cTn>
                              </p:par>
                              <p:par>
                                <p:cTn id="33" presetID="42" presetClass="path" presetSubtype="0" decel="100000" fill="hold" grpId="1" nodeType="withEffect">
                                  <p:stCondLst>
                                    <p:cond delay="500"/>
                                  </p:stCondLst>
                                  <p:childTnLst>
                                    <p:animMotion origin="layout" path="M 1.45833E-6 1.85185E-6 L 1.45833E-6 0.09629 " pathEditMode="relative" rAng="0" ptsTypes="AA">
                                      <p:cBhvr>
                                        <p:cTn id="34" dur="700" spd="-100000" fill="hold"/>
                                        <p:tgtEl>
                                          <p:spTgt spid="160"/>
                                        </p:tgtEl>
                                        <p:attrNameLst>
                                          <p:attrName>ppt_x</p:attrName>
                                          <p:attrName>ppt_y</p:attrName>
                                        </p:attrNameLst>
                                      </p:cBhvr>
                                      <p:rCtr x="0" y="4815"/>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2" nodeType="clickEffect">
                                  <p:stCondLst>
                                    <p:cond delay="0"/>
                                  </p:stCondLst>
                                  <p:childTnLst>
                                    <p:animEffect transition="out" filter="fade">
                                      <p:cBhvr>
                                        <p:cTn id="38" dur="500"/>
                                        <p:tgtEl>
                                          <p:spTgt spid="160"/>
                                        </p:tgtEl>
                                      </p:cBhvr>
                                    </p:animEffect>
                                    <p:set>
                                      <p:cBhvr>
                                        <p:cTn id="39" dur="1" fill="hold">
                                          <p:stCondLst>
                                            <p:cond delay="499"/>
                                          </p:stCondLst>
                                        </p:cTn>
                                        <p:tgtEl>
                                          <p:spTgt spid="16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68"/>
                                        </p:tgtEl>
                                      </p:cBhvr>
                                    </p:animEffect>
                                    <p:set>
                                      <p:cBhvr>
                                        <p:cTn id="42" dur="1" fill="hold">
                                          <p:stCondLst>
                                            <p:cond delay="499"/>
                                          </p:stCondLst>
                                        </p:cTn>
                                        <p:tgtEl>
                                          <p:spTgt spid="168"/>
                                        </p:tgtEl>
                                        <p:attrNameLst>
                                          <p:attrName>style.visibility</p:attrName>
                                        </p:attrNameLst>
                                      </p:cBhvr>
                                      <p:to>
                                        <p:strVal val="hidden"/>
                                      </p:to>
                                    </p:set>
                                  </p:childTnLst>
                                </p:cTn>
                              </p:par>
                              <p:par>
                                <p:cTn id="43" presetID="22" presetClass="entr" presetSubtype="4" fill="hold" grpId="0" nodeType="with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wipe(down)">
                                      <p:cBhvr>
                                        <p:cTn id="45" dur="500"/>
                                        <p:tgtEl>
                                          <p:spTgt spid="16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250"/>
                                        <p:tgtEl>
                                          <p:spTgt spid="11"/>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161"/>
                                        </p:tgtEl>
                                        <p:attrNameLst>
                                          <p:attrName>style.visibility</p:attrName>
                                        </p:attrNameLst>
                                      </p:cBhvr>
                                      <p:to>
                                        <p:strVal val="visible"/>
                                      </p:to>
                                    </p:set>
                                    <p:animEffect transition="in" filter="fade">
                                      <p:cBhvr>
                                        <p:cTn id="51" dur="400"/>
                                        <p:tgtEl>
                                          <p:spTgt spid="161"/>
                                        </p:tgtEl>
                                      </p:cBhvr>
                                    </p:animEffect>
                                  </p:childTnLst>
                                </p:cTn>
                              </p:par>
                              <p:par>
                                <p:cTn id="52" presetID="42" presetClass="path" presetSubtype="0" decel="100000" fill="hold" grpId="1" nodeType="withEffect">
                                  <p:stCondLst>
                                    <p:cond delay="500"/>
                                  </p:stCondLst>
                                  <p:childTnLst>
                                    <p:animMotion origin="layout" path="M -1.875E-6 4.81481E-6 L -1.875E-6 0.09629 " pathEditMode="relative" rAng="0" ptsTypes="AA">
                                      <p:cBhvr>
                                        <p:cTn id="53" dur="700" spd="-100000" fill="hold"/>
                                        <p:tgtEl>
                                          <p:spTgt spid="161"/>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169" grpId="0" animBg="1"/>
      <p:bldP spid="160" grpId="0"/>
      <p:bldP spid="160" grpId="1"/>
      <p:bldP spid="160" grpId="2"/>
      <p:bldP spid="161" grpId="0"/>
      <p:bldP spid="161" grpId="1"/>
      <p:bldP spid="11" grpId="0" animBg="1"/>
      <p:bldP spid="168" grpId="0" animBg="1"/>
      <p:bldP spid="168" grpId="1" animBg="1"/>
      <p:bldP spid="69" grpId="0"/>
      <p:bldP spid="69" grpId="1"/>
      <p:bldP spid="69" grpId="2"/>
      <p:bldP spid="70" grpId="0" animBg="1"/>
      <p:bldP spid="70" grpId="1"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749931" y="3827691"/>
            <a:ext cx="679488" cy="520757"/>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2626" y="4032282"/>
              <a:ext cx="185359" cy="287742"/>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748891" y="3827683"/>
            <a:ext cx="679503" cy="520766"/>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1" y="4032282"/>
              <a:ext cx="420702" cy="287743"/>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747864" y="3827683"/>
            <a:ext cx="679503" cy="520766"/>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5756" cy="287743"/>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563087" y="3681586"/>
            <a:ext cx="416256" cy="416256"/>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461854" y="3481881"/>
            <a:ext cx="3175603" cy="97759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573539" y="3681586"/>
            <a:ext cx="416256" cy="416256"/>
          </a:xfrm>
          <a:prstGeom prst="rect">
            <a:avLst/>
          </a:prstGeom>
        </p:spPr>
      </p:pic>
      <p:grpSp>
        <p:nvGrpSpPr>
          <p:cNvPr id="54" name="Group 53">
            <a:extLst>
              <a:ext uri="{FF2B5EF4-FFF2-40B4-BE49-F238E27FC236}">
                <a16:creationId xmlns:a16="http://schemas.microsoft.com/office/drawing/2014/main" id="{7ACF25C7-D4FD-4A0E-8DAD-0B235EE3ECB4}"/>
              </a:ext>
            </a:extLst>
          </p:cNvPr>
          <p:cNvGrpSpPr/>
          <p:nvPr/>
        </p:nvGrpSpPr>
        <p:grpSpPr>
          <a:xfrm>
            <a:off x="10191261" y="3246305"/>
            <a:ext cx="1798223" cy="1207251"/>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62746" cy="169401"/>
              </a:xfrm>
              <a:prstGeom prst="rect">
                <a:avLst/>
              </a:prstGeom>
              <a:noFill/>
            </p:spPr>
            <p:txBody>
              <a:bodyPr wrap="none" lIns="0" tIns="0" rIns="0" bIns="0" rtlCol="0">
                <a:spAutoFit/>
              </a:bodyPr>
              <a:lstStyle/>
              <a:p>
                <a:pPr defTabSz="932563">
                  <a:lnSpc>
                    <a:spcPct val="90000"/>
                  </a:lnSpc>
                  <a:spcAft>
                    <a:spcPts val="600"/>
                  </a:spcAft>
                  <a:defRPr/>
                </a:pPr>
                <a:r>
                  <a:rPr lang="en-US" sz="1199" b="1">
                    <a:gradFill>
                      <a:gsLst>
                        <a:gs pos="2917">
                          <a:srgbClr val="353535"/>
                        </a:gs>
                        <a:gs pos="30000">
                          <a:srgbClr val="353535"/>
                        </a:gs>
                      </a:gsLst>
                      <a:lin ang="5400000" scaled="0"/>
                    </a:gradFill>
                    <a:latin typeface="Segoe Pro Display" panose="020B0502040504020203" pitchFamily="34" charset="0"/>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
        <p:nvSpPr>
          <p:cNvPr id="158" name="Rectangle 157">
            <a:extLst>
              <a:ext uri="{FF2B5EF4-FFF2-40B4-BE49-F238E27FC236}">
                <a16:creationId xmlns:a16="http://schemas.microsoft.com/office/drawing/2014/main" id="{7CE0ACA9-B12E-433A-BD1C-F5EF5DC0C4F1}"/>
              </a:ext>
            </a:extLst>
          </p:cNvPr>
          <p:cNvSpPr/>
          <p:nvPr/>
        </p:nvSpPr>
        <p:spPr bwMode="auto">
          <a:xfrm>
            <a:off x="197849" y="1857638"/>
            <a:ext cx="3781587" cy="1011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ea typeface="Segoe UI" panose="020B0502040204020203" pitchFamily="34" charset="0"/>
                <a:cs typeface="Segoe UI" panose="020B0502040204020203" pitchFamily="34" charset="0"/>
              </a:rPr>
              <a:t>Intel Xeon E5-2673 v4 (Broadwell) </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ea typeface="Segoe UI" panose="020B0502040204020203" pitchFamily="34" charset="0"/>
                <a:cs typeface="Segoe UI" panose="020B0502040204020203" pitchFamily="34" charset="0"/>
              </a:rPr>
              <a:t>Hyper-Threaded CPUs</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ea typeface="Segoe UI" panose="020B0502040204020203" pitchFamily="34" charset="0"/>
                <a:cs typeface="Segoe UI" panose="020B0502040204020203" pitchFamily="34" charset="0"/>
              </a:rPr>
              <a:t>Up to 64 vCPUs, 432GiB RAM</a:t>
            </a:r>
          </a:p>
        </p:txBody>
      </p:sp>
      <p:sp>
        <p:nvSpPr>
          <p:cNvPr id="159" name="Rectangle 158">
            <a:extLst>
              <a:ext uri="{FF2B5EF4-FFF2-40B4-BE49-F238E27FC236}">
                <a16:creationId xmlns:a16="http://schemas.microsoft.com/office/drawing/2014/main" id="{2D4D6004-ACB6-409B-A956-C5A6867E080D}"/>
              </a:ext>
            </a:extLst>
          </p:cNvPr>
          <p:cNvSpPr/>
          <p:nvPr/>
        </p:nvSpPr>
        <p:spPr bwMode="auto">
          <a:xfrm>
            <a:off x="1288445" y="5327224"/>
            <a:ext cx="3602917" cy="521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Intel Xeon E7-8890 v3 (Haswell)</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Largest VMs in Azure</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Up to 128 vCPUs, 4TiB RAM</a:t>
            </a:r>
          </a:p>
          <a:p>
            <a:pPr algn="ctr" defTabSz="932293" fontAlgn="base">
              <a:lnSpc>
                <a:spcPct val="90000"/>
              </a:lnSpc>
              <a:spcBef>
                <a:spcPct val="0"/>
              </a:spcBef>
              <a:spcAft>
                <a:spcPts val="600"/>
              </a:spcAft>
              <a:defRPr/>
            </a:pPr>
            <a:endParaRPr lang="en-US" dirty="0">
              <a:solidFill>
                <a:srgbClr val="3E3D4D"/>
              </a:solidFill>
              <a:latin typeface="Segoe UI" panose="020B0502040204020203" pitchFamily="34" charset="0"/>
              <a:cs typeface="Segoe UI" panose="020B0502040204020203" pitchFamily="34" charset="0"/>
            </a:endParaRPr>
          </a:p>
        </p:txBody>
      </p:sp>
      <p:sp>
        <p:nvSpPr>
          <p:cNvPr id="162" name="Rectangle 161">
            <a:extLst>
              <a:ext uri="{FF2B5EF4-FFF2-40B4-BE49-F238E27FC236}">
                <a16:creationId xmlns:a16="http://schemas.microsoft.com/office/drawing/2014/main" id="{EB5D1498-4C90-4F97-B755-554596E6F6BE}"/>
              </a:ext>
            </a:extLst>
          </p:cNvPr>
          <p:cNvSpPr/>
          <p:nvPr/>
        </p:nvSpPr>
        <p:spPr bwMode="auto">
          <a:xfrm>
            <a:off x="12460169" y="856023"/>
            <a:ext cx="3333393" cy="10016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Nvidia P100 GPU</a:t>
            </a:r>
          </a:p>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InfiniBand networking</a:t>
            </a:r>
          </a:p>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HPC scenarios</a:t>
            </a:r>
          </a:p>
        </p:txBody>
      </p:sp>
      <p:sp>
        <p:nvSpPr>
          <p:cNvPr id="163" name="Rectangle 162">
            <a:extLst>
              <a:ext uri="{FF2B5EF4-FFF2-40B4-BE49-F238E27FC236}">
                <a16:creationId xmlns:a16="http://schemas.microsoft.com/office/drawing/2014/main" id="{5E6CE842-E8D6-44BE-AB92-B9D5E7EC1F16}"/>
              </a:ext>
            </a:extLst>
          </p:cNvPr>
          <p:cNvSpPr/>
          <p:nvPr/>
        </p:nvSpPr>
        <p:spPr bwMode="auto">
          <a:xfrm>
            <a:off x="6357820" y="5813386"/>
            <a:ext cx="2903614" cy="9969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Nvidia Tesla P40</a:t>
            </a:r>
          </a:p>
          <a:p>
            <a:pPr algn="ctr" defTabSz="932293" fontAlgn="base">
              <a:lnSpc>
                <a:spcPct val="90000"/>
              </a:lnSpc>
              <a:spcBef>
                <a:spcPct val="0"/>
              </a:spcBef>
              <a:spcAft>
                <a:spcPts val="600"/>
              </a:spcAft>
              <a:defRPr/>
            </a:pPr>
            <a:r>
              <a:rPr lang="en-US" dirty="0" err="1">
                <a:solidFill>
                  <a:srgbClr val="3E3D4D"/>
                </a:solidFill>
                <a:latin typeface="Segoe UI" panose="020B0502040204020203" pitchFamily="34" charset="0"/>
                <a:cs typeface="Segoe UI" panose="020B0502040204020203" pitchFamily="34" charset="0"/>
              </a:rPr>
              <a:t>Infiniband</a:t>
            </a:r>
            <a:r>
              <a:rPr lang="en-US" dirty="0">
                <a:solidFill>
                  <a:srgbClr val="3E3D4D"/>
                </a:solidFill>
                <a:latin typeface="Segoe UI" panose="020B0502040204020203" pitchFamily="34" charset="0"/>
                <a:cs typeface="Segoe UI" panose="020B0502040204020203" pitchFamily="34" charset="0"/>
              </a:rPr>
              <a:t> networking</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Deep learning, AI</a:t>
            </a:r>
          </a:p>
        </p:txBody>
      </p:sp>
      <p:sp>
        <p:nvSpPr>
          <p:cNvPr id="164" name="Freeform: Shape 163">
            <a:extLst>
              <a:ext uri="{FF2B5EF4-FFF2-40B4-BE49-F238E27FC236}">
                <a16:creationId xmlns:a16="http://schemas.microsoft.com/office/drawing/2014/main" id="{583DCA92-DB72-4654-A06F-3C8DA126F379}"/>
              </a:ext>
            </a:extLst>
          </p:cNvPr>
          <p:cNvSpPr/>
          <p:nvPr/>
        </p:nvSpPr>
        <p:spPr bwMode="auto">
          <a:xfrm flipH="1" flipV="1">
            <a:off x="2044958" y="2910954"/>
            <a:ext cx="45712"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65" name="Freeform: Shape 164">
            <a:extLst>
              <a:ext uri="{FF2B5EF4-FFF2-40B4-BE49-F238E27FC236}">
                <a16:creationId xmlns:a16="http://schemas.microsoft.com/office/drawing/2014/main" id="{1198B48F-39AD-4478-ACC5-0772BCE6760F}"/>
              </a:ext>
            </a:extLst>
          </p:cNvPr>
          <p:cNvSpPr/>
          <p:nvPr/>
        </p:nvSpPr>
        <p:spPr bwMode="auto">
          <a:xfrm>
            <a:off x="3089004" y="4332251"/>
            <a:ext cx="198207"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66" name="Freeform: Shape 165">
            <a:extLst>
              <a:ext uri="{FF2B5EF4-FFF2-40B4-BE49-F238E27FC236}">
                <a16:creationId xmlns:a16="http://schemas.microsoft.com/office/drawing/2014/main" id="{9F564E67-2D47-458E-B05B-ADB960CD3DB2}"/>
              </a:ext>
            </a:extLst>
          </p:cNvPr>
          <p:cNvSpPr/>
          <p:nvPr/>
        </p:nvSpPr>
        <p:spPr bwMode="auto">
          <a:xfrm flipV="1">
            <a:off x="14331768" y="1857638"/>
            <a:ext cx="129888"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67" name="Freeform: Shape 166">
            <a:extLst>
              <a:ext uri="{FF2B5EF4-FFF2-40B4-BE49-F238E27FC236}">
                <a16:creationId xmlns:a16="http://schemas.microsoft.com/office/drawing/2014/main" id="{86A4EB7E-19F6-4E9F-B7BE-116EFDFC746A}"/>
              </a:ext>
            </a:extLst>
          </p:cNvPr>
          <p:cNvSpPr/>
          <p:nvPr/>
        </p:nvSpPr>
        <p:spPr bwMode="auto">
          <a:xfrm>
            <a:off x="7583291" y="4886565"/>
            <a:ext cx="238585"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r>
              <a:rPr lang="en-US">
                <a:solidFill>
                  <a:srgbClr val="FFFFFF"/>
                </a:solidFill>
                <a:latin typeface="Segoe UI Semilight"/>
              </a:rPr>
              <a:t>‘</a:t>
            </a: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810394" y="3332142"/>
            <a:ext cx="1727856" cy="3372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sp>
        <p:nvSpPr>
          <p:cNvPr id="71" name="Title 70">
            <a:extLst>
              <a:ext uri="{FF2B5EF4-FFF2-40B4-BE49-F238E27FC236}">
                <a16:creationId xmlns:a16="http://schemas.microsoft.com/office/drawing/2014/main" id="{444CD606-AF6F-4A9C-9993-69C2CE230B6D}"/>
              </a:ext>
            </a:extLst>
          </p:cNvPr>
          <p:cNvSpPr>
            <a:spLocks noGrp="1"/>
          </p:cNvSpPr>
          <p:nvPr>
            <p:ph type="title"/>
          </p:nvPr>
        </p:nvSpPr>
        <p:spPr/>
        <p:txBody>
          <a:bodyPr/>
          <a:lstStyle/>
          <a:p>
            <a:r>
              <a:rPr lang="en-US" dirty="0">
                <a:solidFill>
                  <a:srgbClr val="0078D7"/>
                </a:solidFill>
                <a:latin typeface="Segoe UI Light" panose="020B0502040204020203" pitchFamily="34" charset="0"/>
                <a:cs typeface="Segoe UI Light" panose="020B0502040204020203" pitchFamily="34" charset="0"/>
              </a:rPr>
              <a:t>.. From memory optimized to HPC</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365966" y="3315056"/>
            <a:ext cx="447992" cy="447992"/>
            <a:chOff x="282369" y="3629439"/>
            <a:chExt cx="365962" cy="365962"/>
          </a:xfrm>
          <a:solidFill>
            <a:schemeClr val="bg1">
              <a:lumMod val="95000"/>
            </a:schemeClr>
          </a:solidFill>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grp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grp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grpSp>
      <p:grpSp>
        <p:nvGrpSpPr>
          <p:cNvPr id="118" name="Group 117">
            <a:extLst>
              <a:ext uri="{FF2B5EF4-FFF2-40B4-BE49-F238E27FC236}">
                <a16:creationId xmlns:a16="http://schemas.microsoft.com/office/drawing/2014/main" id="{6B6BCAFE-3FCB-49B4-9D51-B55CB893BAE2}"/>
              </a:ext>
            </a:extLst>
          </p:cNvPr>
          <p:cNvGrpSpPr/>
          <p:nvPr/>
        </p:nvGrpSpPr>
        <p:grpSpPr>
          <a:xfrm>
            <a:off x="4245022" y="3842041"/>
            <a:ext cx="679488" cy="520757"/>
            <a:chOff x="6142928" y="4501551"/>
            <a:chExt cx="931982" cy="714265"/>
          </a:xfrm>
        </p:grpSpPr>
        <p:sp>
          <p:nvSpPr>
            <p:cNvPr id="119" name="monitor">
              <a:extLst>
                <a:ext uri="{FF2B5EF4-FFF2-40B4-BE49-F238E27FC236}">
                  <a16:creationId xmlns:a16="http://schemas.microsoft.com/office/drawing/2014/main" id="{21F1CE5A-1B72-4E14-8D8A-FD2DFB06649F}"/>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0" name="TextBox 119">
              <a:extLst>
                <a:ext uri="{FF2B5EF4-FFF2-40B4-BE49-F238E27FC236}">
                  <a16:creationId xmlns:a16="http://schemas.microsoft.com/office/drawing/2014/main" id="{13037848-40FB-4233-98C2-A72E1ABBB282}"/>
                </a:ext>
              </a:extLst>
            </p:cNvPr>
            <p:cNvSpPr txBox="1"/>
            <p:nvPr/>
          </p:nvSpPr>
          <p:spPr>
            <a:xfrm>
              <a:off x="6410461" y="4645916"/>
              <a:ext cx="396913"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a:t>
              </a:r>
            </a:p>
          </p:txBody>
        </p:sp>
      </p:grpSp>
      <p:grpSp>
        <p:nvGrpSpPr>
          <p:cNvPr id="121" name="Group 120">
            <a:extLst>
              <a:ext uri="{FF2B5EF4-FFF2-40B4-BE49-F238E27FC236}">
                <a16:creationId xmlns:a16="http://schemas.microsoft.com/office/drawing/2014/main" id="{B6B5DB72-6FA5-4806-AA6A-BED23636F26B}"/>
              </a:ext>
            </a:extLst>
          </p:cNvPr>
          <p:cNvGrpSpPr/>
          <p:nvPr/>
        </p:nvGrpSpPr>
        <p:grpSpPr>
          <a:xfrm>
            <a:off x="6247817" y="3846195"/>
            <a:ext cx="679488" cy="520757"/>
            <a:chOff x="7745277" y="4501551"/>
            <a:chExt cx="931982" cy="714265"/>
          </a:xfrm>
        </p:grpSpPr>
        <p:sp>
          <p:nvSpPr>
            <p:cNvPr id="122" name="monitor">
              <a:extLst>
                <a:ext uri="{FF2B5EF4-FFF2-40B4-BE49-F238E27FC236}">
                  <a16:creationId xmlns:a16="http://schemas.microsoft.com/office/drawing/2014/main" id="{6FBE00B5-C6AA-43DC-BBB0-771F20F00CF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3" name="TextBox 122">
              <a:extLst>
                <a:ext uri="{FF2B5EF4-FFF2-40B4-BE49-F238E27FC236}">
                  <a16:creationId xmlns:a16="http://schemas.microsoft.com/office/drawing/2014/main" id="{93AF0634-C56B-42F7-B91F-A925C62D6515}"/>
                </a:ext>
              </a:extLst>
            </p:cNvPr>
            <p:cNvSpPr txBox="1"/>
            <p:nvPr/>
          </p:nvSpPr>
          <p:spPr>
            <a:xfrm>
              <a:off x="8009447" y="4645916"/>
              <a:ext cx="403641"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a:t>
              </a:r>
            </a:p>
          </p:txBody>
        </p:sp>
      </p:grpSp>
      <p:grpSp>
        <p:nvGrpSpPr>
          <p:cNvPr id="124" name="Group 123">
            <a:extLst>
              <a:ext uri="{FF2B5EF4-FFF2-40B4-BE49-F238E27FC236}">
                <a16:creationId xmlns:a16="http://schemas.microsoft.com/office/drawing/2014/main" id="{F48446FD-20F8-4097-87D1-2EF43F2FF0C3}"/>
              </a:ext>
            </a:extLst>
          </p:cNvPr>
          <p:cNvGrpSpPr/>
          <p:nvPr/>
        </p:nvGrpSpPr>
        <p:grpSpPr>
          <a:xfrm>
            <a:off x="7241945" y="3842041"/>
            <a:ext cx="679488" cy="520757"/>
            <a:chOff x="7745277" y="4501551"/>
            <a:chExt cx="931982" cy="714265"/>
          </a:xfrm>
        </p:grpSpPr>
        <p:sp>
          <p:nvSpPr>
            <p:cNvPr id="125" name="monitor">
              <a:extLst>
                <a:ext uri="{FF2B5EF4-FFF2-40B4-BE49-F238E27FC236}">
                  <a16:creationId xmlns:a16="http://schemas.microsoft.com/office/drawing/2014/main" id="{7505C839-6EDA-4202-B9B1-8C43140367E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6" name="TextBox 125">
              <a:extLst>
                <a:ext uri="{FF2B5EF4-FFF2-40B4-BE49-F238E27FC236}">
                  <a16:creationId xmlns:a16="http://schemas.microsoft.com/office/drawing/2014/main" id="{65C854E1-5280-4E88-989E-C15ADBFF2E62}"/>
                </a:ext>
              </a:extLst>
            </p:cNvPr>
            <p:cNvSpPr txBox="1"/>
            <p:nvPr/>
          </p:nvSpPr>
          <p:spPr>
            <a:xfrm>
              <a:off x="7998236" y="4645916"/>
              <a:ext cx="426066"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a:t>
              </a:r>
            </a:p>
          </p:txBody>
        </p:sp>
      </p:grpSp>
      <p:grpSp>
        <p:nvGrpSpPr>
          <p:cNvPr id="127" name="Group 126">
            <a:extLst>
              <a:ext uri="{FF2B5EF4-FFF2-40B4-BE49-F238E27FC236}">
                <a16:creationId xmlns:a16="http://schemas.microsoft.com/office/drawing/2014/main" id="{EA9C47E3-EB6C-4AD5-BB91-33C995EB4ECA}"/>
              </a:ext>
            </a:extLst>
          </p:cNvPr>
          <p:cNvGrpSpPr/>
          <p:nvPr/>
        </p:nvGrpSpPr>
        <p:grpSpPr>
          <a:xfrm>
            <a:off x="5257450" y="3842041"/>
            <a:ext cx="679488" cy="520757"/>
            <a:chOff x="7745277" y="4501551"/>
            <a:chExt cx="931982" cy="714265"/>
          </a:xfrm>
        </p:grpSpPr>
        <p:sp>
          <p:nvSpPr>
            <p:cNvPr id="128" name="monitor">
              <a:extLst>
                <a:ext uri="{FF2B5EF4-FFF2-40B4-BE49-F238E27FC236}">
                  <a16:creationId xmlns:a16="http://schemas.microsoft.com/office/drawing/2014/main" id="{F5E84A61-1351-4CCE-A494-38DF7349730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9" name="TextBox 128">
              <a:extLst>
                <a:ext uri="{FF2B5EF4-FFF2-40B4-BE49-F238E27FC236}">
                  <a16:creationId xmlns:a16="http://schemas.microsoft.com/office/drawing/2014/main" id="{438AF513-46FF-4FFF-B68C-C94ED1F4315A}"/>
                </a:ext>
              </a:extLst>
            </p:cNvPr>
            <p:cNvSpPr txBox="1"/>
            <p:nvPr/>
          </p:nvSpPr>
          <p:spPr>
            <a:xfrm>
              <a:off x="7860330" y="4645916"/>
              <a:ext cx="701884"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NCv2</a:t>
              </a:r>
            </a:p>
          </p:txBody>
        </p:sp>
      </p:grpSp>
      <p:sp>
        <p:nvSpPr>
          <p:cNvPr id="130" name="Rectangle 129">
            <a:extLst>
              <a:ext uri="{FF2B5EF4-FFF2-40B4-BE49-F238E27FC236}">
                <a16:creationId xmlns:a16="http://schemas.microsoft.com/office/drawing/2014/main" id="{21C9799D-35F9-4322-8F8D-4B81A8C41C90}"/>
              </a:ext>
            </a:extLst>
          </p:cNvPr>
          <p:cNvSpPr/>
          <p:nvPr/>
        </p:nvSpPr>
        <p:spPr bwMode="auto">
          <a:xfrm>
            <a:off x="4121790" y="3485813"/>
            <a:ext cx="4034917" cy="168161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287EB408-243C-4082-AAB4-35093C452D6E}"/>
              </a:ext>
            </a:extLst>
          </p:cNvPr>
          <p:cNvSpPr/>
          <p:nvPr/>
        </p:nvSpPr>
        <p:spPr bwMode="auto">
          <a:xfrm>
            <a:off x="4341285" y="3338210"/>
            <a:ext cx="1645918" cy="3372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135" name="Group 134">
            <a:extLst>
              <a:ext uri="{FF2B5EF4-FFF2-40B4-BE49-F238E27FC236}">
                <a16:creationId xmlns:a16="http://schemas.microsoft.com/office/drawing/2014/main" id="{32B4C69B-819C-4411-A5A2-712B2978A530}"/>
              </a:ext>
            </a:extLst>
          </p:cNvPr>
          <p:cNvGrpSpPr/>
          <p:nvPr/>
        </p:nvGrpSpPr>
        <p:grpSpPr>
          <a:xfrm>
            <a:off x="3894151" y="3314307"/>
            <a:ext cx="447992" cy="447992"/>
            <a:chOff x="6171198" y="3604950"/>
            <a:chExt cx="365962" cy="365962"/>
          </a:xfrm>
        </p:grpSpPr>
        <p:sp>
          <p:nvSpPr>
            <p:cNvPr id="136" name="Oval 135">
              <a:extLst>
                <a:ext uri="{FF2B5EF4-FFF2-40B4-BE49-F238E27FC236}">
                  <a16:creationId xmlns:a16="http://schemas.microsoft.com/office/drawing/2014/main" id="{EE9FD77E-1097-41EE-9721-F8DBF353112D}"/>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PhotoCollection_E7AA">
              <a:extLst>
                <a:ext uri="{FF2B5EF4-FFF2-40B4-BE49-F238E27FC236}">
                  <a16:creationId xmlns:a16="http://schemas.microsoft.com/office/drawing/2014/main" id="{9CEB30B9-AA05-4A5E-A10D-3C73139DB441}"/>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47" name="Group 146">
            <a:extLst>
              <a:ext uri="{FF2B5EF4-FFF2-40B4-BE49-F238E27FC236}">
                <a16:creationId xmlns:a16="http://schemas.microsoft.com/office/drawing/2014/main" id="{1E19407C-9D95-4982-88AA-F958A63D807B}"/>
              </a:ext>
            </a:extLst>
          </p:cNvPr>
          <p:cNvGrpSpPr/>
          <p:nvPr/>
        </p:nvGrpSpPr>
        <p:grpSpPr>
          <a:xfrm>
            <a:off x="8921691" y="3843073"/>
            <a:ext cx="679488" cy="520757"/>
            <a:chOff x="10648898" y="3898203"/>
            <a:chExt cx="865582" cy="663377"/>
          </a:xfrm>
        </p:grpSpPr>
        <p:sp>
          <p:nvSpPr>
            <p:cNvPr id="150" name="monitor">
              <a:extLst>
                <a:ext uri="{FF2B5EF4-FFF2-40B4-BE49-F238E27FC236}">
                  <a16:creationId xmlns:a16="http://schemas.microsoft.com/office/drawing/2014/main" id="{87AEBA8C-E034-4ED0-941E-D0DC1DFEF191}"/>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51" name="TextBox 150">
              <a:extLst>
                <a:ext uri="{FF2B5EF4-FFF2-40B4-BE49-F238E27FC236}">
                  <a16:creationId xmlns:a16="http://schemas.microsoft.com/office/drawing/2014/main" id="{EC29083D-63AF-44FF-8A38-FF9C36EC541E}"/>
                </a:ext>
              </a:extLst>
            </p:cNvPr>
            <p:cNvSpPr txBox="1"/>
            <p:nvPr/>
          </p:nvSpPr>
          <p:spPr>
            <a:xfrm>
              <a:off x="10983803" y="4032282"/>
              <a:ext cx="195772" cy="287742"/>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a:t>
              </a:r>
            </a:p>
          </p:txBody>
        </p:sp>
      </p:grpSp>
      <p:sp>
        <p:nvSpPr>
          <p:cNvPr id="152" name="Rectangle 151">
            <a:extLst>
              <a:ext uri="{FF2B5EF4-FFF2-40B4-BE49-F238E27FC236}">
                <a16:creationId xmlns:a16="http://schemas.microsoft.com/office/drawing/2014/main" id="{91D6B57E-3B63-416C-8DC7-6A2D41D80CFA}"/>
              </a:ext>
            </a:extLst>
          </p:cNvPr>
          <p:cNvSpPr/>
          <p:nvPr/>
        </p:nvSpPr>
        <p:spPr bwMode="auto">
          <a:xfrm>
            <a:off x="8464575" y="3497262"/>
            <a:ext cx="1593719" cy="956294"/>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BBD11403-E5E4-4873-8649-75B281CDD3B2}"/>
              </a:ext>
            </a:extLst>
          </p:cNvPr>
          <p:cNvSpPr/>
          <p:nvPr/>
        </p:nvSpPr>
        <p:spPr bwMode="auto">
          <a:xfrm>
            <a:off x="8703445" y="3104453"/>
            <a:ext cx="1261787" cy="693549"/>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160" name="Group 159">
            <a:extLst>
              <a:ext uri="{FF2B5EF4-FFF2-40B4-BE49-F238E27FC236}">
                <a16:creationId xmlns:a16="http://schemas.microsoft.com/office/drawing/2014/main" id="{90B8A9C1-9548-438A-A6FB-3615F6812F5E}"/>
              </a:ext>
            </a:extLst>
          </p:cNvPr>
          <p:cNvGrpSpPr/>
          <p:nvPr/>
        </p:nvGrpSpPr>
        <p:grpSpPr>
          <a:xfrm>
            <a:off x="8343029" y="3314307"/>
            <a:ext cx="447992" cy="447992"/>
            <a:chOff x="10597494" y="3613307"/>
            <a:chExt cx="365962" cy="365962"/>
          </a:xfrm>
        </p:grpSpPr>
        <p:sp>
          <p:nvSpPr>
            <p:cNvPr id="161" name="Oval 160">
              <a:extLst>
                <a:ext uri="{FF2B5EF4-FFF2-40B4-BE49-F238E27FC236}">
                  <a16:creationId xmlns:a16="http://schemas.microsoft.com/office/drawing/2014/main" id="{FFBB8260-BF70-4400-8ECC-01379855DD9F}"/>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LightningBolt_E945">
              <a:extLst>
                <a:ext uri="{FF2B5EF4-FFF2-40B4-BE49-F238E27FC236}">
                  <a16:creationId xmlns:a16="http://schemas.microsoft.com/office/drawing/2014/main" id="{F7F7C77F-902D-4E79-B3C9-F05521C9B9B5}"/>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169" name="Group 168">
            <a:extLst>
              <a:ext uri="{FF2B5EF4-FFF2-40B4-BE49-F238E27FC236}">
                <a16:creationId xmlns:a16="http://schemas.microsoft.com/office/drawing/2014/main" id="{2498C42B-360E-43F8-9A6B-8CE84996DC19}"/>
              </a:ext>
            </a:extLst>
          </p:cNvPr>
          <p:cNvGrpSpPr/>
          <p:nvPr/>
        </p:nvGrpSpPr>
        <p:grpSpPr>
          <a:xfrm>
            <a:off x="5257450" y="4500037"/>
            <a:ext cx="679488" cy="520757"/>
            <a:chOff x="7745277" y="4501551"/>
            <a:chExt cx="931982" cy="714265"/>
          </a:xfrm>
        </p:grpSpPr>
        <p:sp>
          <p:nvSpPr>
            <p:cNvPr id="170" name="monitor">
              <a:extLst>
                <a:ext uri="{FF2B5EF4-FFF2-40B4-BE49-F238E27FC236}">
                  <a16:creationId xmlns:a16="http://schemas.microsoft.com/office/drawing/2014/main" id="{0E7556EF-DFD5-4E6F-8378-A0D90D4F8C3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1" name="TextBox 170">
              <a:extLst>
                <a:ext uri="{FF2B5EF4-FFF2-40B4-BE49-F238E27FC236}">
                  <a16:creationId xmlns:a16="http://schemas.microsoft.com/office/drawing/2014/main" id="{6A81D925-3DA5-4187-8EFE-A93BE84B68D8}"/>
                </a:ext>
              </a:extLst>
            </p:cNvPr>
            <p:cNvSpPr txBox="1"/>
            <p:nvPr/>
          </p:nvSpPr>
          <p:spPr>
            <a:xfrm>
              <a:off x="7860330" y="4645916"/>
              <a:ext cx="701884"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NCv3</a:t>
              </a:r>
            </a:p>
          </p:txBody>
        </p:sp>
      </p:grpSp>
      <p:grpSp>
        <p:nvGrpSpPr>
          <p:cNvPr id="172" name="Group 171">
            <a:extLst>
              <a:ext uri="{FF2B5EF4-FFF2-40B4-BE49-F238E27FC236}">
                <a16:creationId xmlns:a16="http://schemas.microsoft.com/office/drawing/2014/main" id="{B1BB0172-8535-47CE-9FD5-933C0B2AFF10}"/>
              </a:ext>
            </a:extLst>
          </p:cNvPr>
          <p:cNvGrpSpPr/>
          <p:nvPr/>
        </p:nvGrpSpPr>
        <p:grpSpPr>
          <a:xfrm>
            <a:off x="7245614" y="4485248"/>
            <a:ext cx="679488" cy="520757"/>
            <a:chOff x="7745277" y="4501551"/>
            <a:chExt cx="931982" cy="714265"/>
          </a:xfrm>
        </p:grpSpPr>
        <p:sp>
          <p:nvSpPr>
            <p:cNvPr id="173" name="monitor">
              <a:extLst>
                <a:ext uri="{FF2B5EF4-FFF2-40B4-BE49-F238E27FC236}">
                  <a16:creationId xmlns:a16="http://schemas.microsoft.com/office/drawing/2014/main" id="{489F08E4-5D9B-47D3-9D1A-AF0B829937F5}"/>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4" name="TextBox 173">
              <a:extLst>
                <a:ext uri="{FF2B5EF4-FFF2-40B4-BE49-F238E27FC236}">
                  <a16:creationId xmlns:a16="http://schemas.microsoft.com/office/drawing/2014/main" id="{A4192C8A-C3BB-4E77-AEAB-41C88E45F3EA}"/>
                </a:ext>
              </a:extLst>
            </p:cNvPr>
            <p:cNvSpPr txBox="1"/>
            <p:nvPr/>
          </p:nvSpPr>
          <p:spPr>
            <a:xfrm>
              <a:off x="7845752" y="4645916"/>
              <a:ext cx="731037"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NDv2</a:t>
              </a:r>
            </a:p>
          </p:txBody>
        </p:sp>
      </p:grpSp>
      <p:sp>
        <p:nvSpPr>
          <p:cNvPr id="176" name="TextBox 175">
            <a:extLst>
              <a:ext uri="{FF2B5EF4-FFF2-40B4-BE49-F238E27FC236}">
                <a16:creationId xmlns:a16="http://schemas.microsoft.com/office/drawing/2014/main" id="{A08736FF-E3CA-4FE0-9C61-321798AB274A}"/>
              </a:ext>
            </a:extLst>
          </p:cNvPr>
          <p:cNvSpPr txBox="1"/>
          <p:nvPr/>
        </p:nvSpPr>
        <p:spPr>
          <a:xfrm>
            <a:off x="7124441" y="501663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02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nvGrpSpPr>
          <p:cNvPr id="177" name="Group 176">
            <a:extLst>
              <a:ext uri="{FF2B5EF4-FFF2-40B4-BE49-F238E27FC236}">
                <a16:creationId xmlns:a16="http://schemas.microsoft.com/office/drawing/2014/main" id="{86C1FA40-08FF-4CCD-9DED-D5A5BEE3A714}"/>
              </a:ext>
            </a:extLst>
          </p:cNvPr>
          <p:cNvGrpSpPr/>
          <p:nvPr/>
        </p:nvGrpSpPr>
        <p:grpSpPr>
          <a:xfrm>
            <a:off x="6291053" y="4477524"/>
            <a:ext cx="679488" cy="520757"/>
            <a:chOff x="7745277" y="4501551"/>
            <a:chExt cx="931982" cy="714265"/>
          </a:xfrm>
        </p:grpSpPr>
        <p:sp>
          <p:nvSpPr>
            <p:cNvPr id="178" name="monitor">
              <a:extLst>
                <a:ext uri="{FF2B5EF4-FFF2-40B4-BE49-F238E27FC236}">
                  <a16:creationId xmlns:a16="http://schemas.microsoft.com/office/drawing/2014/main" id="{9CA76668-8EA6-4576-9EE5-F9F18791284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9" name="TextBox 178">
              <a:extLst>
                <a:ext uri="{FF2B5EF4-FFF2-40B4-BE49-F238E27FC236}">
                  <a16:creationId xmlns:a16="http://schemas.microsoft.com/office/drawing/2014/main" id="{39257306-A6FF-40A4-9868-09A2C30FADC3}"/>
                </a:ext>
              </a:extLst>
            </p:cNvPr>
            <p:cNvSpPr txBox="1"/>
            <p:nvPr/>
          </p:nvSpPr>
          <p:spPr>
            <a:xfrm>
              <a:off x="7856962" y="4645916"/>
              <a:ext cx="708613"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NVv2</a:t>
              </a:r>
            </a:p>
          </p:txBody>
        </p:sp>
      </p:grpSp>
      <p:sp>
        <p:nvSpPr>
          <p:cNvPr id="180" name="TextBox 179">
            <a:extLst>
              <a:ext uri="{FF2B5EF4-FFF2-40B4-BE49-F238E27FC236}">
                <a16:creationId xmlns:a16="http://schemas.microsoft.com/office/drawing/2014/main" id="{98AFD2A1-10E1-4BE2-851F-D8CE433C7A24}"/>
              </a:ext>
            </a:extLst>
          </p:cNvPr>
          <p:cNvSpPr txBox="1"/>
          <p:nvPr/>
        </p:nvSpPr>
        <p:spPr>
          <a:xfrm>
            <a:off x="6192001" y="501663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02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sp>
        <p:nvSpPr>
          <p:cNvPr id="185" name="Rectangle 184">
            <a:extLst>
              <a:ext uri="{FF2B5EF4-FFF2-40B4-BE49-F238E27FC236}">
                <a16:creationId xmlns:a16="http://schemas.microsoft.com/office/drawing/2014/main" id="{B332BAEA-0E4D-41F0-A17A-14836B351F4F}"/>
              </a:ext>
            </a:extLst>
          </p:cNvPr>
          <p:cNvSpPr/>
          <p:nvPr/>
        </p:nvSpPr>
        <p:spPr bwMode="auto">
          <a:xfrm>
            <a:off x="4442526" y="2488837"/>
            <a:ext cx="3781587" cy="407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ea typeface="Segoe UI" panose="020B0502040204020203" pitchFamily="34" charset="0"/>
                <a:cs typeface="Segoe UI" panose="020B0502040204020203" pitchFamily="34" charset="0"/>
              </a:rPr>
              <a:t>Nvidia Tesla M60</a:t>
            </a:r>
          </a:p>
          <a:p>
            <a:pPr algn="ctr" defTabSz="932293" fontAlgn="base">
              <a:lnSpc>
                <a:spcPct val="90000"/>
              </a:lnSpc>
              <a:spcBef>
                <a:spcPct val="0"/>
              </a:spcBef>
              <a:spcAft>
                <a:spcPts val="600"/>
              </a:spcAft>
              <a:defRPr/>
            </a:pPr>
            <a:endParaRPr lang="en-US" dirty="0">
              <a:solidFill>
                <a:srgbClr val="3E3D4D"/>
              </a:solidFill>
              <a:latin typeface="Segoe UI" panose="020B0502040204020203" pitchFamily="34" charset="0"/>
              <a:ea typeface="Segoe UI" panose="020B0502040204020203" pitchFamily="34" charset="0"/>
              <a:cs typeface="Segoe UI" panose="020B0502040204020203" pitchFamily="34" charset="0"/>
            </a:endParaRPr>
          </a:p>
        </p:txBody>
      </p:sp>
      <p:sp>
        <p:nvSpPr>
          <p:cNvPr id="186" name="Freeform: Shape 185">
            <a:extLst>
              <a:ext uri="{FF2B5EF4-FFF2-40B4-BE49-F238E27FC236}">
                <a16:creationId xmlns:a16="http://schemas.microsoft.com/office/drawing/2014/main" id="{7663CAF1-F5CD-40AC-951F-A6554DEA5688}"/>
              </a:ext>
            </a:extLst>
          </p:cNvPr>
          <p:cNvSpPr/>
          <p:nvPr/>
        </p:nvSpPr>
        <p:spPr bwMode="auto">
          <a:xfrm flipV="1">
            <a:off x="6524822" y="2805266"/>
            <a:ext cx="46629" cy="168162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91" name="Rectangle 190">
            <a:extLst>
              <a:ext uri="{FF2B5EF4-FFF2-40B4-BE49-F238E27FC236}">
                <a16:creationId xmlns:a16="http://schemas.microsoft.com/office/drawing/2014/main" id="{EF58042E-8B55-46D9-BF73-AAE924AC9684}"/>
              </a:ext>
            </a:extLst>
          </p:cNvPr>
          <p:cNvSpPr/>
          <p:nvPr/>
        </p:nvSpPr>
        <p:spPr bwMode="auto">
          <a:xfrm>
            <a:off x="4189398" y="5852153"/>
            <a:ext cx="2903614" cy="9969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Nvidia Tesla </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V100</a:t>
            </a:r>
          </a:p>
        </p:txBody>
      </p:sp>
      <p:sp>
        <p:nvSpPr>
          <p:cNvPr id="192" name="Freeform: Shape 191">
            <a:extLst>
              <a:ext uri="{FF2B5EF4-FFF2-40B4-BE49-F238E27FC236}">
                <a16:creationId xmlns:a16="http://schemas.microsoft.com/office/drawing/2014/main" id="{4B6D70BC-92A4-4612-A1BE-2C02B5680B31}"/>
              </a:ext>
            </a:extLst>
          </p:cNvPr>
          <p:cNvSpPr/>
          <p:nvPr/>
        </p:nvSpPr>
        <p:spPr bwMode="auto">
          <a:xfrm>
            <a:off x="5631777" y="4892529"/>
            <a:ext cx="238585"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r>
              <a:rPr lang="en-US">
                <a:solidFill>
                  <a:srgbClr val="FFFFFF"/>
                </a:solidFill>
                <a:latin typeface="Segoe UI Semilight"/>
              </a:rPr>
              <a:t>‘</a:t>
            </a:r>
          </a:p>
        </p:txBody>
      </p:sp>
      <p:sp>
        <p:nvSpPr>
          <p:cNvPr id="193" name="Rectangle 192">
            <a:extLst>
              <a:ext uri="{FF2B5EF4-FFF2-40B4-BE49-F238E27FC236}">
                <a16:creationId xmlns:a16="http://schemas.microsoft.com/office/drawing/2014/main" id="{C5CEF81F-B046-4E12-B794-875EE0BC9DCE}"/>
              </a:ext>
            </a:extLst>
          </p:cNvPr>
          <p:cNvSpPr/>
          <p:nvPr/>
        </p:nvSpPr>
        <p:spPr bwMode="auto">
          <a:xfrm>
            <a:off x="8559470" y="5215657"/>
            <a:ext cx="2903614" cy="9969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Skylake Processor</a:t>
            </a:r>
          </a:p>
        </p:txBody>
      </p:sp>
      <p:sp>
        <p:nvSpPr>
          <p:cNvPr id="194" name="Freeform: Shape 193">
            <a:extLst>
              <a:ext uri="{FF2B5EF4-FFF2-40B4-BE49-F238E27FC236}">
                <a16:creationId xmlns:a16="http://schemas.microsoft.com/office/drawing/2014/main" id="{1208E8B6-68A2-4C61-B4FF-5FE9B823747D}"/>
              </a:ext>
            </a:extLst>
          </p:cNvPr>
          <p:cNvSpPr/>
          <p:nvPr/>
        </p:nvSpPr>
        <p:spPr bwMode="auto">
          <a:xfrm>
            <a:off x="9484140" y="4280768"/>
            <a:ext cx="238585"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r>
              <a:rPr lang="en-US">
                <a:solidFill>
                  <a:srgbClr val="FFFFFF"/>
                </a:solidFill>
                <a:latin typeface="Segoe UI Semilight"/>
              </a:rPr>
              <a:t>‘</a:t>
            </a:r>
          </a:p>
        </p:txBody>
      </p:sp>
    </p:spTree>
    <p:extLst>
      <p:ext uri="{BB962C8B-B14F-4D97-AF65-F5344CB8AC3E}">
        <p14:creationId xmlns:p14="http://schemas.microsoft.com/office/powerpoint/2010/main" val="1874446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animEffect transition="in" filter="fade">
                                      <p:cBhvr>
                                        <p:cTn id="31" dur="500"/>
                                        <p:tgtEl>
                                          <p:spTgt spid="132"/>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64"/>
                                        </p:tgtEl>
                                        <p:attrNameLst>
                                          <p:attrName>style.visibility</p:attrName>
                                        </p:attrNameLst>
                                      </p:cBhvr>
                                      <p:to>
                                        <p:strVal val="visible"/>
                                      </p:to>
                                    </p:set>
                                    <p:animEffect transition="in" filter="wipe(down)">
                                      <p:cBhvr>
                                        <p:cTn id="35" dur="500"/>
                                        <p:tgtEl>
                                          <p:spTgt spid="164"/>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400"/>
                                        <p:tgtEl>
                                          <p:spTgt spid="158"/>
                                        </p:tgtEl>
                                      </p:cBhvr>
                                    </p:animEffect>
                                  </p:childTnLst>
                                </p:cTn>
                              </p:par>
                              <p:par>
                                <p:cTn id="39" presetID="42" presetClass="path" presetSubtype="0" decel="100000" fill="hold" grpId="1" nodeType="withEffect">
                                  <p:stCondLst>
                                    <p:cond delay="500"/>
                                  </p:stCondLst>
                                  <p:childTnLst>
                                    <p:animMotion origin="layout" path="M 1.94537E-6 -1.28915E-6 L 1.94537E-6 0.09623 " pathEditMode="relative" rAng="0" ptsTypes="AA">
                                      <p:cBhvr>
                                        <p:cTn id="40" dur="700" spd="-100000" fill="hold"/>
                                        <p:tgtEl>
                                          <p:spTgt spid="158"/>
                                        </p:tgtEl>
                                        <p:attrNameLst>
                                          <p:attrName>ppt_x</p:attrName>
                                          <p:attrName>ppt_y</p:attrName>
                                        </p:attrNameLst>
                                      </p:cBhvr>
                                      <p:rCtr x="0" y="4812"/>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64"/>
                                        </p:tgtEl>
                                      </p:cBhvr>
                                    </p:animEffect>
                                    <p:set>
                                      <p:cBhvr>
                                        <p:cTn id="45" dur="1" fill="hold">
                                          <p:stCondLst>
                                            <p:cond delay="499"/>
                                          </p:stCondLst>
                                        </p:cTn>
                                        <p:tgtEl>
                                          <p:spTgt spid="164"/>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58"/>
                                        </p:tgtEl>
                                      </p:cBhvr>
                                    </p:animEffect>
                                    <p:set>
                                      <p:cBhvr>
                                        <p:cTn id="48" dur="1" fill="hold">
                                          <p:stCondLst>
                                            <p:cond delay="499"/>
                                          </p:stCondLst>
                                        </p:cTn>
                                        <p:tgtEl>
                                          <p:spTgt spid="158"/>
                                        </p:tgtEl>
                                        <p:attrNameLst>
                                          <p:attrName>style.visibility</p:attrName>
                                        </p:attrNameLst>
                                      </p:cBhvr>
                                      <p:to>
                                        <p:strVal val="hidden"/>
                                      </p:to>
                                    </p:set>
                                  </p:childTnLst>
                                </p:cTn>
                              </p:par>
                              <p:par>
                                <p:cTn id="49" presetID="22" presetClass="entr" presetSubtype="4"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wipe(down)">
                                      <p:cBhvr>
                                        <p:cTn id="51" dur="500"/>
                                        <p:tgtEl>
                                          <p:spTgt spid="165"/>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400"/>
                                        <p:tgtEl>
                                          <p:spTgt spid="159"/>
                                        </p:tgtEl>
                                      </p:cBhvr>
                                    </p:animEffect>
                                  </p:childTnLst>
                                </p:cTn>
                              </p:par>
                              <p:par>
                                <p:cTn id="55" presetID="42" presetClass="path" presetSubtype="0" decel="100000" fill="hold" grpId="1" nodeType="withEffect">
                                  <p:stCondLst>
                                    <p:cond delay="500"/>
                                  </p:stCondLst>
                                  <p:childTnLst>
                                    <p:animMotion origin="layout" path="M -4.39112E-6 -5.76487E-7 L -4.39112E-6 0.09623 " pathEditMode="relative" rAng="0" ptsTypes="AA">
                                      <p:cBhvr>
                                        <p:cTn id="56" dur="700" spd="-100000" fill="hold"/>
                                        <p:tgtEl>
                                          <p:spTgt spid="159"/>
                                        </p:tgtEl>
                                        <p:attrNameLst>
                                          <p:attrName>ppt_x</p:attrName>
                                          <p:attrName>ppt_y</p:attrName>
                                        </p:attrNameLst>
                                      </p:cBhvr>
                                      <p:rCtr x="0" y="4812"/>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2" nodeType="clickEffect">
                                  <p:stCondLst>
                                    <p:cond delay="0"/>
                                  </p:stCondLst>
                                  <p:childTnLst>
                                    <p:animEffect transition="out" filter="fade">
                                      <p:cBhvr>
                                        <p:cTn id="60" dur="500"/>
                                        <p:tgtEl>
                                          <p:spTgt spid="159"/>
                                        </p:tgtEl>
                                      </p:cBhvr>
                                    </p:animEffect>
                                    <p:set>
                                      <p:cBhvr>
                                        <p:cTn id="61" dur="1" fill="hold">
                                          <p:stCondLst>
                                            <p:cond delay="499"/>
                                          </p:stCondLst>
                                        </p:cTn>
                                        <p:tgtEl>
                                          <p:spTgt spid="159"/>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65"/>
                                        </p:tgtEl>
                                      </p:cBhvr>
                                    </p:animEffect>
                                    <p:set>
                                      <p:cBhvr>
                                        <p:cTn id="64" dur="1" fill="hold">
                                          <p:stCondLst>
                                            <p:cond delay="499"/>
                                          </p:stCondLst>
                                        </p:cTn>
                                        <p:tgtEl>
                                          <p:spTgt spid="165"/>
                                        </p:tgtEl>
                                        <p:attrNameLst>
                                          <p:attrName>style.visibility</p:attrName>
                                        </p:attrNameLst>
                                      </p:cBhvr>
                                      <p:to>
                                        <p:strVal val="hidden"/>
                                      </p:to>
                                    </p:set>
                                  </p:childTnLst>
                                </p:cTn>
                              </p:par>
                              <p:par>
                                <p:cTn id="65" presetID="22" presetClass="entr" presetSubtype="4" fill="hold" grpId="0" nodeType="withEffect">
                                  <p:stCondLst>
                                    <p:cond delay="0"/>
                                  </p:stCondLst>
                                  <p:childTnLst>
                                    <p:set>
                                      <p:cBhvr>
                                        <p:cTn id="66" dur="1" fill="hold">
                                          <p:stCondLst>
                                            <p:cond delay="0"/>
                                          </p:stCondLst>
                                        </p:cTn>
                                        <p:tgtEl>
                                          <p:spTgt spid="166"/>
                                        </p:tgtEl>
                                        <p:attrNameLst>
                                          <p:attrName>style.visibility</p:attrName>
                                        </p:attrNameLst>
                                      </p:cBhvr>
                                      <p:to>
                                        <p:strVal val="visible"/>
                                      </p:to>
                                    </p:set>
                                    <p:animEffect transition="in" filter="wipe(down)">
                                      <p:cBhvr>
                                        <p:cTn id="67" dur="500"/>
                                        <p:tgtEl>
                                          <p:spTgt spid="166"/>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400"/>
                                        <p:tgtEl>
                                          <p:spTgt spid="162"/>
                                        </p:tgtEl>
                                      </p:cBhvr>
                                    </p:animEffect>
                                  </p:childTnLst>
                                </p:cTn>
                              </p:par>
                              <p:par>
                                <p:cTn id="71" presetID="42" presetClass="path" presetSubtype="0" decel="100000" fill="hold" grpId="1" nodeType="withEffect">
                                  <p:stCondLst>
                                    <p:cond delay="500"/>
                                  </p:stCondLst>
                                  <p:childTnLst>
                                    <p:animMotion origin="layout" path="M 2.5E-6 -1.48148E-6 L 2.5E-6 0.0963 " pathEditMode="relative" rAng="0" ptsTypes="AA">
                                      <p:cBhvr>
                                        <p:cTn id="72" dur="700" spd="-100000" fill="hold"/>
                                        <p:tgtEl>
                                          <p:spTgt spid="162"/>
                                        </p:tgtEl>
                                        <p:attrNameLst>
                                          <p:attrName>ppt_x</p:attrName>
                                          <p:attrName>ppt_y</p:attrName>
                                        </p:attrNameLst>
                                      </p:cBhvr>
                                      <p:rCtr x="0" y="4815"/>
                                    </p:animMotion>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66"/>
                                        </p:tgtEl>
                                      </p:cBhvr>
                                    </p:animEffect>
                                    <p:set>
                                      <p:cBhvr>
                                        <p:cTn id="77" dur="1" fill="hold">
                                          <p:stCondLst>
                                            <p:cond delay="499"/>
                                          </p:stCondLst>
                                        </p:cTn>
                                        <p:tgtEl>
                                          <p:spTgt spid="166"/>
                                        </p:tgtEl>
                                        <p:attrNameLst>
                                          <p:attrName>style.visibility</p:attrName>
                                        </p:attrNameLst>
                                      </p:cBhvr>
                                      <p:to>
                                        <p:strVal val="hidden"/>
                                      </p:to>
                                    </p:set>
                                  </p:childTnLst>
                                </p:cTn>
                              </p:par>
                              <p:par>
                                <p:cTn id="78" presetID="10" presetClass="exit" presetSubtype="0" fill="hold" grpId="2" nodeType="withEffect">
                                  <p:stCondLst>
                                    <p:cond delay="0"/>
                                  </p:stCondLst>
                                  <p:childTnLst>
                                    <p:animEffect transition="out" filter="fade">
                                      <p:cBhvr>
                                        <p:cTn id="79" dur="500"/>
                                        <p:tgtEl>
                                          <p:spTgt spid="162"/>
                                        </p:tgtEl>
                                      </p:cBhvr>
                                    </p:animEffect>
                                    <p:set>
                                      <p:cBhvr>
                                        <p:cTn id="80" dur="1" fill="hold">
                                          <p:stCondLst>
                                            <p:cond delay="499"/>
                                          </p:stCondLst>
                                        </p:cTn>
                                        <p:tgtEl>
                                          <p:spTgt spid="162"/>
                                        </p:tgtEl>
                                        <p:attrNameLst>
                                          <p:attrName>style.visibility</p:attrName>
                                        </p:attrNameLst>
                                      </p:cBhvr>
                                      <p:to>
                                        <p:strVal val="hidden"/>
                                      </p:to>
                                    </p:set>
                                  </p:childTnLst>
                                </p:cTn>
                              </p:par>
                              <p:par>
                                <p:cTn id="81" presetID="22" presetClass="entr" presetSubtype="1" fill="hold" grpId="0" nodeType="withEffect">
                                  <p:stCondLst>
                                    <p:cond delay="0"/>
                                  </p:stCondLst>
                                  <p:childTnLst>
                                    <p:set>
                                      <p:cBhvr>
                                        <p:cTn id="82" dur="1" fill="hold">
                                          <p:stCondLst>
                                            <p:cond delay="0"/>
                                          </p:stCondLst>
                                        </p:cTn>
                                        <p:tgtEl>
                                          <p:spTgt spid="167"/>
                                        </p:tgtEl>
                                        <p:attrNameLst>
                                          <p:attrName>style.visibility</p:attrName>
                                        </p:attrNameLst>
                                      </p:cBhvr>
                                      <p:to>
                                        <p:strVal val="visible"/>
                                      </p:to>
                                    </p:set>
                                    <p:animEffect transition="in" filter="wipe(up)">
                                      <p:cBhvr>
                                        <p:cTn id="83" dur="500"/>
                                        <p:tgtEl>
                                          <p:spTgt spid="167"/>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3"/>
                                        </p:tgtEl>
                                        <p:attrNameLst>
                                          <p:attrName>style.visibility</p:attrName>
                                        </p:attrNameLst>
                                      </p:cBhvr>
                                      <p:to>
                                        <p:strVal val="visible"/>
                                      </p:to>
                                    </p:set>
                                    <p:animEffect transition="in" filter="fade">
                                      <p:cBhvr>
                                        <p:cTn id="86" dur="400"/>
                                        <p:tgtEl>
                                          <p:spTgt spid="163"/>
                                        </p:tgtEl>
                                      </p:cBhvr>
                                    </p:animEffect>
                                  </p:childTnLst>
                                </p:cTn>
                              </p:par>
                              <p:par>
                                <p:cTn id="87" presetID="42" presetClass="path" presetSubtype="0" decel="100000" fill="hold" grpId="1" nodeType="withEffect">
                                  <p:stCondLst>
                                    <p:cond delay="500"/>
                                  </p:stCondLst>
                                  <p:childTnLst>
                                    <p:animMotion origin="layout" path="M 2.70833E-6 -4.44444E-6 L 2.70833E-6 0.0963 " pathEditMode="relative" rAng="0" ptsTypes="AA">
                                      <p:cBhvr>
                                        <p:cTn id="88" dur="700" spd="-100000" fill="hold"/>
                                        <p:tgtEl>
                                          <p:spTgt spid="163"/>
                                        </p:tgtEl>
                                        <p:attrNameLst>
                                          <p:attrName>ppt_x</p:attrName>
                                          <p:attrName>ppt_y</p:attrName>
                                        </p:attrNameLst>
                                      </p:cBhvr>
                                      <p:rCtr x="0" y="4815"/>
                                    </p:animMotion>
                                  </p:childTnLst>
                                </p:cTn>
                              </p:par>
                            </p:childTnLst>
                          </p:cTn>
                        </p:par>
                        <p:par>
                          <p:cTn id="89" fill="hold">
                            <p:stCondLst>
                              <p:cond delay="1200"/>
                            </p:stCondLst>
                            <p:childTnLst>
                              <p:par>
                                <p:cTn id="90" presetID="22" presetClass="entr" presetSubtype="4" fill="hold" grpId="0" nodeType="afterEffect">
                                  <p:stCondLst>
                                    <p:cond delay="0"/>
                                  </p:stCondLst>
                                  <p:childTnLst>
                                    <p:set>
                                      <p:cBhvr>
                                        <p:cTn id="91" dur="1" fill="hold">
                                          <p:stCondLst>
                                            <p:cond delay="0"/>
                                          </p:stCondLst>
                                        </p:cTn>
                                        <p:tgtEl>
                                          <p:spTgt spid="186"/>
                                        </p:tgtEl>
                                        <p:attrNameLst>
                                          <p:attrName>style.visibility</p:attrName>
                                        </p:attrNameLst>
                                      </p:cBhvr>
                                      <p:to>
                                        <p:strVal val="visible"/>
                                      </p:to>
                                    </p:set>
                                    <p:animEffect transition="in" filter="wipe(down)">
                                      <p:cBhvr>
                                        <p:cTn id="92" dur="500"/>
                                        <p:tgtEl>
                                          <p:spTgt spid="186"/>
                                        </p:tgtEl>
                                      </p:cBhvr>
                                    </p:animEffect>
                                  </p:childTnLst>
                                </p:cTn>
                              </p:par>
                              <p:par>
                                <p:cTn id="93" presetID="10" presetClass="entr" presetSubtype="0" fill="hold" grpId="0" nodeType="withEffect">
                                  <p:stCondLst>
                                    <p:cond delay="750"/>
                                  </p:stCondLst>
                                  <p:childTnLst>
                                    <p:set>
                                      <p:cBhvr>
                                        <p:cTn id="94" dur="1" fill="hold">
                                          <p:stCondLst>
                                            <p:cond delay="0"/>
                                          </p:stCondLst>
                                        </p:cTn>
                                        <p:tgtEl>
                                          <p:spTgt spid="185"/>
                                        </p:tgtEl>
                                        <p:attrNameLst>
                                          <p:attrName>style.visibility</p:attrName>
                                        </p:attrNameLst>
                                      </p:cBhvr>
                                      <p:to>
                                        <p:strVal val="visible"/>
                                      </p:to>
                                    </p:set>
                                    <p:animEffect transition="in" filter="fade">
                                      <p:cBhvr>
                                        <p:cTn id="95" dur="400"/>
                                        <p:tgtEl>
                                          <p:spTgt spid="185"/>
                                        </p:tgtEl>
                                      </p:cBhvr>
                                    </p:animEffect>
                                  </p:childTnLst>
                                </p:cTn>
                              </p:par>
                              <p:par>
                                <p:cTn id="96" presetID="42" presetClass="path" presetSubtype="0" decel="100000" fill="hold" grpId="1" nodeType="withEffect">
                                  <p:stCondLst>
                                    <p:cond delay="500"/>
                                  </p:stCondLst>
                                  <p:childTnLst>
                                    <p:animMotion origin="layout" path="M -4.79167E-6 -3.7037E-6 L -4.79167E-6 0.0963 " pathEditMode="relative" rAng="0" ptsTypes="AA">
                                      <p:cBhvr>
                                        <p:cTn id="97" dur="700" spd="-100000" fill="hold"/>
                                        <p:tgtEl>
                                          <p:spTgt spid="185"/>
                                        </p:tgtEl>
                                        <p:attrNameLst>
                                          <p:attrName>ppt_x</p:attrName>
                                          <p:attrName>ppt_y</p:attrName>
                                        </p:attrNameLst>
                                      </p:cBhvr>
                                      <p:rCtr x="0" y="4815"/>
                                    </p:animMotion>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86"/>
                                        </p:tgtEl>
                                      </p:cBhvr>
                                    </p:animEffect>
                                    <p:set>
                                      <p:cBhvr>
                                        <p:cTn id="102" dur="1" fill="hold">
                                          <p:stCondLst>
                                            <p:cond delay="499"/>
                                          </p:stCondLst>
                                        </p:cTn>
                                        <p:tgtEl>
                                          <p:spTgt spid="186"/>
                                        </p:tgtEl>
                                        <p:attrNameLst>
                                          <p:attrName>style.visibility</p:attrName>
                                        </p:attrNameLst>
                                      </p:cBhvr>
                                      <p:to>
                                        <p:strVal val="hidden"/>
                                      </p:to>
                                    </p:set>
                                  </p:childTnLst>
                                </p:cTn>
                              </p:par>
                              <p:par>
                                <p:cTn id="103" presetID="10" presetClass="exit" presetSubtype="0" fill="hold" grpId="2" nodeType="withEffect">
                                  <p:stCondLst>
                                    <p:cond delay="0"/>
                                  </p:stCondLst>
                                  <p:childTnLst>
                                    <p:animEffect transition="out" filter="fade">
                                      <p:cBhvr>
                                        <p:cTn id="104" dur="500"/>
                                        <p:tgtEl>
                                          <p:spTgt spid="185"/>
                                        </p:tgtEl>
                                      </p:cBhvr>
                                    </p:animEffect>
                                    <p:set>
                                      <p:cBhvr>
                                        <p:cTn id="105" dur="1" fill="hold">
                                          <p:stCondLst>
                                            <p:cond delay="499"/>
                                          </p:stCondLst>
                                        </p:cTn>
                                        <p:tgtEl>
                                          <p:spTgt spid="185"/>
                                        </p:tgtEl>
                                        <p:attrNameLst>
                                          <p:attrName>style.visibility</p:attrName>
                                        </p:attrNameLst>
                                      </p:cBhvr>
                                      <p:to>
                                        <p:strVal val="hidden"/>
                                      </p:to>
                                    </p:set>
                                  </p:childTnLst>
                                </p:cTn>
                              </p:par>
                              <p:par>
                                <p:cTn id="106" presetID="22" presetClass="entr" presetSubtype="1" fill="hold" grpId="0" nodeType="withEffect">
                                  <p:stCondLst>
                                    <p:cond delay="0"/>
                                  </p:stCondLst>
                                  <p:childTnLst>
                                    <p:set>
                                      <p:cBhvr>
                                        <p:cTn id="107" dur="1" fill="hold">
                                          <p:stCondLst>
                                            <p:cond delay="0"/>
                                          </p:stCondLst>
                                        </p:cTn>
                                        <p:tgtEl>
                                          <p:spTgt spid="192"/>
                                        </p:tgtEl>
                                        <p:attrNameLst>
                                          <p:attrName>style.visibility</p:attrName>
                                        </p:attrNameLst>
                                      </p:cBhvr>
                                      <p:to>
                                        <p:strVal val="visible"/>
                                      </p:to>
                                    </p:set>
                                    <p:animEffect transition="in" filter="wipe(up)">
                                      <p:cBhvr>
                                        <p:cTn id="108" dur="500"/>
                                        <p:tgtEl>
                                          <p:spTgt spid="192"/>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91"/>
                                        </p:tgtEl>
                                        <p:attrNameLst>
                                          <p:attrName>style.visibility</p:attrName>
                                        </p:attrNameLst>
                                      </p:cBhvr>
                                      <p:to>
                                        <p:strVal val="visible"/>
                                      </p:to>
                                    </p:set>
                                    <p:animEffect transition="in" filter="fade">
                                      <p:cBhvr>
                                        <p:cTn id="111" dur="400"/>
                                        <p:tgtEl>
                                          <p:spTgt spid="191"/>
                                        </p:tgtEl>
                                      </p:cBhvr>
                                    </p:animEffect>
                                  </p:childTnLst>
                                </p:cTn>
                              </p:par>
                              <p:par>
                                <p:cTn id="112" presetID="42" presetClass="path" presetSubtype="0" decel="100000" fill="hold" grpId="1" nodeType="withEffect">
                                  <p:stCondLst>
                                    <p:cond delay="500"/>
                                  </p:stCondLst>
                                  <p:childTnLst>
                                    <p:animMotion origin="layout" path="M 3.75E-6 1.11111E-6 L 3.75E-6 0.0963 " pathEditMode="relative" rAng="0" ptsTypes="AA">
                                      <p:cBhvr>
                                        <p:cTn id="113" dur="700" spd="-100000" fill="hold"/>
                                        <p:tgtEl>
                                          <p:spTgt spid="191"/>
                                        </p:tgtEl>
                                        <p:attrNameLst>
                                          <p:attrName>ppt_x</p:attrName>
                                          <p:attrName>ppt_y</p:attrName>
                                        </p:attrNameLst>
                                      </p:cBhvr>
                                      <p:rCtr x="0" y="4815"/>
                                    </p:animMotion>
                                  </p:childTnLst>
                                </p:cTn>
                              </p:par>
                              <p:par>
                                <p:cTn id="114" presetID="22" presetClass="entr" presetSubtype="1" fill="hold" grpId="0" nodeType="withEffect">
                                  <p:stCondLst>
                                    <p:cond delay="0"/>
                                  </p:stCondLst>
                                  <p:childTnLst>
                                    <p:set>
                                      <p:cBhvr>
                                        <p:cTn id="115" dur="1" fill="hold">
                                          <p:stCondLst>
                                            <p:cond delay="0"/>
                                          </p:stCondLst>
                                        </p:cTn>
                                        <p:tgtEl>
                                          <p:spTgt spid="194"/>
                                        </p:tgtEl>
                                        <p:attrNameLst>
                                          <p:attrName>style.visibility</p:attrName>
                                        </p:attrNameLst>
                                      </p:cBhvr>
                                      <p:to>
                                        <p:strVal val="visible"/>
                                      </p:to>
                                    </p:set>
                                    <p:animEffect transition="in" filter="wipe(up)">
                                      <p:cBhvr>
                                        <p:cTn id="116" dur="500"/>
                                        <p:tgtEl>
                                          <p:spTgt spid="194"/>
                                        </p:tgtEl>
                                      </p:cBhvr>
                                    </p:animEffect>
                                  </p:childTnLst>
                                </p:cTn>
                              </p:par>
                              <p:par>
                                <p:cTn id="117" presetID="10" presetClass="entr" presetSubtype="0" fill="hold" grpId="0" nodeType="withEffect">
                                  <p:stCondLst>
                                    <p:cond delay="750"/>
                                  </p:stCondLst>
                                  <p:childTnLst>
                                    <p:set>
                                      <p:cBhvr>
                                        <p:cTn id="118" dur="1" fill="hold">
                                          <p:stCondLst>
                                            <p:cond delay="0"/>
                                          </p:stCondLst>
                                        </p:cTn>
                                        <p:tgtEl>
                                          <p:spTgt spid="193"/>
                                        </p:tgtEl>
                                        <p:attrNameLst>
                                          <p:attrName>style.visibility</p:attrName>
                                        </p:attrNameLst>
                                      </p:cBhvr>
                                      <p:to>
                                        <p:strVal val="visible"/>
                                      </p:to>
                                    </p:set>
                                    <p:animEffect transition="in" filter="fade">
                                      <p:cBhvr>
                                        <p:cTn id="119" dur="400"/>
                                        <p:tgtEl>
                                          <p:spTgt spid="193"/>
                                        </p:tgtEl>
                                      </p:cBhvr>
                                    </p:animEffect>
                                  </p:childTnLst>
                                </p:cTn>
                              </p:par>
                              <p:par>
                                <p:cTn id="120" presetID="42" presetClass="path" presetSubtype="0" decel="100000" fill="hold" grpId="1" nodeType="withEffect">
                                  <p:stCondLst>
                                    <p:cond delay="500"/>
                                  </p:stCondLst>
                                  <p:childTnLst>
                                    <p:animMotion origin="layout" path="M -2.91667E-6 -2.22222E-6 L -2.91667E-6 0.0963 " pathEditMode="relative" rAng="0" ptsTypes="AA">
                                      <p:cBhvr>
                                        <p:cTn id="121" dur="700" spd="-100000" fill="hold"/>
                                        <p:tgtEl>
                                          <p:spTgt spid="19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58" grpId="0"/>
      <p:bldP spid="158" grpId="1"/>
      <p:bldP spid="158" grpId="2"/>
      <p:bldP spid="159" grpId="0"/>
      <p:bldP spid="159" grpId="1"/>
      <p:bldP spid="159" grpId="2"/>
      <p:bldP spid="162" grpId="0"/>
      <p:bldP spid="162" grpId="1"/>
      <p:bldP spid="162" grpId="2"/>
      <p:bldP spid="163" grpId="0"/>
      <p:bldP spid="163" grpId="1"/>
      <p:bldP spid="164" grpId="0" animBg="1"/>
      <p:bldP spid="164" grpId="1" animBg="1"/>
      <p:bldP spid="165" grpId="0" animBg="1"/>
      <p:bldP spid="165" grpId="1" animBg="1"/>
      <p:bldP spid="166" grpId="0" animBg="1"/>
      <p:bldP spid="166" grpId="1" animBg="1"/>
      <p:bldP spid="167" grpId="0" animBg="1"/>
      <p:bldP spid="132" grpId="0" animBg="1"/>
      <p:bldP spid="185" grpId="0"/>
      <p:bldP spid="185" grpId="1"/>
      <p:bldP spid="185" grpId="2"/>
      <p:bldP spid="186" grpId="0" animBg="1"/>
      <p:bldP spid="186" grpId="1" animBg="1"/>
      <p:bldP spid="191" grpId="0"/>
      <p:bldP spid="191" grpId="1"/>
      <p:bldP spid="192" grpId="0" animBg="1"/>
      <p:bldP spid="193" grpId="0"/>
      <p:bldP spid="193" grpId="1"/>
      <p:bldP spid="19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4179-6EDD-4395-8E90-FE3EEF9BA97F}"/>
              </a:ext>
            </a:extLst>
          </p:cNvPr>
          <p:cNvSpPr>
            <a:spLocks noGrp="1"/>
          </p:cNvSpPr>
          <p:nvPr>
            <p:ph type="title"/>
          </p:nvPr>
        </p:nvSpPr>
        <p:spPr/>
        <p:txBody>
          <a:bodyPr/>
          <a:lstStyle/>
          <a:p>
            <a:r>
              <a:rPr lang="en-US" dirty="0"/>
              <a:t>Datacenter migration journey</a:t>
            </a:r>
          </a:p>
        </p:txBody>
      </p:sp>
      <p:sp>
        <p:nvSpPr>
          <p:cNvPr id="3" name="Text Placeholder 2">
            <a:extLst>
              <a:ext uri="{FF2B5EF4-FFF2-40B4-BE49-F238E27FC236}">
                <a16:creationId xmlns:a16="http://schemas.microsoft.com/office/drawing/2014/main" id="{57E88827-54A2-4FAB-9CC9-85AB26F9F492}"/>
              </a:ext>
            </a:extLst>
          </p:cNvPr>
          <p:cNvSpPr>
            <a:spLocks noGrp="1"/>
          </p:cNvSpPr>
          <p:nvPr>
            <p:ph type="body" sz="quarter" idx="10"/>
          </p:nvPr>
        </p:nvSpPr>
        <p:spPr>
          <a:xfrm>
            <a:off x="295367" y="1152144"/>
            <a:ext cx="11887200" cy="3859967"/>
          </a:xfrm>
        </p:spPr>
        <p:txBody>
          <a:bodyPr/>
          <a:lstStyle/>
          <a:p>
            <a:pPr marL="514350" indent="-514350">
              <a:buAutoNum type="arabicPeriod"/>
            </a:pPr>
            <a:r>
              <a:rPr lang="en-US" dirty="0"/>
              <a:t>Sign Hoster DC Migration Program contract – DONE</a:t>
            </a:r>
          </a:p>
          <a:p>
            <a:pPr marL="514350" indent="-514350">
              <a:buAutoNum type="arabicPeriod"/>
            </a:pPr>
            <a:r>
              <a:rPr lang="en-US" dirty="0"/>
              <a:t>Make a proposal for customers</a:t>
            </a:r>
          </a:p>
          <a:p>
            <a:pPr marL="514350" indent="-514350">
              <a:buAutoNum type="arabicPeriod"/>
            </a:pPr>
            <a:r>
              <a:rPr lang="en-US" dirty="0"/>
              <a:t>Reach your customers</a:t>
            </a:r>
          </a:p>
          <a:p>
            <a:pPr marL="514350" indent="-514350">
              <a:buAutoNum type="arabicPeriod"/>
            </a:pPr>
            <a:r>
              <a:rPr lang="en-US" dirty="0"/>
              <a:t>Identify workloads</a:t>
            </a:r>
          </a:p>
          <a:p>
            <a:pPr marL="514350" indent="-514350">
              <a:buAutoNum type="arabicPeriod"/>
            </a:pPr>
            <a:r>
              <a:rPr lang="en-US" dirty="0"/>
              <a:t>Perform an assessment</a:t>
            </a:r>
          </a:p>
          <a:p>
            <a:pPr marL="514350" indent="-514350">
              <a:buAutoNum type="arabicPeriod"/>
            </a:pPr>
            <a:r>
              <a:rPr lang="en-US" dirty="0"/>
              <a:t>Build and validate a migration plan</a:t>
            </a:r>
          </a:p>
          <a:p>
            <a:pPr marL="514350" indent="-514350">
              <a:buAutoNum type="arabicPeriod"/>
            </a:pPr>
            <a:r>
              <a:rPr lang="en-US" dirty="0"/>
              <a:t>Move data.</a:t>
            </a:r>
          </a:p>
        </p:txBody>
      </p:sp>
    </p:spTree>
    <p:extLst>
      <p:ext uri="{BB962C8B-B14F-4D97-AF65-F5344CB8AC3E}">
        <p14:creationId xmlns:p14="http://schemas.microsoft.com/office/powerpoint/2010/main" val="24146082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p:cNvPicPr>
            <a:picLocks noChangeAspect="1"/>
          </p:cNvPicPr>
          <p:nvPr/>
        </p:nvPicPr>
        <p:blipFill>
          <a:blip r:embed="rId3">
            <a:clrChange>
              <a:clrFrom>
                <a:srgbClr val="FFFFFF"/>
              </a:clrFrom>
              <a:clrTo>
                <a:srgbClr val="FFFFFF">
                  <a:alpha val="0"/>
                </a:srgbClr>
              </a:clrTo>
            </a:clrChange>
          </a:blip>
          <a:stretch>
            <a:fillRect/>
          </a:stretch>
        </p:blipFill>
        <p:spPr>
          <a:xfrm>
            <a:off x="974549" y="4706008"/>
            <a:ext cx="1415742" cy="474347"/>
          </a:xfrm>
          <a:prstGeom prst="rect">
            <a:avLst/>
          </a:prstGeom>
        </p:spPr>
      </p:pic>
      <p:pic>
        <p:nvPicPr>
          <p:cNvPr id="111" name="Picture 110"/>
          <p:cNvPicPr>
            <a:picLocks noChangeAspect="1"/>
          </p:cNvPicPr>
          <p:nvPr/>
        </p:nvPicPr>
        <p:blipFill>
          <a:blip r:embed="rId4">
            <a:clrChange>
              <a:clrFrom>
                <a:srgbClr val="FFFFFF"/>
              </a:clrFrom>
              <a:clrTo>
                <a:srgbClr val="FFFFFF">
                  <a:alpha val="0"/>
                </a:srgbClr>
              </a:clrTo>
            </a:clrChange>
          </a:blip>
          <a:stretch>
            <a:fillRect/>
          </a:stretch>
        </p:blipFill>
        <p:spPr>
          <a:xfrm>
            <a:off x="3560437" y="3315874"/>
            <a:ext cx="1608127" cy="379407"/>
          </a:xfrm>
          <a:prstGeom prst="rect">
            <a:avLst/>
          </a:prstGeom>
        </p:spPr>
      </p:pic>
      <p:pic>
        <p:nvPicPr>
          <p:cNvPr id="112" name="Picture 111"/>
          <p:cNvPicPr>
            <a:picLocks noChangeAspect="1"/>
          </p:cNvPicPr>
          <p:nvPr/>
        </p:nvPicPr>
        <p:blipFill>
          <a:blip r:embed="rId5">
            <a:clrChange>
              <a:clrFrom>
                <a:srgbClr val="FFFFFF"/>
              </a:clrFrom>
              <a:clrTo>
                <a:srgbClr val="FFFFFF">
                  <a:alpha val="0"/>
                </a:srgbClr>
              </a:clrTo>
            </a:clrChange>
          </a:blip>
          <a:stretch>
            <a:fillRect/>
          </a:stretch>
        </p:blipFill>
        <p:spPr>
          <a:xfrm>
            <a:off x="1412849" y="5367472"/>
            <a:ext cx="1381457" cy="522305"/>
          </a:xfrm>
          <a:prstGeom prst="rect">
            <a:avLst/>
          </a:prstGeom>
        </p:spPr>
      </p:pic>
      <p:pic>
        <p:nvPicPr>
          <p:cNvPr id="113" name="Picture 112"/>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1745" b="32540"/>
          <a:stretch/>
        </p:blipFill>
        <p:spPr>
          <a:xfrm>
            <a:off x="10761401" y="3047994"/>
            <a:ext cx="1723578" cy="569986"/>
          </a:xfrm>
          <a:prstGeom prst="rect">
            <a:avLst/>
          </a:prstGeom>
        </p:spPr>
      </p:pic>
      <p:pic>
        <p:nvPicPr>
          <p:cNvPr id="114" name="Picture 113"/>
          <p:cNvPicPr>
            <a:picLocks noChangeAspect="1"/>
          </p:cNvPicPr>
          <p:nvPr/>
        </p:nvPicPr>
        <p:blipFill>
          <a:blip r:embed="rId7">
            <a:clrChange>
              <a:clrFrom>
                <a:srgbClr val="FFFFFF"/>
              </a:clrFrom>
              <a:clrTo>
                <a:srgbClr val="FFFFFF">
                  <a:alpha val="0"/>
                </a:srgbClr>
              </a:clrTo>
            </a:clrChange>
          </a:blip>
          <a:stretch>
            <a:fillRect/>
          </a:stretch>
        </p:blipFill>
        <p:spPr>
          <a:xfrm>
            <a:off x="473062" y="2300853"/>
            <a:ext cx="1978291" cy="408472"/>
          </a:xfrm>
          <a:prstGeom prst="rect">
            <a:avLst/>
          </a:prstGeom>
        </p:spPr>
      </p:pic>
      <p:pic>
        <p:nvPicPr>
          <p:cNvPr id="115" name="Picture 114"/>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7014" b="6823"/>
          <a:stretch/>
        </p:blipFill>
        <p:spPr>
          <a:xfrm>
            <a:off x="3445352" y="5966294"/>
            <a:ext cx="2029251" cy="739923"/>
          </a:xfrm>
          <a:prstGeom prst="rect">
            <a:avLst/>
          </a:prstGeom>
        </p:spPr>
      </p:pic>
      <p:pic>
        <p:nvPicPr>
          <p:cNvPr id="116" name="Picture 115"/>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91122" y="1915881"/>
            <a:ext cx="1510731" cy="606002"/>
          </a:xfrm>
          <a:prstGeom prst="rect">
            <a:avLst/>
          </a:prstGeom>
        </p:spPr>
      </p:pic>
      <p:pic>
        <p:nvPicPr>
          <p:cNvPr id="117" name="Picture 116"/>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0926" y="1541567"/>
            <a:ext cx="1335941" cy="502936"/>
          </a:xfrm>
          <a:prstGeom prst="rect">
            <a:avLst/>
          </a:prstGeom>
        </p:spPr>
      </p:pic>
      <p:pic>
        <p:nvPicPr>
          <p:cNvPr id="118" name="Picture 117"/>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60449" y="1339769"/>
            <a:ext cx="1615429" cy="626482"/>
          </a:xfrm>
          <a:prstGeom prst="rect">
            <a:avLst/>
          </a:prstGeom>
        </p:spPr>
      </p:pic>
      <p:pic>
        <p:nvPicPr>
          <p:cNvPr id="119" name="Picture 118"/>
          <p:cNvPicPr>
            <a:picLocks noChangeAspect="1"/>
          </p:cNvPicPr>
          <p:nvPr/>
        </p:nvPicPr>
        <p:blipFill>
          <a:blip r:embed="rId12">
            <a:clrChange>
              <a:clrFrom>
                <a:srgbClr val="FFFFFF"/>
              </a:clrFrom>
              <a:clrTo>
                <a:srgbClr val="FFFFFF">
                  <a:alpha val="0"/>
                </a:srgbClr>
              </a:clrTo>
            </a:clrChange>
          </a:blip>
          <a:stretch>
            <a:fillRect/>
          </a:stretch>
        </p:blipFill>
        <p:spPr>
          <a:xfrm>
            <a:off x="875212" y="3049916"/>
            <a:ext cx="1341851" cy="246118"/>
          </a:xfrm>
          <a:prstGeom prst="rect">
            <a:avLst/>
          </a:prstGeom>
        </p:spPr>
      </p:pic>
      <p:pic>
        <p:nvPicPr>
          <p:cNvPr id="120" name="Picture 119"/>
          <p:cNvPicPr>
            <a:picLocks noChangeAspect="1"/>
          </p:cNvPicPr>
          <p:nvPr/>
        </p:nvPicPr>
        <p:blipFill>
          <a:blip r:embed="rId13" cstate="print">
            <a:clrChange>
              <a:clrFrom>
                <a:srgbClr val="FEFDFF"/>
              </a:clrFrom>
              <a:clrTo>
                <a:srgbClr val="FEFDFF">
                  <a:alpha val="0"/>
                </a:srgbClr>
              </a:clrTo>
            </a:clrChange>
            <a:extLst>
              <a:ext uri="{28A0092B-C50C-407E-A947-70E740481C1C}">
                <a14:useLocalDpi xmlns:a14="http://schemas.microsoft.com/office/drawing/2010/main" val="0"/>
              </a:ext>
            </a:extLst>
          </a:blip>
          <a:stretch>
            <a:fillRect/>
          </a:stretch>
        </p:blipFill>
        <p:spPr>
          <a:xfrm>
            <a:off x="11100496" y="1429716"/>
            <a:ext cx="1045386" cy="223703"/>
          </a:xfrm>
          <a:prstGeom prst="rect">
            <a:avLst/>
          </a:prstGeom>
        </p:spPr>
      </p:pic>
      <p:pic>
        <p:nvPicPr>
          <p:cNvPr id="121" name="Picture 12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660727" y="1932055"/>
            <a:ext cx="1594266" cy="380707"/>
          </a:xfrm>
          <a:prstGeom prst="rect">
            <a:avLst/>
          </a:prstGeom>
          <a:noFill/>
          <a:ln>
            <a:noFill/>
          </a:ln>
        </p:spPr>
      </p:pic>
      <p:pic>
        <p:nvPicPr>
          <p:cNvPr id="122" name="Picture 12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89683" y="933318"/>
            <a:ext cx="907509" cy="447226"/>
          </a:xfrm>
          <a:prstGeom prst="rect">
            <a:avLst/>
          </a:prstGeom>
          <a:noFill/>
          <a:ln>
            <a:noFill/>
          </a:ln>
        </p:spPr>
      </p:pic>
      <p:pic>
        <p:nvPicPr>
          <p:cNvPr id="123" name="Picture 122"/>
          <p:cNvPicPr>
            <a:picLocks noChangeAspect="1"/>
          </p:cNvPicPr>
          <p:nvPr/>
        </p:nvPicPr>
        <p:blipFill>
          <a:blip r:embed="rId16">
            <a:clrChange>
              <a:clrFrom>
                <a:srgbClr val="FFFFFF"/>
              </a:clrFrom>
              <a:clrTo>
                <a:srgbClr val="FFFFFF">
                  <a:alpha val="0"/>
                </a:srgbClr>
              </a:clrTo>
            </a:clrChange>
          </a:blip>
          <a:stretch>
            <a:fillRect/>
          </a:stretch>
        </p:blipFill>
        <p:spPr>
          <a:xfrm>
            <a:off x="7740645" y="2582136"/>
            <a:ext cx="1446509" cy="328615"/>
          </a:xfrm>
          <a:prstGeom prst="rect">
            <a:avLst/>
          </a:prstGeom>
        </p:spPr>
      </p:pic>
      <p:pic>
        <p:nvPicPr>
          <p:cNvPr id="125"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10817" y="994902"/>
            <a:ext cx="1516325" cy="264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6" descr="http://res.cloudinary.com/octopusdeploy/image/upload/v1411729274/Logo-Text-BlueBlackWhite-400_f6zxbu.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293523" y="3904716"/>
            <a:ext cx="1941229" cy="37854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8" descr="http://himss.eu/sites/default/files/ibm-logo.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293446" y="909479"/>
            <a:ext cx="1085123" cy="423396"/>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p:cNvPicPr>
            <a:picLocks noChangeAspect="1"/>
          </p:cNvPicPr>
          <p:nvPr/>
        </p:nvPicPr>
        <p:blipFill>
          <a:blip r:embed="rId20"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7701520" y="6472630"/>
            <a:ext cx="1165087" cy="303935"/>
          </a:xfrm>
          <a:prstGeom prst="rect">
            <a:avLst/>
          </a:prstGeom>
        </p:spPr>
      </p:pic>
      <p:pic>
        <p:nvPicPr>
          <p:cNvPr id="129" name="Picture 128"/>
          <p:cNvPicPr>
            <a:picLocks noChangeAspect="1"/>
          </p:cNvPicPr>
          <p:nvPr/>
        </p:nvPicPr>
        <p:blipFill rotWithShape="1">
          <a:blip r:embed="rId21" cstate="print">
            <a:clrChange>
              <a:clrFrom>
                <a:srgbClr val="FFFFFD"/>
              </a:clrFrom>
              <a:clrTo>
                <a:srgbClr val="FFFFFD">
                  <a:alpha val="0"/>
                </a:srgbClr>
              </a:clrTo>
            </a:clrChange>
            <a:extLst>
              <a:ext uri="{28A0092B-C50C-407E-A947-70E740481C1C}">
                <a14:useLocalDpi xmlns:a14="http://schemas.microsoft.com/office/drawing/2010/main" val="0"/>
              </a:ext>
            </a:extLst>
          </a:blip>
          <a:srcRect r="3889"/>
          <a:stretch/>
        </p:blipFill>
        <p:spPr>
          <a:xfrm>
            <a:off x="2300072" y="2801676"/>
            <a:ext cx="1479784" cy="330156"/>
          </a:xfrm>
          <a:prstGeom prst="rect">
            <a:avLst/>
          </a:prstGeom>
        </p:spPr>
      </p:pic>
      <p:pic>
        <p:nvPicPr>
          <p:cNvPr id="130" name="Picture 129"/>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t="35054" b="34474"/>
          <a:stretch/>
        </p:blipFill>
        <p:spPr>
          <a:xfrm>
            <a:off x="3117743" y="2087280"/>
            <a:ext cx="1494345" cy="455350"/>
          </a:xfrm>
          <a:prstGeom prst="rect">
            <a:avLst/>
          </a:prstGeom>
        </p:spPr>
      </p:pic>
      <p:pic>
        <p:nvPicPr>
          <p:cNvPr id="131" name="Picture 130"/>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1635" y="2617063"/>
            <a:ext cx="1669886" cy="301865"/>
          </a:xfrm>
          <a:prstGeom prst="rect">
            <a:avLst/>
          </a:prstGeom>
        </p:spPr>
      </p:pic>
      <p:pic>
        <p:nvPicPr>
          <p:cNvPr id="132" name="Picture 131"/>
          <p:cNvPicPr>
            <a:picLocks noChangeAspect="1"/>
          </p:cNvPicPr>
          <p:nvPr/>
        </p:nvPicPr>
        <p:blipFill>
          <a:blip r:embed="rId2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304304" y="5540708"/>
            <a:ext cx="1516940" cy="326631"/>
          </a:xfrm>
          <a:prstGeom prst="rect">
            <a:avLst/>
          </a:prstGeom>
        </p:spPr>
      </p:pic>
      <p:pic>
        <p:nvPicPr>
          <p:cNvPr id="133" name="Picture 132"/>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4604" y="4764811"/>
            <a:ext cx="1399018" cy="455660"/>
          </a:xfrm>
          <a:prstGeom prst="rect">
            <a:avLst/>
          </a:prstGeom>
        </p:spPr>
      </p:pic>
      <p:pic>
        <p:nvPicPr>
          <p:cNvPr id="134" name="Picture 133"/>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96644" y="2985415"/>
            <a:ext cx="1456078" cy="408414"/>
          </a:xfrm>
          <a:prstGeom prst="rect">
            <a:avLst/>
          </a:prstGeom>
        </p:spPr>
      </p:pic>
      <p:pic>
        <p:nvPicPr>
          <p:cNvPr id="135" name="Picture 134"/>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7306" y="6010881"/>
            <a:ext cx="603226" cy="603226"/>
          </a:xfrm>
          <a:prstGeom prst="rect">
            <a:avLst/>
          </a:prstGeom>
        </p:spPr>
      </p:pic>
      <p:pic>
        <p:nvPicPr>
          <p:cNvPr id="136" name="Picture 135"/>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8630" y="4513711"/>
            <a:ext cx="1958162" cy="542519"/>
          </a:xfrm>
          <a:prstGeom prst="rect">
            <a:avLst/>
          </a:prstGeom>
        </p:spPr>
      </p:pic>
      <p:pic>
        <p:nvPicPr>
          <p:cNvPr id="137" name="Picture 136"/>
          <p:cNvPicPr>
            <a:picLocks noChangeAspect="1"/>
          </p:cNvPicPr>
          <p:nvPr/>
        </p:nvPicPr>
        <p:blipFill rotWithShape="1">
          <a:blip r:embed="rId29" cstate="print">
            <a:clrChange>
              <a:clrFrom>
                <a:srgbClr val="F2FFFF"/>
              </a:clrFrom>
              <a:clrTo>
                <a:srgbClr val="F2FFFF">
                  <a:alpha val="0"/>
                </a:srgbClr>
              </a:clrTo>
            </a:clrChange>
            <a:extLst>
              <a:ext uri="{28A0092B-C50C-407E-A947-70E740481C1C}">
                <a14:useLocalDpi xmlns:a14="http://schemas.microsoft.com/office/drawing/2010/main" val="0"/>
              </a:ext>
            </a:extLst>
          </a:blip>
          <a:srcRect t="26550" b="31411"/>
          <a:stretch/>
        </p:blipFill>
        <p:spPr>
          <a:xfrm>
            <a:off x="9598852" y="1214153"/>
            <a:ext cx="1355312" cy="569760"/>
          </a:xfrm>
          <a:prstGeom prst="rect">
            <a:avLst/>
          </a:prstGeom>
        </p:spPr>
      </p:pic>
      <p:pic>
        <p:nvPicPr>
          <p:cNvPr id="138" name="Picture 137"/>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184" y="2477367"/>
            <a:ext cx="1686528" cy="524420"/>
          </a:xfrm>
          <a:prstGeom prst="rect">
            <a:avLst/>
          </a:prstGeom>
        </p:spPr>
      </p:pic>
      <p:pic>
        <p:nvPicPr>
          <p:cNvPr id="139" name="Picture 138"/>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85489" y="5511754"/>
            <a:ext cx="1366722" cy="347890"/>
          </a:xfrm>
          <a:prstGeom prst="rect">
            <a:avLst/>
          </a:prstGeom>
        </p:spPr>
      </p:pic>
      <p:pic>
        <p:nvPicPr>
          <p:cNvPr id="140" name="Picture 139"/>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6542" y="1760272"/>
            <a:ext cx="1345778" cy="387550"/>
          </a:xfrm>
          <a:prstGeom prst="rect">
            <a:avLst/>
          </a:prstGeom>
        </p:spPr>
      </p:pic>
      <p:pic>
        <p:nvPicPr>
          <p:cNvPr id="141" name="Picture 140"/>
          <p:cNvPicPr>
            <a:picLocks noChangeAspect="1"/>
          </p:cNvPicPr>
          <p:nvPr/>
        </p:nvPicPr>
        <p:blipFill>
          <a:blip r:embed="rId3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44765" y="1877790"/>
            <a:ext cx="1356527" cy="432395"/>
          </a:xfrm>
          <a:prstGeom prst="rect">
            <a:avLst/>
          </a:prstGeom>
        </p:spPr>
      </p:pic>
      <p:pic>
        <p:nvPicPr>
          <p:cNvPr id="142" name="Picture 141"/>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9878" y="2761516"/>
            <a:ext cx="1782674" cy="389735"/>
          </a:xfrm>
          <a:prstGeom prst="rect">
            <a:avLst/>
          </a:prstGeom>
        </p:spPr>
      </p:pic>
      <p:pic>
        <p:nvPicPr>
          <p:cNvPr id="143" name="Picture 142"/>
          <p:cNvPicPr>
            <a:picLocks noChangeAspect="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t="15709" r="4558" b="24173"/>
          <a:stretch/>
        </p:blipFill>
        <p:spPr>
          <a:xfrm>
            <a:off x="9651414" y="888290"/>
            <a:ext cx="1717641" cy="505854"/>
          </a:xfrm>
          <a:prstGeom prst="rect">
            <a:avLst/>
          </a:prstGeom>
        </p:spPr>
      </p:pic>
      <p:pic>
        <p:nvPicPr>
          <p:cNvPr id="144" name="Picture 143"/>
          <p:cNvPicPr>
            <a:picLocks noChangeAspect="1"/>
          </p:cNvPicPr>
          <p:nvPr/>
        </p:nvPicPr>
        <p:blipFill>
          <a:blip r:embed="rId36"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8089843" y="1319550"/>
            <a:ext cx="1322340" cy="358968"/>
          </a:xfrm>
          <a:prstGeom prst="rect">
            <a:avLst/>
          </a:prstGeom>
        </p:spPr>
      </p:pic>
      <p:pic>
        <p:nvPicPr>
          <p:cNvPr id="145" name="Picture 144"/>
          <p:cNvPicPr>
            <a:picLocks noChangeAspect="1"/>
          </p:cNvPicPr>
          <p:nvPr/>
        </p:nvPicPr>
        <p:blipFill rotWithShape="1">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t="7295" b="8644"/>
          <a:stretch/>
        </p:blipFill>
        <p:spPr>
          <a:xfrm>
            <a:off x="2307111" y="6060288"/>
            <a:ext cx="1174036" cy="481190"/>
          </a:xfrm>
          <a:prstGeom prst="rect">
            <a:avLst/>
          </a:prstGeom>
        </p:spPr>
      </p:pic>
      <p:pic>
        <p:nvPicPr>
          <p:cNvPr id="146" name="Picture 145"/>
          <p:cNvPicPr>
            <a:picLocks noChangeAspect="1"/>
          </p:cNvPicPr>
          <p:nvPr/>
        </p:nvPicPr>
        <p:blipFill rotWithShape="1">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t="12690" b="17711"/>
          <a:stretch/>
        </p:blipFill>
        <p:spPr>
          <a:xfrm>
            <a:off x="8184670" y="1990282"/>
            <a:ext cx="1456982" cy="417897"/>
          </a:xfrm>
          <a:prstGeom prst="rect">
            <a:avLst/>
          </a:prstGeom>
        </p:spPr>
      </p:pic>
      <p:pic>
        <p:nvPicPr>
          <p:cNvPr id="147" name="Picture 146"/>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162214" y="4840420"/>
            <a:ext cx="1136098" cy="427634"/>
          </a:xfrm>
          <a:prstGeom prst="rect">
            <a:avLst/>
          </a:prstGeom>
        </p:spPr>
      </p:pic>
      <p:pic>
        <p:nvPicPr>
          <p:cNvPr id="148" name="Picture 2" descr="MyFileBridg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528836" y="5349271"/>
            <a:ext cx="1439947" cy="53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14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6356564" y="5967209"/>
            <a:ext cx="1561820" cy="555740"/>
          </a:xfrm>
          <a:prstGeom prst="rect">
            <a:avLst/>
          </a:prstGeom>
        </p:spPr>
      </p:pic>
      <p:pic>
        <p:nvPicPr>
          <p:cNvPr id="150" name="Picture 14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22713" y="3741874"/>
            <a:ext cx="1736856" cy="312598"/>
          </a:xfrm>
          <a:prstGeom prst="rect">
            <a:avLst/>
          </a:prstGeom>
        </p:spPr>
      </p:pic>
      <p:pic>
        <p:nvPicPr>
          <p:cNvPr id="151" name="Picture 15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967573" y="5880794"/>
            <a:ext cx="1386310" cy="482935"/>
          </a:xfrm>
          <a:prstGeom prst="rect">
            <a:avLst/>
          </a:prstGeom>
        </p:spPr>
      </p:pic>
      <p:pic>
        <p:nvPicPr>
          <p:cNvPr id="152" name="Picture 1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852378" y="5258207"/>
            <a:ext cx="1185406" cy="640514"/>
          </a:xfrm>
          <a:prstGeom prst="rect">
            <a:avLst/>
          </a:prstGeom>
        </p:spPr>
      </p:pic>
      <p:pic>
        <p:nvPicPr>
          <p:cNvPr id="153" name="Picture 1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57820" y="6297788"/>
            <a:ext cx="1971237" cy="326809"/>
          </a:xfrm>
          <a:prstGeom prst="rect">
            <a:avLst/>
          </a:prstGeom>
        </p:spPr>
      </p:pic>
      <p:pic>
        <p:nvPicPr>
          <p:cNvPr id="154" name="Picture 2" descr="http://www.appzero.com/sites/default/files/content/appzero_logo_.pngforweb.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4222706" y="1621945"/>
            <a:ext cx="1823781" cy="23699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4" descr="http://www.metavistech.com/sites/all/themes/custom/metavistech_design/img/logo.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1046836" y="2583934"/>
            <a:ext cx="1155585" cy="328784"/>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p:cNvPicPr>
            <a:picLocks noChangeAspect="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49529" y="5995599"/>
            <a:ext cx="1449062" cy="348026"/>
          </a:xfrm>
          <a:prstGeom prst="rect">
            <a:avLst/>
          </a:prstGeom>
        </p:spPr>
      </p:pic>
      <p:pic>
        <p:nvPicPr>
          <p:cNvPr id="157" name="Picture 156"/>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37588" y="3629961"/>
            <a:ext cx="855005" cy="844450"/>
          </a:xfrm>
          <a:prstGeom prst="rect">
            <a:avLst/>
          </a:prstGeom>
        </p:spPr>
      </p:pic>
      <p:pic>
        <p:nvPicPr>
          <p:cNvPr id="158" name="Picture 157"/>
          <p:cNvPicPr>
            <a:picLocks noChangeAspect="1"/>
          </p:cNvPicPr>
          <p:nvPr/>
        </p:nvPicPr>
        <p:blipFill rotWithShape="1">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t="25992" b="25674"/>
          <a:stretch/>
        </p:blipFill>
        <p:spPr>
          <a:xfrm>
            <a:off x="6876083" y="4695549"/>
            <a:ext cx="1182122" cy="571370"/>
          </a:xfrm>
          <a:prstGeom prst="rect">
            <a:avLst/>
          </a:prstGeom>
        </p:spPr>
      </p:pic>
      <p:pic>
        <p:nvPicPr>
          <p:cNvPr id="160" name="Picture 74" descr="http://www.filecluster.com/news/wp-content/uploads/2014/05/Symantec-Logo.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6612755" y="3632495"/>
            <a:ext cx="1567459" cy="495317"/>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78" descr="http://www.kuali.org/sites/default/files/foundation/images/AppDynamics_Logo.png"/>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13257" y="5246347"/>
            <a:ext cx="931630" cy="757723"/>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84" descr="http://ayende.com/blog/Images/Windows-Live-Writer/RavenDB-2.5-is-out--about_BA68/RavenDB_Logo_5.png"/>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9094959" y="3047923"/>
            <a:ext cx="1677206" cy="36447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wordimpress.com/assets/wordpressIcon2.pn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5287526" y="3464220"/>
            <a:ext cx="660113" cy="58938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88" descr="http://www.analystone.com/wp-content/uploads/2013/03/cloudant.png"/>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3776686" y="3831770"/>
            <a:ext cx="614013" cy="615244"/>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90" descr="http://res.cloudinary.com/cloudinary/image/upload/p2ntnbwskfy47lnc6quu.png"/>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9475919" y="3550385"/>
            <a:ext cx="626215" cy="1024403"/>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94" descr="https://www.memcachier.com/assets/logo.pn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10632572" y="3582583"/>
            <a:ext cx="1544954" cy="231744"/>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8" descr="https://www.percona.com/live/mysql-conference-2013/sites/default/files/clearDB.png"/>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8209518" y="4698056"/>
            <a:ext cx="1439671" cy="539877"/>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2" descr="http://design.ubuntu.com/wp-content/uploads/logo-ubuntu_st_no%C2%AE-orange-hex.png"/>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4123357" y="3624112"/>
            <a:ext cx="1728669" cy="1222114"/>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4" descr="https://wiki.videolan.org/images/archive/20111228204602!Centos.png"/>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7296719" y="4067168"/>
            <a:ext cx="1406553" cy="537431"/>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 descr="http://www.lex-web.net/wp2012/wordpress/wp-content/uploads/2011/02/Linux_Logo.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9751695" y="1850037"/>
            <a:ext cx="517005" cy="608333"/>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8" descr="http://www.comunidadtic.com.ar/wp/wp-content/subidas/2012/05/suse.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5119341" y="3520922"/>
            <a:ext cx="2261269" cy="1747345"/>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2" descr="http://kinlane-productions.s3.amazonaws.com/api-evangelist-site/company/logos/dreamfactory.png"/>
          <p:cNvPicPr>
            <a:picLocks noChangeAspect="1" noChangeArrowheads="1"/>
          </p:cNvPicPr>
          <p:nvPr/>
        </p:nvPicPr>
        <p:blipFill rotWithShape="1">
          <a:blip r:embed="rId63" cstate="print">
            <a:extLst>
              <a:ext uri="{28A0092B-C50C-407E-A947-70E740481C1C}">
                <a14:useLocalDpi xmlns:a14="http://schemas.microsoft.com/office/drawing/2010/main" val="0"/>
              </a:ext>
            </a:extLst>
          </a:blip>
          <a:srcRect b="29226"/>
          <a:stretch/>
        </p:blipFill>
        <p:spPr bwMode="auto">
          <a:xfrm>
            <a:off x="7853915" y="3648064"/>
            <a:ext cx="1495818" cy="63519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4" descr="https://d33np9n32j53g7.cloudfront.net/assets/stacks/rubystack/img/rubystack-stack-110x117-cdb307d10e46a746b64be8523a5b228f.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11046835" y="5103525"/>
            <a:ext cx="822051" cy="874365"/>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6" descr="http://www.microwebworld.naukrihire.com/images/tec/cakephp.png"/>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715937" y="4799023"/>
            <a:ext cx="1433377" cy="423497"/>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newrelic.com/assets/newrelic/logo_NR-fb.png"/>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6732628" y="501168"/>
            <a:ext cx="1782175" cy="1188118"/>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2" descr="http://www.puppetlabs.com/wp-content/uploads/2010/07/Puppet-Labs-horizontal.png"/>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005116" y="5268104"/>
            <a:ext cx="1329609" cy="620718"/>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upload.wikimedia.org/wikipedia/en/thumb/e/eb/MongoDB_Logo.png/640px-MongoDB_Logo.png"/>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7225236" y="3005930"/>
            <a:ext cx="1758422" cy="516537"/>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8" descr="http://2yj23r14cytosbxol4cavq337g.wpengine.netdna-cdn.com/wp-content/uploads/2014/12/docker.png"/>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02080" y="4071947"/>
            <a:ext cx="2120340" cy="7183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logonoid.com/images/splunk-logo.png"/>
          <p:cNvPicPr>
            <a:picLocks noChangeAspect="1" noChangeArrowheads="1"/>
          </p:cNvPicPr>
          <p:nvPr/>
        </p:nvPicPr>
        <p:blipFill>
          <a:blip r:embed="rId7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147" y="960868"/>
            <a:ext cx="1458239" cy="5065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d Hat">
            <a:extLst>
              <a:ext uri="{FF2B5EF4-FFF2-40B4-BE49-F238E27FC236}">
                <a16:creationId xmlns:a16="http://schemas.microsoft.com/office/drawing/2014/main" id="{9A52F72C-1325-44E3-B328-642C6AE7A620}"/>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1486441" y="6010882"/>
            <a:ext cx="734809" cy="734809"/>
          </a:xfrm>
          <a:prstGeom prst="rect">
            <a:avLst/>
          </a:prstGeom>
          <a:noFill/>
          <a:extLst>
            <a:ext uri="{909E8E84-426E-40DD-AFC4-6F175D3DCCD1}">
              <a14:hiddenFill xmlns:a14="http://schemas.microsoft.com/office/drawing/2010/main">
                <a:solidFill>
                  <a:srgbClr val="FFFFFF"/>
                </a:solidFill>
              </a14:hiddenFill>
            </a:ext>
          </a:extLst>
        </p:spPr>
      </p:pic>
      <p:sp>
        <p:nvSpPr>
          <p:cNvPr id="72" name="Title 1">
            <a:extLst>
              <a:ext uri="{FF2B5EF4-FFF2-40B4-BE49-F238E27FC236}">
                <a16:creationId xmlns:a16="http://schemas.microsoft.com/office/drawing/2014/main" id="{546659CD-4AC9-458A-B0F5-E12C6984E48E}"/>
              </a:ext>
            </a:extLst>
          </p:cNvPr>
          <p:cNvSpPr>
            <a:spLocks noGrp="1"/>
          </p:cNvSpPr>
          <p:nvPr>
            <p:ph type="title"/>
          </p:nvPr>
        </p:nvSpPr>
        <p:spPr>
          <a:xfrm>
            <a:off x="313257" y="-18079"/>
            <a:ext cx="8521546" cy="554387"/>
          </a:xfrm>
        </p:spPr>
        <p:txBody>
          <a:bodyPr/>
          <a:lstStyle/>
          <a:p>
            <a:r>
              <a:rPr lang="en-US" dirty="0"/>
              <a:t>Leverage Azure Marketplace</a:t>
            </a:r>
          </a:p>
        </p:txBody>
      </p:sp>
    </p:spTree>
    <p:extLst>
      <p:ext uri="{BB962C8B-B14F-4D97-AF65-F5344CB8AC3E}">
        <p14:creationId xmlns:p14="http://schemas.microsoft.com/office/powerpoint/2010/main" val="1216385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200"/>
                                        <p:tgtEl>
                                          <p:spTgt spid="12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fade">
                                      <p:cBhvr>
                                        <p:cTn id="11" dur="100"/>
                                        <p:tgtEl>
                                          <p:spTgt spid="146"/>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100"/>
                                        <p:tgtEl>
                                          <p:spTgt spid="134"/>
                                        </p:tgtEl>
                                      </p:cBhvr>
                                    </p:animEffect>
                                  </p:childTnLst>
                                </p:cTn>
                              </p:par>
                            </p:childTnLst>
                          </p:cTn>
                        </p:par>
                        <p:par>
                          <p:cTn id="16" fill="hold">
                            <p:stCondLst>
                              <p:cond delay="400"/>
                            </p:stCondLst>
                            <p:childTnLst>
                              <p:par>
                                <p:cTn id="17" presetID="10" presetClass="entr" presetSubtype="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100"/>
                                        <p:tgtEl>
                                          <p:spTgt spid="13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100"/>
                                        <p:tgtEl>
                                          <p:spTgt spid="150"/>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100"/>
                                        <p:tgtEl>
                                          <p:spTgt spid="156"/>
                                        </p:tgtEl>
                                      </p:cBhvr>
                                    </p:animEffect>
                                  </p:childTnLst>
                                </p:cTn>
                              </p:par>
                            </p:childTnLst>
                          </p:cTn>
                        </p:par>
                        <p:par>
                          <p:cTn id="28" fill="hold">
                            <p:stCondLst>
                              <p:cond delay="700"/>
                            </p:stCondLst>
                            <p:childTnLst>
                              <p:par>
                                <p:cTn id="29" presetID="10" presetClass="entr" presetSubtype="0" fill="hold" nodeType="afterEffect">
                                  <p:stCondLst>
                                    <p:cond delay="0"/>
                                  </p:stCondLst>
                                  <p:childTnLst>
                                    <p:set>
                                      <p:cBhvr>
                                        <p:cTn id="30" dur="1" fill="hold">
                                          <p:stCondLst>
                                            <p:cond delay="0"/>
                                          </p:stCondLst>
                                        </p:cTn>
                                        <p:tgtEl>
                                          <p:spTgt spid="158"/>
                                        </p:tgtEl>
                                        <p:attrNameLst>
                                          <p:attrName>style.visibility</p:attrName>
                                        </p:attrNameLst>
                                      </p:cBhvr>
                                      <p:to>
                                        <p:strVal val="visible"/>
                                      </p:to>
                                    </p:set>
                                    <p:animEffect transition="in" filter="fade">
                                      <p:cBhvr>
                                        <p:cTn id="31" dur="100"/>
                                        <p:tgtEl>
                                          <p:spTgt spid="158"/>
                                        </p:tgtEl>
                                      </p:cBhvr>
                                    </p:animEffect>
                                  </p:childTnLst>
                                </p:cTn>
                              </p:par>
                            </p:childTnLst>
                          </p:cTn>
                        </p:par>
                        <p:par>
                          <p:cTn id="32" fill="hold">
                            <p:stCondLst>
                              <p:cond delay="800"/>
                            </p:stCondLst>
                            <p:childTnLst>
                              <p:par>
                                <p:cTn id="33" presetID="10" presetClass="entr" presetSubtype="0" fill="hold" nodeType="after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fade">
                                      <p:cBhvr>
                                        <p:cTn id="35" dur="100"/>
                                        <p:tgtEl>
                                          <p:spTgt spid="173"/>
                                        </p:tgtEl>
                                      </p:cBhvr>
                                    </p:animEffect>
                                  </p:childTnLst>
                                </p:cTn>
                              </p:par>
                            </p:childTnLst>
                          </p:cTn>
                        </p:par>
                        <p:par>
                          <p:cTn id="36" fill="hold">
                            <p:stCondLst>
                              <p:cond delay="900"/>
                            </p:stCondLst>
                            <p:childTnLst>
                              <p:par>
                                <p:cTn id="37" presetID="10" presetClass="entr" presetSubtype="0"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fade">
                                      <p:cBhvr>
                                        <p:cTn id="39" dur="100"/>
                                        <p:tgtEl>
                                          <p:spTgt spid="136"/>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fade">
                                      <p:cBhvr>
                                        <p:cTn id="43" dur="100"/>
                                        <p:tgtEl>
                                          <p:spTgt spid="127"/>
                                        </p:tgtEl>
                                      </p:cBhvr>
                                    </p:animEffect>
                                  </p:childTnLst>
                                </p:cTn>
                              </p:par>
                            </p:childTnLst>
                          </p:cTn>
                        </p:par>
                        <p:par>
                          <p:cTn id="44" fill="hold">
                            <p:stCondLst>
                              <p:cond delay="1100"/>
                            </p:stCondLst>
                            <p:childTnLst>
                              <p:par>
                                <p:cTn id="45" presetID="10" presetClass="entr" presetSubtype="0" fill="hold" nodeType="after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100"/>
                                        <p:tgtEl>
                                          <p:spTgt spid="117"/>
                                        </p:tgtEl>
                                      </p:cBhvr>
                                    </p:animEffect>
                                  </p:childTnLst>
                                </p:cTn>
                              </p:par>
                            </p:childTnLst>
                          </p:cTn>
                        </p:par>
                        <p:par>
                          <p:cTn id="48" fill="hold">
                            <p:stCondLst>
                              <p:cond delay="1200"/>
                            </p:stCondLst>
                            <p:childTnLst>
                              <p:par>
                                <p:cTn id="49" presetID="10" presetClass="entr" presetSubtype="0" fill="hold" nodeType="after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fade">
                                      <p:cBhvr>
                                        <p:cTn id="51" dur="100"/>
                                        <p:tgtEl>
                                          <p:spTgt spid="128"/>
                                        </p:tgtEl>
                                      </p:cBhvr>
                                    </p:animEffect>
                                  </p:childTnLst>
                                </p:cTn>
                              </p:par>
                            </p:childTnLst>
                          </p:cTn>
                        </p:par>
                        <p:par>
                          <p:cTn id="52" fill="hold">
                            <p:stCondLst>
                              <p:cond delay="1300"/>
                            </p:stCondLst>
                            <p:childTnLst>
                              <p:par>
                                <p:cTn id="53" presetID="10" presetClass="entr" presetSubtype="0" fill="hold" nodeType="afterEffect">
                                  <p:stCondLst>
                                    <p:cond delay="0"/>
                                  </p:stCondLst>
                                  <p:childTnLst>
                                    <p:set>
                                      <p:cBhvr>
                                        <p:cTn id="54" dur="1" fill="hold">
                                          <p:stCondLst>
                                            <p:cond delay="0"/>
                                          </p:stCondLst>
                                        </p:cTn>
                                        <p:tgtEl>
                                          <p:spTgt spid="121"/>
                                        </p:tgtEl>
                                        <p:attrNameLst>
                                          <p:attrName>style.visibility</p:attrName>
                                        </p:attrNameLst>
                                      </p:cBhvr>
                                      <p:to>
                                        <p:strVal val="visible"/>
                                      </p:to>
                                    </p:set>
                                    <p:animEffect transition="in" filter="fade">
                                      <p:cBhvr>
                                        <p:cTn id="55" dur="100"/>
                                        <p:tgtEl>
                                          <p:spTgt spid="121"/>
                                        </p:tgtEl>
                                      </p:cBhvr>
                                    </p:animEffect>
                                  </p:childTnLst>
                                </p:cTn>
                              </p:par>
                            </p:childTnLst>
                          </p:cTn>
                        </p:par>
                        <p:par>
                          <p:cTn id="56" fill="hold">
                            <p:stCondLst>
                              <p:cond delay="1400"/>
                            </p:stCondLst>
                            <p:childTnLst>
                              <p:par>
                                <p:cTn id="57" presetID="10" presetClass="entr" presetSubtype="0" fill="hold" nodeType="after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
                                        <p:tgtEl>
                                          <p:spTgt spid="144"/>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175"/>
                                        </p:tgtEl>
                                        <p:attrNameLst>
                                          <p:attrName>style.visibility</p:attrName>
                                        </p:attrNameLst>
                                      </p:cBhvr>
                                      <p:to>
                                        <p:strVal val="visible"/>
                                      </p:to>
                                    </p:set>
                                    <p:animEffect transition="in" filter="fade">
                                      <p:cBhvr>
                                        <p:cTn id="63" dur="100"/>
                                        <p:tgtEl>
                                          <p:spTgt spid="175"/>
                                        </p:tgtEl>
                                      </p:cBhvr>
                                    </p:animEffect>
                                  </p:childTnLst>
                                </p:cTn>
                              </p:par>
                            </p:childTnLst>
                          </p:cTn>
                        </p:par>
                        <p:par>
                          <p:cTn id="64" fill="hold">
                            <p:stCondLst>
                              <p:cond delay="1600"/>
                            </p:stCondLst>
                            <p:childTnLst>
                              <p:par>
                                <p:cTn id="65" presetID="10" presetClass="entr" presetSubtype="0" fill="hold" nodeType="after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fade">
                                      <p:cBhvr>
                                        <p:cTn id="67" dur="100"/>
                                        <p:tgtEl>
                                          <p:spTgt spid="168"/>
                                        </p:tgtEl>
                                      </p:cBhvr>
                                    </p:animEffect>
                                  </p:childTnLst>
                                </p:cTn>
                              </p:par>
                            </p:childTnLst>
                          </p:cTn>
                        </p:par>
                        <p:par>
                          <p:cTn id="68" fill="hold">
                            <p:stCondLst>
                              <p:cond delay="1700"/>
                            </p:stCondLst>
                            <p:childTnLst>
                              <p:par>
                                <p:cTn id="69" presetID="10" presetClass="entr" presetSubtype="0" fill="hold" nodeType="afterEffect">
                                  <p:stCondLst>
                                    <p:cond delay="0"/>
                                  </p:stCondLst>
                                  <p:childTnLst>
                                    <p:set>
                                      <p:cBhvr>
                                        <p:cTn id="70" dur="1" fill="hold">
                                          <p:stCondLst>
                                            <p:cond delay="0"/>
                                          </p:stCondLst>
                                        </p:cTn>
                                        <p:tgtEl>
                                          <p:spTgt spid="164"/>
                                        </p:tgtEl>
                                        <p:attrNameLst>
                                          <p:attrName>style.visibility</p:attrName>
                                        </p:attrNameLst>
                                      </p:cBhvr>
                                      <p:to>
                                        <p:strVal val="visible"/>
                                      </p:to>
                                    </p:set>
                                    <p:animEffect transition="in" filter="fade">
                                      <p:cBhvr>
                                        <p:cTn id="71" dur="100"/>
                                        <p:tgtEl>
                                          <p:spTgt spid="164"/>
                                        </p:tgtEl>
                                      </p:cBhvr>
                                    </p:animEffect>
                                  </p:childTnLst>
                                </p:cTn>
                              </p:par>
                            </p:childTnLst>
                          </p:cTn>
                        </p:par>
                        <p:par>
                          <p:cTn id="72" fill="hold">
                            <p:stCondLst>
                              <p:cond delay="18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100"/>
                                        <p:tgtEl>
                                          <p:spTgt spid="137"/>
                                        </p:tgtEl>
                                      </p:cBhvr>
                                    </p:animEffect>
                                  </p:childTnLst>
                                </p:cTn>
                              </p:par>
                            </p:childTnLst>
                          </p:cTn>
                        </p:par>
                        <p:par>
                          <p:cTn id="76" fill="hold">
                            <p:stCondLst>
                              <p:cond delay="1900"/>
                            </p:stCondLst>
                            <p:childTnLst>
                              <p:par>
                                <p:cTn id="77" presetID="10" presetClass="entr" presetSubtype="0" fill="hold" nodeType="after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fade">
                                      <p:cBhvr>
                                        <p:cTn id="79" dur="100"/>
                                        <p:tgtEl>
                                          <p:spTgt spid="130"/>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45"/>
                                        </p:tgtEl>
                                        <p:attrNameLst>
                                          <p:attrName>style.visibility</p:attrName>
                                        </p:attrNameLst>
                                      </p:cBhvr>
                                      <p:to>
                                        <p:strVal val="visible"/>
                                      </p:to>
                                    </p:set>
                                    <p:animEffect transition="in" filter="fade">
                                      <p:cBhvr>
                                        <p:cTn id="83" dur="100"/>
                                        <p:tgtEl>
                                          <p:spTgt spid="145"/>
                                        </p:tgtEl>
                                      </p:cBhvr>
                                    </p:animEffect>
                                  </p:childTnLst>
                                </p:cTn>
                              </p:par>
                            </p:childTnLst>
                          </p:cTn>
                        </p:par>
                        <p:par>
                          <p:cTn id="84" fill="hold">
                            <p:stCondLst>
                              <p:cond delay="2100"/>
                            </p:stCondLst>
                            <p:childTnLst>
                              <p:par>
                                <p:cTn id="85" presetID="10" presetClass="entr" presetSubtype="0" fill="hold" nodeType="afterEffect">
                                  <p:stCondLst>
                                    <p:cond delay="0"/>
                                  </p:stCondLst>
                                  <p:childTnLst>
                                    <p:set>
                                      <p:cBhvr>
                                        <p:cTn id="86" dur="1" fill="hold">
                                          <p:stCondLst>
                                            <p:cond delay="0"/>
                                          </p:stCondLst>
                                        </p:cTn>
                                        <p:tgtEl>
                                          <p:spTgt spid="112"/>
                                        </p:tgtEl>
                                        <p:attrNameLst>
                                          <p:attrName>style.visibility</p:attrName>
                                        </p:attrNameLst>
                                      </p:cBhvr>
                                      <p:to>
                                        <p:strVal val="visible"/>
                                      </p:to>
                                    </p:set>
                                    <p:animEffect transition="in" filter="fade">
                                      <p:cBhvr>
                                        <p:cTn id="87" dur="100"/>
                                        <p:tgtEl>
                                          <p:spTgt spid="112"/>
                                        </p:tgtEl>
                                      </p:cBhvr>
                                    </p:animEffect>
                                  </p:childTnLst>
                                </p:cTn>
                              </p:par>
                            </p:childTnLst>
                          </p:cTn>
                        </p:par>
                        <p:par>
                          <p:cTn id="88" fill="hold">
                            <p:stCondLst>
                              <p:cond delay="2200"/>
                            </p:stCondLst>
                            <p:childTnLst>
                              <p:par>
                                <p:cTn id="89" presetID="10" presetClass="entr" presetSubtype="0" fill="hold" nodeType="afterEffect">
                                  <p:stCondLst>
                                    <p:cond delay="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100"/>
                                        <p:tgtEl>
                                          <p:spTgt spid="119"/>
                                        </p:tgtEl>
                                      </p:cBhvr>
                                    </p:animEffect>
                                  </p:childTnLst>
                                </p:cTn>
                              </p:par>
                            </p:childTnLst>
                          </p:cTn>
                        </p:par>
                        <p:par>
                          <p:cTn id="92" fill="hold">
                            <p:stCondLst>
                              <p:cond delay="2300"/>
                            </p:stCondLst>
                            <p:childTnLst>
                              <p:par>
                                <p:cTn id="93" presetID="10" presetClass="entr" presetSubtype="0" fill="hold" nodeType="afterEffect">
                                  <p:stCondLst>
                                    <p:cond delay="0"/>
                                  </p:stCondLst>
                                  <p:childTnLst>
                                    <p:set>
                                      <p:cBhvr>
                                        <p:cTn id="94" dur="1" fill="hold">
                                          <p:stCondLst>
                                            <p:cond delay="0"/>
                                          </p:stCondLst>
                                        </p:cTn>
                                        <p:tgtEl>
                                          <p:spTgt spid="154"/>
                                        </p:tgtEl>
                                        <p:attrNameLst>
                                          <p:attrName>style.visibility</p:attrName>
                                        </p:attrNameLst>
                                      </p:cBhvr>
                                      <p:to>
                                        <p:strVal val="visible"/>
                                      </p:to>
                                    </p:set>
                                    <p:animEffect transition="in" filter="fade">
                                      <p:cBhvr>
                                        <p:cTn id="95" dur="100"/>
                                        <p:tgtEl>
                                          <p:spTgt spid="154"/>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125"/>
                                        </p:tgtEl>
                                        <p:attrNameLst>
                                          <p:attrName>style.visibility</p:attrName>
                                        </p:attrNameLst>
                                      </p:cBhvr>
                                      <p:to>
                                        <p:strVal val="visible"/>
                                      </p:to>
                                    </p:set>
                                    <p:animEffect transition="in" filter="fade">
                                      <p:cBhvr>
                                        <p:cTn id="99" dur="100"/>
                                        <p:tgtEl>
                                          <p:spTgt spid="125"/>
                                        </p:tgtEl>
                                      </p:cBhvr>
                                    </p:animEffect>
                                  </p:childTnLst>
                                </p:cTn>
                              </p:par>
                            </p:childTnLst>
                          </p:cTn>
                        </p:par>
                        <p:par>
                          <p:cTn id="100" fill="hold">
                            <p:stCondLst>
                              <p:cond delay="2500"/>
                            </p:stCondLst>
                            <p:childTnLst>
                              <p:par>
                                <p:cTn id="101" presetID="10" presetClass="entr" presetSubtype="0" fill="hold" nodeType="afterEffect">
                                  <p:stCondLst>
                                    <p:cond delay="0"/>
                                  </p:stCondLst>
                                  <p:childTnLst>
                                    <p:set>
                                      <p:cBhvr>
                                        <p:cTn id="102" dur="1" fill="hold">
                                          <p:stCondLst>
                                            <p:cond delay="0"/>
                                          </p:stCondLst>
                                        </p:cTn>
                                        <p:tgtEl>
                                          <p:spTgt spid="129"/>
                                        </p:tgtEl>
                                        <p:attrNameLst>
                                          <p:attrName>style.visibility</p:attrName>
                                        </p:attrNameLst>
                                      </p:cBhvr>
                                      <p:to>
                                        <p:strVal val="visible"/>
                                      </p:to>
                                    </p:set>
                                    <p:animEffect transition="in" filter="fade">
                                      <p:cBhvr>
                                        <p:cTn id="103" dur="100"/>
                                        <p:tgtEl>
                                          <p:spTgt spid="129"/>
                                        </p:tgtEl>
                                      </p:cBhvr>
                                    </p:animEffect>
                                  </p:childTnLst>
                                </p:cTn>
                              </p:par>
                            </p:childTnLst>
                          </p:cTn>
                        </p:par>
                        <p:par>
                          <p:cTn id="104" fill="hold">
                            <p:stCondLst>
                              <p:cond delay="2600"/>
                            </p:stCondLst>
                            <p:childTnLst>
                              <p:par>
                                <p:cTn id="105" presetID="10" presetClass="entr" presetSubtype="0" fill="hold" nodeType="afterEffect">
                                  <p:stCondLst>
                                    <p:cond delay="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100"/>
                                        <p:tgtEl>
                                          <p:spTgt spid="160"/>
                                        </p:tgtEl>
                                      </p:cBhvr>
                                    </p:animEffect>
                                  </p:childTnLst>
                                </p:cTn>
                              </p:par>
                            </p:childTnLst>
                          </p:cTn>
                        </p:par>
                        <p:par>
                          <p:cTn id="108" fill="hold">
                            <p:stCondLst>
                              <p:cond delay="2700"/>
                            </p:stCondLst>
                            <p:childTnLst>
                              <p:par>
                                <p:cTn id="109" presetID="10" presetClass="entr" presetSubtype="0" fill="hold" nodeType="after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fade">
                                      <p:cBhvr>
                                        <p:cTn id="111" dur="100"/>
                                        <p:tgtEl>
                                          <p:spTgt spid="177"/>
                                        </p:tgtEl>
                                      </p:cBhvr>
                                    </p:animEffect>
                                  </p:childTnLst>
                                </p:cTn>
                              </p:par>
                            </p:childTnLst>
                          </p:cTn>
                        </p:par>
                        <p:par>
                          <p:cTn id="112" fill="hold">
                            <p:stCondLst>
                              <p:cond delay="2800"/>
                            </p:stCondLst>
                            <p:childTnLst>
                              <p:par>
                                <p:cTn id="113" presetID="10" presetClass="entr" presetSubtype="0" fill="hold" nodeType="afterEffect">
                                  <p:stCondLst>
                                    <p:cond delay="0"/>
                                  </p:stCondLst>
                                  <p:childTnLst>
                                    <p:set>
                                      <p:cBhvr>
                                        <p:cTn id="114" dur="1" fill="hold">
                                          <p:stCondLst>
                                            <p:cond delay="0"/>
                                          </p:stCondLst>
                                        </p:cTn>
                                        <p:tgtEl>
                                          <p:spTgt spid="138"/>
                                        </p:tgtEl>
                                        <p:attrNameLst>
                                          <p:attrName>style.visibility</p:attrName>
                                        </p:attrNameLst>
                                      </p:cBhvr>
                                      <p:to>
                                        <p:strVal val="visible"/>
                                      </p:to>
                                    </p:set>
                                    <p:animEffect transition="in" filter="fade">
                                      <p:cBhvr>
                                        <p:cTn id="115" dur="100"/>
                                        <p:tgtEl>
                                          <p:spTgt spid="138"/>
                                        </p:tgtEl>
                                      </p:cBhvr>
                                    </p:animEffect>
                                  </p:childTnLst>
                                </p:cTn>
                              </p:par>
                            </p:childTnLst>
                          </p:cTn>
                        </p:par>
                        <p:par>
                          <p:cTn id="116" fill="hold">
                            <p:stCondLst>
                              <p:cond delay="2900"/>
                            </p:stCondLst>
                            <p:childTnLst>
                              <p:par>
                                <p:cTn id="117" presetID="10" presetClass="entr" presetSubtype="0" fill="hold" nodeType="after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childTnLst>
                          </p:cTn>
                        </p:par>
                        <p:par>
                          <p:cTn id="120" fill="hold">
                            <p:stCondLst>
                              <p:cond delay="3000"/>
                            </p:stCondLst>
                            <p:childTnLst>
                              <p:par>
                                <p:cTn id="121" presetID="10" presetClass="entr" presetSubtype="0" fill="hold" nodeType="afterEffect">
                                  <p:stCondLst>
                                    <p:cond delay="0"/>
                                  </p:stCondLst>
                                  <p:childTnLst>
                                    <p:set>
                                      <p:cBhvr>
                                        <p:cTn id="122" dur="1" fill="hold">
                                          <p:stCondLst>
                                            <p:cond delay="0"/>
                                          </p:stCondLst>
                                        </p:cTn>
                                        <p:tgtEl>
                                          <p:spTgt spid="118"/>
                                        </p:tgtEl>
                                        <p:attrNameLst>
                                          <p:attrName>style.visibility</p:attrName>
                                        </p:attrNameLst>
                                      </p:cBhvr>
                                      <p:to>
                                        <p:strVal val="visible"/>
                                      </p:to>
                                    </p:set>
                                    <p:animEffect transition="in" filter="fade">
                                      <p:cBhvr>
                                        <p:cTn id="123" dur="100"/>
                                        <p:tgtEl>
                                          <p:spTgt spid="118"/>
                                        </p:tgtEl>
                                      </p:cBhvr>
                                    </p:animEffect>
                                  </p:childTnLst>
                                </p:cTn>
                              </p:par>
                            </p:childTnLst>
                          </p:cTn>
                        </p:par>
                        <p:par>
                          <p:cTn id="124" fill="hold">
                            <p:stCondLst>
                              <p:cond delay="3100"/>
                            </p:stCondLst>
                            <p:childTnLst>
                              <p:par>
                                <p:cTn id="125" presetID="10" presetClass="entr" presetSubtype="0" fill="hold" nodeType="afterEffect">
                                  <p:stCondLst>
                                    <p:cond delay="0"/>
                                  </p:stCondLst>
                                  <p:childTnLst>
                                    <p:set>
                                      <p:cBhvr>
                                        <p:cTn id="126" dur="1" fill="hold">
                                          <p:stCondLst>
                                            <p:cond delay="0"/>
                                          </p:stCondLst>
                                        </p:cTn>
                                        <p:tgtEl>
                                          <p:spTgt spid="132"/>
                                        </p:tgtEl>
                                        <p:attrNameLst>
                                          <p:attrName>style.visibility</p:attrName>
                                        </p:attrNameLst>
                                      </p:cBhvr>
                                      <p:to>
                                        <p:strVal val="visible"/>
                                      </p:to>
                                    </p:set>
                                    <p:animEffect transition="in" filter="fade">
                                      <p:cBhvr>
                                        <p:cTn id="127" dur="100"/>
                                        <p:tgtEl>
                                          <p:spTgt spid="132"/>
                                        </p:tgtEl>
                                      </p:cBhvr>
                                    </p:animEffect>
                                  </p:childTnLst>
                                </p:cTn>
                              </p:par>
                            </p:childTnLst>
                          </p:cTn>
                        </p:par>
                        <p:par>
                          <p:cTn id="128" fill="hold">
                            <p:stCondLst>
                              <p:cond delay="3200"/>
                            </p:stCondLst>
                            <p:childTnLst>
                              <p:par>
                                <p:cTn id="129" presetID="10" presetClass="entr" presetSubtype="0" fill="hold" nodeType="after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fade">
                                      <p:cBhvr>
                                        <p:cTn id="131" dur="100"/>
                                        <p:tgtEl>
                                          <p:spTgt spid="123"/>
                                        </p:tgtEl>
                                      </p:cBhvr>
                                    </p:animEffect>
                                  </p:childTnLst>
                                </p:cTn>
                              </p:par>
                            </p:childTnLst>
                          </p:cTn>
                        </p:par>
                        <p:par>
                          <p:cTn id="132" fill="hold">
                            <p:stCondLst>
                              <p:cond delay="3300"/>
                            </p:stCondLst>
                            <p:childTnLst>
                              <p:par>
                                <p:cTn id="133" presetID="10" presetClass="entr" presetSubtype="0" fill="hold" nodeType="afterEffect">
                                  <p:stCondLst>
                                    <p:cond delay="0"/>
                                  </p:stCondLst>
                                  <p:childTnLst>
                                    <p:set>
                                      <p:cBhvr>
                                        <p:cTn id="134" dur="1" fill="hold">
                                          <p:stCondLst>
                                            <p:cond delay="0"/>
                                          </p:stCondLst>
                                        </p:cTn>
                                        <p:tgtEl>
                                          <p:spTgt spid="151"/>
                                        </p:tgtEl>
                                        <p:attrNameLst>
                                          <p:attrName>style.visibility</p:attrName>
                                        </p:attrNameLst>
                                      </p:cBhvr>
                                      <p:to>
                                        <p:strVal val="visible"/>
                                      </p:to>
                                    </p:set>
                                    <p:animEffect transition="in" filter="fade">
                                      <p:cBhvr>
                                        <p:cTn id="135" dur="100"/>
                                        <p:tgtEl>
                                          <p:spTgt spid="151"/>
                                        </p:tgtEl>
                                      </p:cBhvr>
                                    </p:animEffect>
                                  </p:childTnLst>
                                </p:cTn>
                              </p:par>
                            </p:childTnLst>
                          </p:cTn>
                        </p:par>
                        <p:par>
                          <p:cTn id="136" fill="hold">
                            <p:stCondLst>
                              <p:cond delay="3400"/>
                            </p:stCondLst>
                            <p:childTnLst>
                              <p:par>
                                <p:cTn id="137" presetID="10" presetClass="entr" presetSubtype="0" fill="hold" nodeType="afterEffect">
                                  <p:stCondLst>
                                    <p:cond delay="0"/>
                                  </p:stCondLst>
                                  <p:childTnLst>
                                    <p:set>
                                      <p:cBhvr>
                                        <p:cTn id="138" dur="1" fill="hold">
                                          <p:stCondLst>
                                            <p:cond delay="0"/>
                                          </p:stCondLst>
                                        </p:cTn>
                                        <p:tgtEl>
                                          <p:spTgt spid="155"/>
                                        </p:tgtEl>
                                        <p:attrNameLst>
                                          <p:attrName>style.visibility</p:attrName>
                                        </p:attrNameLst>
                                      </p:cBhvr>
                                      <p:to>
                                        <p:strVal val="visible"/>
                                      </p:to>
                                    </p:set>
                                    <p:animEffect transition="in" filter="fade">
                                      <p:cBhvr>
                                        <p:cTn id="139" dur="100"/>
                                        <p:tgtEl>
                                          <p:spTgt spid="155"/>
                                        </p:tgtEl>
                                      </p:cBhvr>
                                    </p:animEffect>
                                  </p:childTnLst>
                                </p:cTn>
                              </p:par>
                            </p:childTnLst>
                          </p:cTn>
                        </p:par>
                        <p:par>
                          <p:cTn id="140" fill="hold">
                            <p:stCondLst>
                              <p:cond delay="3500"/>
                            </p:stCondLst>
                            <p:childTnLst>
                              <p:par>
                                <p:cTn id="141" presetID="10" presetClass="entr" presetSubtype="0" fill="hold" nodeType="afterEffect">
                                  <p:stCondLst>
                                    <p:cond delay="0"/>
                                  </p:stCondLst>
                                  <p:childTnLst>
                                    <p:set>
                                      <p:cBhvr>
                                        <p:cTn id="142" dur="1" fill="hold">
                                          <p:stCondLst>
                                            <p:cond delay="0"/>
                                          </p:stCondLst>
                                        </p:cTn>
                                        <p:tgtEl>
                                          <p:spTgt spid="113"/>
                                        </p:tgtEl>
                                        <p:attrNameLst>
                                          <p:attrName>style.visibility</p:attrName>
                                        </p:attrNameLst>
                                      </p:cBhvr>
                                      <p:to>
                                        <p:strVal val="visible"/>
                                      </p:to>
                                    </p:set>
                                    <p:animEffect transition="in" filter="fade">
                                      <p:cBhvr>
                                        <p:cTn id="143" dur="100"/>
                                        <p:tgtEl>
                                          <p:spTgt spid="113"/>
                                        </p:tgtEl>
                                      </p:cBhvr>
                                    </p:animEffect>
                                  </p:childTnLst>
                                </p:cTn>
                              </p:par>
                            </p:childTnLst>
                          </p:cTn>
                        </p:par>
                        <p:par>
                          <p:cTn id="144" fill="hold">
                            <p:stCondLst>
                              <p:cond delay="3600"/>
                            </p:stCondLst>
                            <p:childTnLst>
                              <p:par>
                                <p:cTn id="145" presetID="10" presetClass="entr" presetSubtype="0" fill="hold" nodeType="afterEffect">
                                  <p:stCondLst>
                                    <p:cond delay="0"/>
                                  </p:stCondLst>
                                  <p:childTnLst>
                                    <p:set>
                                      <p:cBhvr>
                                        <p:cTn id="146" dur="1" fill="hold">
                                          <p:stCondLst>
                                            <p:cond delay="0"/>
                                          </p:stCondLst>
                                        </p:cTn>
                                        <p:tgtEl>
                                          <p:spTgt spid="110"/>
                                        </p:tgtEl>
                                        <p:attrNameLst>
                                          <p:attrName>style.visibility</p:attrName>
                                        </p:attrNameLst>
                                      </p:cBhvr>
                                      <p:to>
                                        <p:strVal val="visible"/>
                                      </p:to>
                                    </p:set>
                                    <p:animEffect transition="in" filter="fade">
                                      <p:cBhvr>
                                        <p:cTn id="147" dur="100"/>
                                        <p:tgtEl>
                                          <p:spTgt spid="110"/>
                                        </p:tgtEl>
                                      </p:cBhvr>
                                    </p:animEffect>
                                  </p:childTnLst>
                                </p:cTn>
                              </p:par>
                            </p:childTnLst>
                          </p:cTn>
                        </p:par>
                        <p:par>
                          <p:cTn id="148" fill="hold">
                            <p:stCondLst>
                              <p:cond delay="3700"/>
                            </p:stCondLst>
                            <p:childTnLst>
                              <p:par>
                                <p:cTn id="149" presetID="10" presetClass="entr" presetSubtype="0" fill="hold" nodeType="afterEffect">
                                  <p:stCondLst>
                                    <p:cond delay="0"/>
                                  </p:stCondLst>
                                  <p:childTnLst>
                                    <p:set>
                                      <p:cBhvr>
                                        <p:cTn id="150" dur="1" fill="hold">
                                          <p:stCondLst>
                                            <p:cond delay="0"/>
                                          </p:stCondLst>
                                        </p:cTn>
                                        <p:tgtEl>
                                          <p:spTgt spid="120"/>
                                        </p:tgtEl>
                                        <p:attrNameLst>
                                          <p:attrName>style.visibility</p:attrName>
                                        </p:attrNameLst>
                                      </p:cBhvr>
                                      <p:to>
                                        <p:strVal val="visible"/>
                                      </p:to>
                                    </p:set>
                                    <p:animEffect transition="in" filter="fade">
                                      <p:cBhvr>
                                        <p:cTn id="151" dur="100"/>
                                        <p:tgtEl>
                                          <p:spTgt spid="120"/>
                                        </p:tgtEl>
                                      </p:cBhvr>
                                    </p:animEffect>
                                  </p:childTnLst>
                                </p:cTn>
                              </p:par>
                            </p:childTnLst>
                          </p:cTn>
                        </p:par>
                        <p:par>
                          <p:cTn id="152" fill="hold">
                            <p:stCondLst>
                              <p:cond delay="3800"/>
                            </p:stCondLst>
                            <p:childTnLst>
                              <p:par>
                                <p:cTn id="153" presetID="10" presetClass="entr" presetSubtype="0" fill="hold" nodeType="afterEffect">
                                  <p:stCondLst>
                                    <p:cond delay="0"/>
                                  </p:stCondLst>
                                  <p:childTnLst>
                                    <p:set>
                                      <p:cBhvr>
                                        <p:cTn id="154" dur="1" fill="hold">
                                          <p:stCondLst>
                                            <p:cond delay="0"/>
                                          </p:stCondLst>
                                        </p:cTn>
                                        <p:tgtEl>
                                          <p:spTgt spid="167"/>
                                        </p:tgtEl>
                                        <p:attrNameLst>
                                          <p:attrName>style.visibility</p:attrName>
                                        </p:attrNameLst>
                                      </p:cBhvr>
                                      <p:to>
                                        <p:strVal val="visible"/>
                                      </p:to>
                                    </p:set>
                                    <p:animEffect transition="in" filter="fade">
                                      <p:cBhvr>
                                        <p:cTn id="155" dur="100"/>
                                        <p:tgtEl>
                                          <p:spTgt spid="167"/>
                                        </p:tgtEl>
                                      </p:cBhvr>
                                    </p:animEffect>
                                  </p:childTnLst>
                                </p:cTn>
                              </p:par>
                            </p:childTnLst>
                          </p:cTn>
                        </p:par>
                        <p:par>
                          <p:cTn id="156" fill="hold">
                            <p:stCondLst>
                              <p:cond delay="3900"/>
                            </p:stCondLst>
                            <p:childTnLst>
                              <p:par>
                                <p:cTn id="157" presetID="10" presetClass="entr" presetSubtype="0" fill="hold" nodeType="afterEffect">
                                  <p:stCondLst>
                                    <p:cond delay="0"/>
                                  </p:stCondLst>
                                  <p:childTnLst>
                                    <p:set>
                                      <p:cBhvr>
                                        <p:cTn id="158" dur="1" fill="hold">
                                          <p:stCondLst>
                                            <p:cond delay="0"/>
                                          </p:stCondLst>
                                        </p:cTn>
                                        <p:tgtEl>
                                          <p:spTgt spid="163"/>
                                        </p:tgtEl>
                                        <p:attrNameLst>
                                          <p:attrName>style.visibility</p:attrName>
                                        </p:attrNameLst>
                                      </p:cBhvr>
                                      <p:to>
                                        <p:strVal val="visible"/>
                                      </p:to>
                                    </p:set>
                                    <p:animEffect transition="in" filter="fade">
                                      <p:cBhvr>
                                        <p:cTn id="159" dur="100"/>
                                        <p:tgtEl>
                                          <p:spTgt spid="163"/>
                                        </p:tgtEl>
                                      </p:cBhvr>
                                    </p:animEffect>
                                  </p:childTnLst>
                                </p:cTn>
                              </p:par>
                            </p:childTnLst>
                          </p:cTn>
                        </p:par>
                        <p:par>
                          <p:cTn id="160" fill="hold">
                            <p:stCondLst>
                              <p:cond delay="4000"/>
                            </p:stCondLst>
                            <p:childTnLst>
                              <p:par>
                                <p:cTn id="161" presetID="10" presetClass="entr" presetSubtype="0" fill="hold" nodeType="afterEffect">
                                  <p:stCondLst>
                                    <p:cond delay="0"/>
                                  </p:stCondLst>
                                  <p:childTnLst>
                                    <p:set>
                                      <p:cBhvr>
                                        <p:cTn id="162" dur="1" fill="hold">
                                          <p:stCondLst>
                                            <p:cond delay="0"/>
                                          </p:stCondLst>
                                        </p:cTn>
                                        <p:tgtEl>
                                          <p:spTgt spid="157"/>
                                        </p:tgtEl>
                                        <p:attrNameLst>
                                          <p:attrName>style.visibility</p:attrName>
                                        </p:attrNameLst>
                                      </p:cBhvr>
                                      <p:to>
                                        <p:strVal val="visible"/>
                                      </p:to>
                                    </p:set>
                                    <p:animEffect transition="in" filter="fade">
                                      <p:cBhvr>
                                        <p:cTn id="163" dur="100"/>
                                        <p:tgtEl>
                                          <p:spTgt spid="157"/>
                                        </p:tgtEl>
                                      </p:cBhvr>
                                    </p:animEffect>
                                  </p:childTnLst>
                                </p:cTn>
                              </p:par>
                            </p:childTnLst>
                          </p:cTn>
                        </p:par>
                        <p:par>
                          <p:cTn id="164" fill="hold">
                            <p:stCondLst>
                              <p:cond delay="4100"/>
                            </p:stCondLst>
                            <p:childTnLst>
                              <p:par>
                                <p:cTn id="165" presetID="10" presetClass="entr" presetSubtype="0" fill="hold" nodeType="afterEffect">
                                  <p:stCondLst>
                                    <p:cond delay="0"/>
                                  </p:stCondLst>
                                  <p:childTnLst>
                                    <p:set>
                                      <p:cBhvr>
                                        <p:cTn id="166" dur="1" fill="hold">
                                          <p:stCondLst>
                                            <p:cond delay="0"/>
                                          </p:stCondLst>
                                        </p:cTn>
                                        <p:tgtEl>
                                          <p:spTgt spid="174"/>
                                        </p:tgtEl>
                                        <p:attrNameLst>
                                          <p:attrName>style.visibility</p:attrName>
                                        </p:attrNameLst>
                                      </p:cBhvr>
                                      <p:to>
                                        <p:strVal val="visible"/>
                                      </p:to>
                                    </p:set>
                                    <p:animEffect transition="in" filter="fade">
                                      <p:cBhvr>
                                        <p:cTn id="167" dur="100"/>
                                        <p:tgtEl>
                                          <p:spTgt spid="174"/>
                                        </p:tgtEl>
                                      </p:cBhvr>
                                    </p:animEffect>
                                  </p:childTnLst>
                                </p:cTn>
                              </p:par>
                            </p:childTnLst>
                          </p:cTn>
                        </p:par>
                        <p:par>
                          <p:cTn id="168" fill="hold">
                            <p:stCondLst>
                              <p:cond delay="4200"/>
                            </p:stCondLst>
                            <p:childTnLst>
                              <p:par>
                                <p:cTn id="169" presetID="10" presetClass="entr" presetSubtype="0" fill="hold" nodeType="afterEffect">
                                  <p:stCondLst>
                                    <p:cond delay="0"/>
                                  </p:stCondLst>
                                  <p:childTnLst>
                                    <p:set>
                                      <p:cBhvr>
                                        <p:cTn id="170" dur="1" fill="hold">
                                          <p:stCondLst>
                                            <p:cond delay="0"/>
                                          </p:stCondLst>
                                        </p:cTn>
                                        <p:tgtEl>
                                          <p:spTgt spid="162"/>
                                        </p:tgtEl>
                                        <p:attrNameLst>
                                          <p:attrName>style.visibility</p:attrName>
                                        </p:attrNameLst>
                                      </p:cBhvr>
                                      <p:to>
                                        <p:strVal val="visible"/>
                                      </p:to>
                                    </p:set>
                                    <p:animEffect transition="in" filter="fade">
                                      <p:cBhvr>
                                        <p:cTn id="171" dur="100"/>
                                        <p:tgtEl>
                                          <p:spTgt spid="162"/>
                                        </p:tgtEl>
                                      </p:cBhvr>
                                    </p:animEffect>
                                  </p:childTnLst>
                                </p:cTn>
                              </p:par>
                            </p:childTnLst>
                          </p:cTn>
                        </p:par>
                        <p:par>
                          <p:cTn id="172" fill="hold">
                            <p:stCondLst>
                              <p:cond delay="4300"/>
                            </p:stCondLst>
                            <p:childTnLst>
                              <p:par>
                                <p:cTn id="173" presetID="10" presetClass="entr" presetSubtype="0" fill="hold" nodeType="afterEffect">
                                  <p:stCondLst>
                                    <p:cond delay="0"/>
                                  </p:stCondLst>
                                  <p:childTnLst>
                                    <p:set>
                                      <p:cBhvr>
                                        <p:cTn id="174" dur="1" fill="hold">
                                          <p:stCondLst>
                                            <p:cond delay="0"/>
                                          </p:stCondLst>
                                        </p:cTn>
                                        <p:tgtEl>
                                          <p:spTgt spid="115"/>
                                        </p:tgtEl>
                                        <p:attrNameLst>
                                          <p:attrName>style.visibility</p:attrName>
                                        </p:attrNameLst>
                                      </p:cBhvr>
                                      <p:to>
                                        <p:strVal val="visible"/>
                                      </p:to>
                                    </p:set>
                                    <p:animEffect transition="in" filter="fade">
                                      <p:cBhvr>
                                        <p:cTn id="175" dur="100"/>
                                        <p:tgtEl>
                                          <p:spTgt spid="115"/>
                                        </p:tgtEl>
                                      </p:cBhvr>
                                    </p:animEffect>
                                  </p:childTnLst>
                                </p:cTn>
                              </p:par>
                            </p:childTnLst>
                          </p:cTn>
                        </p:par>
                        <p:par>
                          <p:cTn id="176" fill="hold">
                            <p:stCondLst>
                              <p:cond delay="4400"/>
                            </p:stCondLst>
                            <p:childTnLst>
                              <p:par>
                                <p:cTn id="177" presetID="10" presetClass="entr" presetSubtype="0" fill="hold" nodeType="afterEffect">
                                  <p:stCondLst>
                                    <p:cond delay="0"/>
                                  </p:stCondLst>
                                  <p:childTnLst>
                                    <p:set>
                                      <p:cBhvr>
                                        <p:cTn id="178" dur="1" fill="hold">
                                          <p:stCondLst>
                                            <p:cond delay="0"/>
                                          </p:stCondLst>
                                        </p:cTn>
                                        <p:tgtEl>
                                          <p:spTgt spid="116"/>
                                        </p:tgtEl>
                                        <p:attrNameLst>
                                          <p:attrName>style.visibility</p:attrName>
                                        </p:attrNameLst>
                                      </p:cBhvr>
                                      <p:to>
                                        <p:strVal val="visible"/>
                                      </p:to>
                                    </p:set>
                                    <p:animEffect transition="in" filter="fade">
                                      <p:cBhvr>
                                        <p:cTn id="179" dur="100"/>
                                        <p:tgtEl>
                                          <p:spTgt spid="116"/>
                                        </p:tgtEl>
                                      </p:cBhvr>
                                    </p:animEffect>
                                  </p:childTnLst>
                                </p:cTn>
                              </p:par>
                              <p:par>
                                <p:cTn id="180" presetID="10" presetClass="entr" presetSubtype="0" fill="hold" nodeType="withEffect">
                                  <p:stCondLst>
                                    <p:cond delay="0"/>
                                  </p:stCondLst>
                                  <p:childTnLst>
                                    <p:set>
                                      <p:cBhvr>
                                        <p:cTn id="181" dur="1" fill="hold">
                                          <p:stCondLst>
                                            <p:cond delay="0"/>
                                          </p:stCondLst>
                                        </p:cTn>
                                        <p:tgtEl>
                                          <p:spTgt spid="1026"/>
                                        </p:tgtEl>
                                        <p:attrNameLst>
                                          <p:attrName>style.visibility</p:attrName>
                                        </p:attrNameLst>
                                      </p:cBhvr>
                                      <p:to>
                                        <p:strVal val="visible"/>
                                      </p:to>
                                    </p:set>
                                    <p:animEffect transition="in" filter="fade">
                                      <p:cBhvr>
                                        <p:cTn id="182" dur="100"/>
                                        <p:tgtEl>
                                          <p:spTgt spid="1026"/>
                                        </p:tgtEl>
                                      </p:cBhvr>
                                    </p:animEffect>
                                  </p:childTnLst>
                                </p:cTn>
                              </p:par>
                            </p:childTnLst>
                          </p:cTn>
                        </p:par>
                        <p:par>
                          <p:cTn id="183" fill="hold">
                            <p:stCondLst>
                              <p:cond delay="4500"/>
                            </p:stCondLst>
                            <p:childTnLst>
                              <p:par>
                                <p:cTn id="184" presetID="10" presetClass="entr" presetSubtype="0" fill="hold" nodeType="afterEffect">
                                  <p:stCondLst>
                                    <p:cond delay="0"/>
                                  </p:stCondLst>
                                  <p:childTnLst>
                                    <p:set>
                                      <p:cBhvr>
                                        <p:cTn id="185" dur="1" fill="hold">
                                          <p:stCondLst>
                                            <p:cond delay="0"/>
                                          </p:stCondLst>
                                        </p:cTn>
                                        <p:tgtEl>
                                          <p:spTgt spid="126"/>
                                        </p:tgtEl>
                                        <p:attrNameLst>
                                          <p:attrName>style.visibility</p:attrName>
                                        </p:attrNameLst>
                                      </p:cBhvr>
                                      <p:to>
                                        <p:strVal val="visible"/>
                                      </p:to>
                                    </p:set>
                                    <p:animEffect transition="in" filter="fade">
                                      <p:cBhvr>
                                        <p:cTn id="186" dur="100"/>
                                        <p:tgtEl>
                                          <p:spTgt spid="126"/>
                                        </p:tgtEl>
                                      </p:cBhvr>
                                    </p:animEffect>
                                  </p:childTnLst>
                                </p:cTn>
                              </p:par>
                            </p:childTnLst>
                          </p:cTn>
                        </p:par>
                        <p:par>
                          <p:cTn id="187" fill="hold">
                            <p:stCondLst>
                              <p:cond delay="4600"/>
                            </p:stCondLst>
                            <p:childTnLst>
                              <p:par>
                                <p:cTn id="188" presetID="10" presetClass="entr" presetSubtype="0" fill="hold" nodeType="afterEffect">
                                  <p:stCondLst>
                                    <p:cond delay="0"/>
                                  </p:stCondLst>
                                  <p:childTnLst>
                                    <p:set>
                                      <p:cBhvr>
                                        <p:cTn id="189" dur="1" fill="hold">
                                          <p:stCondLst>
                                            <p:cond delay="0"/>
                                          </p:stCondLst>
                                        </p:cTn>
                                        <p:tgtEl>
                                          <p:spTgt spid="131"/>
                                        </p:tgtEl>
                                        <p:attrNameLst>
                                          <p:attrName>style.visibility</p:attrName>
                                        </p:attrNameLst>
                                      </p:cBhvr>
                                      <p:to>
                                        <p:strVal val="visible"/>
                                      </p:to>
                                    </p:set>
                                    <p:animEffect transition="in" filter="fade">
                                      <p:cBhvr>
                                        <p:cTn id="190" dur="100"/>
                                        <p:tgtEl>
                                          <p:spTgt spid="131"/>
                                        </p:tgtEl>
                                      </p:cBhvr>
                                    </p:animEffect>
                                  </p:childTnLst>
                                </p:cTn>
                              </p:par>
                            </p:childTnLst>
                          </p:cTn>
                        </p:par>
                        <p:par>
                          <p:cTn id="191" fill="hold">
                            <p:stCondLst>
                              <p:cond delay="4700"/>
                            </p:stCondLst>
                            <p:childTnLst>
                              <p:par>
                                <p:cTn id="192" presetID="10" presetClass="entr" presetSubtype="0" fill="hold" nodeType="afterEffect">
                                  <p:stCondLst>
                                    <p:cond delay="0"/>
                                  </p:stCondLst>
                                  <p:childTnLst>
                                    <p:set>
                                      <p:cBhvr>
                                        <p:cTn id="193" dur="1" fill="hold">
                                          <p:stCondLst>
                                            <p:cond delay="0"/>
                                          </p:stCondLst>
                                        </p:cTn>
                                        <p:tgtEl>
                                          <p:spTgt spid="140"/>
                                        </p:tgtEl>
                                        <p:attrNameLst>
                                          <p:attrName>style.visibility</p:attrName>
                                        </p:attrNameLst>
                                      </p:cBhvr>
                                      <p:to>
                                        <p:strVal val="visible"/>
                                      </p:to>
                                    </p:set>
                                    <p:animEffect transition="in" filter="fade">
                                      <p:cBhvr>
                                        <p:cTn id="194" dur="100"/>
                                        <p:tgtEl>
                                          <p:spTgt spid="140"/>
                                        </p:tgtEl>
                                      </p:cBhvr>
                                    </p:animEffect>
                                  </p:childTnLst>
                                </p:cTn>
                              </p:par>
                            </p:childTnLst>
                          </p:cTn>
                        </p:par>
                        <p:par>
                          <p:cTn id="195" fill="hold">
                            <p:stCondLst>
                              <p:cond delay="4800"/>
                            </p:stCondLst>
                            <p:childTnLst>
                              <p:par>
                                <p:cTn id="196" presetID="10" presetClass="entr" presetSubtype="0" fill="hold" nodeType="afterEffect">
                                  <p:stCondLst>
                                    <p:cond delay="0"/>
                                  </p:stCondLst>
                                  <p:childTnLst>
                                    <p:set>
                                      <p:cBhvr>
                                        <p:cTn id="197" dur="1" fill="hold">
                                          <p:stCondLst>
                                            <p:cond delay="0"/>
                                          </p:stCondLst>
                                        </p:cTn>
                                        <p:tgtEl>
                                          <p:spTgt spid="169"/>
                                        </p:tgtEl>
                                        <p:attrNameLst>
                                          <p:attrName>style.visibility</p:attrName>
                                        </p:attrNameLst>
                                      </p:cBhvr>
                                      <p:to>
                                        <p:strVal val="visible"/>
                                      </p:to>
                                    </p:set>
                                    <p:animEffect transition="in" filter="fade">
                                      <p:cBhvr>
                                        <p:cTn id="198" dur="100"/>
                                        <p:tgtEl>
                                          <p:spTgt spid="169"/>
                                        </p:tgtEl>
                                      </p:cBhvr>
                                    </p:animEffect>
                                  </p:childTnLst>
                                </p:cTn>
                              </p:par>
                            </p:childTnLst>
                          </p:cTn>
                        </p:par>
                        <p:par>
                          <p:cTn id="199" fill="hold">
                            <p:stCondLst>
                              <p:cond delay="4900"/>
                            </p:stCondLst>
                            <p:childTnLst>
                              <p:par>
                                <p:cTn id="200" presetID="10" presetClass="entr" presetSubtype="0" fill="hold" nodeType="afterEffect">
                                  <p:stCondLst>
                                    <p:cond delay="0"/>
                                  </p:stCondLst>
                                  <p:childTnLst>
                                    <p:set>
                                      <p:cBhvr>
                                        <p:cTn id="201" dur="1" fill="hold">
                                          <p:stCondLst>
                                            <p:cond delay="0"/>
                                          </p:stCondLst>
                                        </p:cTn>
                                        <p:tgtEl>
                                          <p:spTgt spid="161"/>
                                        </p:tgtEl>
                                        <p:attrNameLst>
                                          <p:attrName>style.visibility</p:attrName>
                                        </p:attrNameLst>
                                      </p:cBhvr>
                                      <p:to>
                                        <p:strVal val="visible"/>
                                      </p:to>
                                    </p:set>
                                    <p:animEffect transition="in" filter="fade">
                                      <p:cBhvr>
                                        <p:cTn id="202" dur="100"/>
                                        <p:tgtEl>
                                          <p:spTgt spid="161"/>
                                        </p:tgtEl>
                                      </p:cBhvr>
                                    </p:animEffect>
                                  </p:childTnLst>
                                </p:cTn>
                              </p:par>
                            </p:childTnLst>
                          </p:cTn>
                        </p:par>
                        <p:par>
                          <p:cTn id="203" fill="hold">
                            <p:stCondLst>
                              <p:cond delay="5000"/>
                            </p:stCondLst>
                            <p:childTnLst>
                              <p:par>
                                <p:cTn id="204" presetID="10" presetClass="entr" presetSubtype="0" fill="hold" nodeType="afterEffect">
                                  <p:stCondLst>
                                    <p:cond delay="0"/>
                                  </p:stCondLst>
                                  <p:childTnLst>
                                    <p:set>
                                      <p:cBhvr>
                                        <p:cTn id="205" dur="1" fill="hold">
                                          <p:stCondLst>
                                            <p:cond delay="0"/>
                                          </p:stCondLst>
                                        </p:cTn>
                                        <p:tgtEl>
                                          <p:spTgt spid="141"/>
                                        </p:tgtEl>
                                        <p:attrNameLst>
                                          <p:attrName>style.visibility</p:attrName>
                                        </p:attrNameLst>
                                      </p:cBhvr>
                                      <p:to>
                                        <p:strVal val="visible"/>
                                      </p:to>
                                    </p:set>
                                    <p:animEffect transition="in" filter="fade">
                                      <p:cBhvr>
                                        <p:cTn id="206" dur="100"/>
                                        <p:tgtEl>
                                          <p:spTgt spid="141"/>
                                        </p:tgtEl>
                                      </p:cBhvr>
                                    </p:animEffect>
                                  </p:childTnLst>
                                </p:cTn>
                              </p:par>
                            </p:childTnLst>
                          </p:cTn>
                        </p:par>
                        <p:par>
                          <p:cTn id="207" fill="hold">
                            <p:stCondLst>
                              <p:cond delay="5100"/>
                            </p:stCondLst>
                            <p:childTnLst>
                              <p:par>
                                <p:cTn id="208" presetID="10" presetClass="entr" presetSubtype="0" fill="hold" nodeType="afterEffect">
                                  <p:stCondLst>
                                    <p:cond delay="0"/>
                                  </p:stCondLst>
                                  <p:childTnLst>
                                    <p:set>
                                      <p:cBhvr>
                                        <p:cTn id="209" dur="1" fill="hold">
                                          <p:stCondLst>
                                            <p:cond delay="0"/>
                                          </p:stCondLst>
                                        </p:cTn>
                                        <p:tgtEl>
                                          <p:spTgt spid="152"/>
                                        </p:tgtEl>
                                        <p:attrNameLst>
                                          <p:attrName>style.visibility</p:attrName>
                                        </p:attrNameLst>
                                      </p:cBhvr>
                                      <p:to>
                                        <p:strVal val="visible"/>
                                      </p:to>
                                    </p:set>
                                    <p:animEffect transition="in" filter="fade">
                                      <p:cBhvr>
                                        <p:cTn id="210" dur="100"/>
                                        <p:tgtEl>
                                          <p:spTgt spid="152"/>
                                        </p:tgtEl>
                                      </p:cBhvr>
                                    </p:animEffect>
                                  </p:childTnLst>
                                </p:cTn>
                              </p:par>
                            </p:childTnLst>
                          </p:cTn>
                        </p:par>
                        <p:par>
                          <p:cTn id="211" fill="hold">
                            <p:stCondLst>
                              <p:cond delay="5200"/>
                            </p:stCondLst>
                            <p:childTnLst>
                              <p:par>
                                <p:cTn id="212" presetID="10" presetClass="entr" presetSubtype="0" fill="hold" nodeType="afterEffect">
                                  <p:stCondLst>
                                    <p:cond delay="0"/>
                                  </p:stCondLst>
                                  <p:childTnLst>
                                    <p:set>
                                      <p:cBhvr>
                                        <p:cTn id="213" dur="1" fill="hold">
                                          <p:stCondLst>
                                            <p:cond delay="0"/>
                                          </p:stCondLst>
                                        </p:cTn>
                                        <p:tgtEl>
                                          <p:spTgt spid="153"/>
                                        </p:tgtEl>
                                        <p:attrNameLst>
                                          <p:attrName>style.visibility</p:attrName>
                                        </p:attrNameLst>
                                      </p:cBhvr>
                                      <p:to>
                                        <p:strVal val="visible"/>
                                      </p:to>
                                    </p:set>
                                    <p:animEffect transition="in" filter="fade">
                                      <p:cBhvr>
                                        <p:cTn id="214" dur="100"/>
                                        <p:tgtEl>
                                          <p:spTgt spid="153"/>
                                        </p:tgtEl>
                                      </p:cBhvr>
                                    </p:animEffect>
                                  </p:childTnLst>
                                </p:cTn>
                              </p:par>
                            </p:childTnLst>
                          </p:cTn>
                        </p:par>
                        <p:par>
                          <p:cTn id="215" fill="hold">
                            <p:stCondLst>
                              <p:cond delay="5300"/>
                            </p:stCondLst>
                            <p:childTnLst>
                              <p:par>
                                <p:cTn id="216" presetID="10" presetClass="entr" presetSubtype="0" fill="hold" nodeType="afterEffect">
                                  <p:stCondLst>
                                    <p:cond delay="0"/>
                                  </p:stCondLst>
                                  <p:childTnLst>
                                    <p:set>
                                      <p:cBhvr>
                                        <p:cTn id="217" dur="1" fill="hold">
                                          <p:stCondLst>
                                            <p:cond delay="0"/>
                                          </p:stCondLst>
                                        </p:cTn>
                                        <p:tgtEl>
                                          <p:spTgt spid="149"/>
                                        </p:tgtEl>
                                        <p:attrNameLst>
                                          <p:attrName>style.visibility</p:attrName>
                                        </p:attrNameLst>
                                      </p:cBhvr>
                                      <p:to>
                                        <p:strVal val="visible"/>
                                      </p:to>
                                    </p:set>
                                    <p:animEffect transition="in" filter="fade">
                                      <p:cBhvr>
                                        <p:cTn id="218" dur="100"/>
                                        <p:tgtEl>
                                          <p:spTgt spid="149"/>
                                        </p:tgtEl>
                                      </p:cBhvr>
                                    </p:animEffect>
                                  </p:childTnLst>
                                </p:cTn>
                              </p:par>
                            </p:childTnLst>
                          </p:cTn>
                        </p:par>
                        <p:par>
                          <p:cTn id="219" fill="hold">
                            <p:stCondLst>
                              <p:cond delay="5400"/>
                            </p:stCondLst>
                            <p:childTnLst>
                              <p:par>
                                <p:cTn id="220" presetID="10" presetClass="entr" presetSubtype="0" fill="hold" nodeType="afterEffect">
                                  <p:stCondLst>
                                    <p:cond delay="0"/>
                                  </p:stCondLst>
                                  <p:childTnLst>
                                    <p:set>
                                      <p:cBhvr>
                                        <p:cTn id="221" dur="1" fill="hold">
                                          <p:stCondLst>
                                            <p:cond delay="0"/>
                                          </p:stCondLst>
                                        </p:cTn>
                                        <p:tgtEl>
                                          <p:spTgt spid="176"/>
                                        </p:tgtEl>
                                        <p:attrNameLst>
                                          <p:attrName>style.visibility</p:attrName>
                                        </p:attrNameLst>
                                      </p:cBhvr>
                                      <p:to>
                                        <p:strVal val="visible"/>
                                      </p:to>
                                    </p:set>
                                    <p:animEffect transition="in" filter="fade">
                                      <p:cBhvr>
                                        <p:cTn id="222" dur="100"/>
                                        <p:tgtEl>
                                          <p:spTgt spid="176"/>
                                        </p:tgtEl>
                                      </p:cBhvr>
                                    </p:animEffect>
                                  </p:childTnLst>
                                </p:cTn>
                              </p:par>
                            </p:childTnLst>
                          </p:cTn>
                        </p:par>
                        <p:par>
                          <p:cTn id="223" fill="hold">
                            <p:stCondLst>
                              <p:cond delay="5500"/>
                            </p:stCondLst>
                            <p:childTnLst>
                              <p:par>
                                <p:cTn id="224" presetID="10" presetClass="entr" presetSubtype="0" fill="hold" nodeType="after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fade">
                                      <p:cBhvr>
                                        <p:cTn id="226" dur="100"/>
                                        <p:tgtEl>
                                          <p:spTgt spid="135"/>
                                        </p:tgtEl>
                                      </p:cBhvr>
                                    </p:animEffect>
                                  </p:childTnLst>
                                </p:cTn>
                              </p:par>
                            </p:childTnLst>
                          </p:cTn>
                        </p:par>
                        <p:par>
                          <p:cTn id="227" fill="hold">
                            <p:stCondLst>
                              <p:cond delay="5600"/>
                            </p:stCondLst>
                            <p:childTnLst>
                              <p:par>
                                <p:cTn id="228" presetID="10" presetClass="entr" presetSubtype="0" fill="hold" nodeType="afterEffect">
                                  <p:stCondLst>
                                    <p:cond delay="0"/>
                                  </p:stCondLst>
                                  <p:childTnLst>
                                    <p:set>
                                      <p:cBhvr>
                                        <p:cTn id="229" dur="1" fill="hold">
                                          <p:stCondLst>
                                            <p:cond delay="0"/>
                                          </p:stCondLst>
                                        </p:cTn>
                                        <p:tgtEl>
                                          <p:spTgt spid="147"/>
                                        </p:tgtEl>
                                        <p:attrNameLst>
                                          <p:attrName>style.visibility</p:attrName>
                                        </p:attrNameLst>
                                      </p:cBhvr>
                                      <p:to>
                                        <p:strVal val="visible"/>
                                      </p:to>
                                    </p:set>
                                    <p:animEffect transition="in" filter="fade">
                                      <p:cBhvr>
                                        <p:cTn id="230" dur="100"/>
                                        <p:tgtEl>
                                          <p:spTgt spid="147"/>
                                        </p:tgtEl>
                                      </p:cBhvr>
                                    </p:animEffect>
                                  </p:childTnLst>
                                </p:cTn>
                              </p:par>
                            </p:childTnLst>
                          </p:cTn>
                        </p:par>
                        <p:par>
                          <p:cTn id="231" fill="hold">
                            <p:stCondLst>
                              <p:cond delay="5700"/>
                            </p:stCondLst>
                            <p:childTnLst>
                              <p:par>
                                <p:cTn id="232" presetID="10" presetClass="entr" presetSubtype="0" fill="hold" nodeType="afterEffect">
                                  <p:stCondLst>
                                    <p:cond delay="0"/>
                                  </p:stCondLst>
                                  <p:childTnLst>
                                    <p:set>
                                      <p:cBhvr>
                                        <p:cTn id="233" dur="1" fill="hold">
                                          <p:stCondLst>
                                            <p:cond delay="0"/>
                                          </p:stCondLst>
                                        </p:cTn>
                                        <p:tgtEl>
                                          <p:spTgt spid="114"/>
                                        </p:tgtEl>
                                        <p:attrNameLst>
                                          <p:attrName>style.visibility</p:attrName>
                                        </p:attrNameLst>
                                      </p:cBhvr>
                                      <p:to>
                                        <p:strVal val="visible"/>
                                      </p:to>
                                    </p:set>
                                    <p:animEffect transition="in" filter="fade">
                                      <p:cBhvr>
                                        <p:cTn id="234" dur="100"/>
                                        <p:tgtEl>
                                          <p:spTgt spid="114"/>
                                        </p:tgtEl>
                                      </p:cBhvr>
                                    </p:animEffect>
                                  </p:childTnLst>
                                </p:cTn>
                              </p:par>
                            </p:childTnLst>
                          </p:cTn>
                        </p:par>
                        <p:par>
                          <p:cTn id="235" fill="hold">
                            <p:stCondLst>
                              <p:cond delay="5800"/>
                            </p:stCondLst>
                            <p:childTnLst>
                              <p:par>
                                <p:cTn id="236" presetID="10" presetClass="entr" presetSubtype="0" fill="hold" nodeType="afterEffect">
                                  <p:stCondLst>
                                    <p:cond delay="0"/>
                                  </p:stCondLst>
                                  <p:childTnLst>
                                    <p:set>
                                      <p:cBhvr>
                                        <p:cTn id="237" dur="1" fill="hold">
                                          <p:stCondLst>
                                            <p:cond delay="0"/>
                                          </p:stCondLst>
                                        </p:cTn>
                                        <p:tgtEl>
                                          <p:spTgt spid="142"/>
                                        </p:tgtEl>
                                        <p:attrNameLst>
                                          <p:attrName>style.visibility</p:attrName>
                                        </p:attrNameLst>
                                      </p:cBhvr>
                                      <p:to>
                                        <p:strVal val="visible"/>
                                      </p:to>
                                    </p:set>
                                    <p:animEffect transition="in" filter="fade">
                                      <p:cBhvr>
                                        <p:cTn id="238" dur="100"/>
                                        <p:tgtEl>
                                          <p:spTgt spid="142"/>
                                        </p:tgtEl>
                                      </p:cBhvr>
                                    </p:animEffect>
                                  </p:childTnLst>
                                </p:cTn>
                              </p:par>
                            </p:childTnLst>
                          </p:cTn>
                        </p:par>
                        <p:par>
                          <p:cTn id="239" fill="hold">
                            <p:stCondLst>
                              <p:cond delay="5900"/>
                            </p:stCondLst>
                            <p:childTnLst>
                              <p:par>
                                <p:cTn id="240" presetID="10" presetClass="entr" presetSubtype="0" fill="hold" nodeType="afterEffect">
                                  <p:stCondLst>
                                    <p:cond delay="0"/>
                                  </p:stCondLst>
                                  <p:childTnLst>
                                    <p:set>
                                      <p:cBhvr>
                                        <p:cTn id="241" dur="1" fill="hold">
                                          <p:stCondLst>
                                            <p:cond delay="0"/>
                                          </p:stCondLst>
                                        </p:cTn>
                                        <p:tgtEl>
                                          <p:spTgt spid="143"/>
                                        </p:tgtEl>
                                        <p:attrNameLst>
                                          <p:attrName>style.visibility</p:attrName>
                                        </p:attrNameLst>
                                      </p:cBhvr>
                                      <p:to>
                                        <p:strVal val="visible"/>
                                      </p:to>
                                    </p:set>
                                    <p:animEffect transition="in" filter="fade">
                                      <p:cBhvr>
                                        <p:cTn id="242" dur="100"/>
                                        <p:tgtEl>
                                          <p:spTgt spid="143"/>
                                        </p:tgtEl>
                                      </p:cBhvr>
                                    </p:animEffect>
                                  </p:childTnLst>
                                </p:cTn>
                              </p:par>
                            </p:childTnLst>
                          </p:cTn>
                        </p:par>
                        <p:par>
                          <p:cTn id="243" fill="hold">
                            <p:stCondLst>
                              <p:cond delay="6000"/>
                            </p:stCondLst>
                            <p:childTnLst>
                              <p:par>
                                <p:cTn id="244" presetID="10" presetClass="entr" presetSubtype="0" fill="hold" nodeType="afterEffect">
                                  <p:stCondLst>
                                    <p:cond delay="0"/>
                                  </p:stCondLst>
                                  <p:childTnLst>
                                    <p:set>
                                      <p:cBhvr>
                                        <p:cTn id="245" dur="1" fill="hold">
                                          <p:stCondLst>
                                            <p:cond delay="0"/>
                                          </p:stCondLst>
                                        </p:cTn>
                                        <p:tgtEl>
                                          <p:spTgt spid="170"/>
                                        </p:tgtEl>
                                        <p:attrNameLst>
                                          <p:attrName>style.visibility</p:attrName>
                                        </p:attrNameLst>
                                      </p:cBhvr>
                                      <p:to>
                                        <p:strVal val="visible"/>
                                      </p:to>
                                    </p:set>
                                    <p:animEffect transition="in" filter="fade">
                                      <p:cBhvr>
                                        <p:cTn id="246" dur="100"/>
                                        <p:tgtEl>
                                          <p:spTgt spid="170"/>
                                        </p:tgtEl>
                                      </p:cBhvr>
                                    </p:animEffect>
                                  </p:childTnLst>
                                </p:cTn>
                              </p:par>
                            </p:childTnLst>
                          </p:cTn>
                        </p:par>
                        <p:par>
                          <p:cTn id="247" fill="hold">
                            <p:stCondLst>
                              <p:cond delay="6100"/>
                            </p:stCondLst>
                            <p:childTnLst>
                              <p:par>
                                <p:cTn id="248" presetID="10" presetClass="entr" presetSubtype="0" fill="hold" nodeType="after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100"/>
                                        <p:tgtEl>
                                          <p:spTgt spid="139"/>
                                        </p:tgtEl>
                                      </p:cBhvr>
                                    </p:animEffect>
                                  </p:childTnLst>
                                </p:cTn>
                              </p:par>
                            </p:childTnLst>
                          </p:cTn>
                        </p:par>
                        <p:par>
                          <p:cTn id="251" fill="hold">
                            <p:stCondLst>
                              <p:cond delay="6200"/>
                            </p:stCondLst>
                            <p:childTnLst>
                              <p:par>
                                <p:cTn id="252" presetID="10" presetClass="entr" presetSubtype="0" fill="hold" nodeType="afterEffect">
                                  <p:stCondLst>
                                    <p:cond delay="0"/>
                                  </p:stCondLst>
                                  <p:childTnLst>
                                    <p:set>
                                      <p:cBhvr>
                                        <p:cTn id="253" dur="1" fill="hold">
                                          <p:stCondLst>
                                            <p:cond delay="0"/>
                                          </p:stCondLst>
                                        </p:cTn>
                                        <p:tgtEl>
                                          <p:spTgt spid="148"/>
                                        </p:tgtEl>
                                        <p:attrNameLst>
                                          <p:attrName>style.visibility</p:attrName>
                                        </p:attrNameLst>
                                      </p:cBhvr>
                                      <p:to>
                                        <p:strVal val="visible"/>
                                      </p:to>
                                    </p:set>
                                    <p:animEffect transition="in" filter="fade">
                                      <p:cBhvr>
                                        <p:cTn id="254" dur="100"/>
                                        <p:tgtEl>
                                          <p:spTgt spid="148"/>
                                        </p:tgtEl>
                                      </p:cBhvr>
                                    </p:animEffect>
                                  </p:childTnLst>
                                </p:cTn>
                              </p:par>
                            </p:childTnLst>
                          </p:cTn>
                        </p:par>
                        <p:par>
                          <p:cTn id="255" fill="hold">
                            <p:stCondLst>
                              <p:cond delay="6300"/>
                            </p:stCondLst>
                            <p:childTnLst>
                              <p:par>
                                <p:cTn id="256" presetID="10" presetClass="entr" presetSubtype="0" fill="hold" nodeType="afterEffect">
                                  <p:stCondLst>
                                    <p:cond delay="0"/>
                                  </p:stCondLst>
                                  <p:childTnLst>
                                    <p:set>
                                      <p:cBhvr>
                                        <p:cTn id="257" dur="1" fill="hold">
                                          <p:stCondLst>
                                            <p:cond delay="0"/>
                                          </p:stCondLst>
                                        </p:cTn>
                                        <p:tgtEl>
                                          <p:spTgt spid="166"/>
                                        </p:tgtEl>
                                        <p:attrNameLst>
                                          <p:attrName>style.visibility</p:attrName>
                                        </p:attrNameLst>
                                      </p:cBhvr>
                                      <p:to>
                                        <p:strVal val="visible"/>
                                      </p:to>
                                    </p:set>
                                    <p:animEffect transition="in" filter="fade">
                                      <p:cBhvr>
                                        <p:cTn id="258" dur="100"/>
                                        <p:tgtEl>
                                          <p:spTgt spid="166"/>
                                        </p:tgtEl>
                                      </p:cBhvr>
                                    </p:animEffect>
                                  </p:childTnLst>
                                </p:cTn>
                              </p:par>
                            </p:childTnLst>
                          </p:cTn>
                        </p:par>
                        <p:par>
                          <p:cTn id="259" fill="hold">
                            <p:stCondLst>
                              <p:cond delay="6400"/>
                            </p:stCondLst>
                            <p:childTnLst>
                              <p:par>
                                <p:cTn id="260" presetID="10" presetClass="entr" presetSubtype="0" fill="hold" nodeType="afterEffect">
                                  <p:stCondLst>
                                    <p:cond delay="0"/>
                                  </p:stCondLst>
                                  <p:childTnLst>
                                    <p:set>
                                      <p:cBhvr>
                                        <p:cTn id="261" dur="1" fill="hold">
                                          <p:stCondLst>
                                            <p:cond delay="0"/>
                                          </p:stCondLst>
                                        </p:cTn>
                                        <p:tgtEl>
                                          <p:spTgt spid="171"/>
                                        </p:tgtEl>
                                        <p:attrNameLst>
                                          <p:attrName>style.visibility</p:attrName>
                                        </p:attrNameLst>
                                      </p:cBhvr>
                                      <p:to>
                                        <p:strVal val="visible"/>
                                      </p:to>
                                    </p:set>
                                    <p:animEffect transition="in" filter="fade">
                                      <p:cBhvr>
                                        <p:cTn id="262" dur="100"/>
                                        <p:tgtEl>
                                          <p:spTgt spid="171"/>
                                        </p:tgtEl>
                                      </p:cBhvr>
                                    </p:animEffect>
                                  </p:childTnLst>
                                </p:cTn>
                              </p:par>
                            </p:childTnLst>
                          </p:cTn>
                        </p:par>
                        <p:par>
                          <p:cTn id="263" fill="hold">
                            <p:stCondLst>
                              <p:cond delay="6500"/>
                            </p:stCondLst>
                            <p:childTnLst>
                              <p:par>
                                <p:cTn id="264" presetID="10" presetClass="entr" presetSubtype="0" fill="hold" nodeType="afterEffect">
                                  <p:stCondLst>
                                    <p:cond delay="0"/>
                                  </p:stCondLst>
                                  <p:childTnLst>
                                    <p:set>
                                      <p:cBhvr>
                                        <p:cTn id="265" dur="1" fill="hold">
                                          <p:stCondLst>
                                            <p:cond delay="0"/>
                                          </p:stCondLst>
                                        </p:cTn>
                                        <p:tgtEl>
                                          <p:spTgt spid="165"/>
                                        </p:tgtEl>
                                        <p:attrNameLst>
                                          <p:attrName>style.visibility</p:attrName>
                                        </p:attrNameLst>
                                      </p:cBhvr>
                                      <p:to>
                                        <p:strVal val="visible"/>
                                      </p:to>
                                    </p:set>
                                    <p:animEffect transition="in" filter="fade">
                                      <p:cBhvr>
                                        <p:cTn id="266" dur="100"/>
                                        <p:tgtEl>
                                          <p:spTgt spid="165"/>
                                        </p:tgtEl>
                                      </p:cBhvr>
                                    </p:animEffect>
                                  </p:childTnLst>
                                </p:cTn>
                              </p:par>
                            </p:childTnLst>
                          </p:cTn>
                        </p:par>
                        <p:par>
                          <p:cTn id="267" fill="hold">
                            <p:stCondLst>
                              <p:cond delay="6600"/>
                            </p:stCondLst>
                            <p:childTnLst>
                              <p:par>
                                <p:cTn id="268" presetID="10" presetClass="entr" presetSubtype="0" fill="hold" nodeType="afterEffect">
                                  <p:stCondLst>
                                    <p:cond delay="0"/>
                                  </p:stCondLst>
                                  <p:childTnLst>
                                    <p:set>
                                      <p:cBhvr>
                                        <p:cTn id="269" dur="1" fill="hold">
                                          <p:stCondLst>
                                            <p:cond delay="0"/>
                                          </p:stCondLst>
                                        </p:cTn>
                                        <p:tgtEl>
                                          <p:spTgt spid="172"/>
                                        </p:tgtEl>
                                        <p:attrNameLst>
                                          <p:attrName>style.visibility</p:attrName>
                                        </p:attrNameLst>
                                      </p:cBhvr>
                                      <p:to>
                                        <p:strVal val="visible"/>
                                      </p:to>
                                    </p:set>
                                    <p:animEffect transition="in" filter="fade">
                                      <p:cBhvr>
                                        <p:cTn id="270" dur="100"/>
                                        <p:tgtEl>
                                          <p:spTgt spid="172"/>
                                        </p:tgtEl>
                                      </p:cBhvr>
                                    </p:animEffect>
                                  </p:childTnLst>
                                </p:cTn>
                              </p:par>
                            </p:childTnLst>
                          </p:cTn>
                        </p:par>
                        <p:par>
                          <p:cTn id="271" fill="hold">
                            <p:stCondLst>
                              <p:cond delay="6700"/>
                            </p:stCondLst>
                            <p:childTnLst>
                              <p:par>
                                <p:cTn id="272" presetID="10" presetClass="entr" presetSubtype="0" fill="hold" nodeType="afterEffect">
                                  <p:stCondLst>
                                    <p:cond delay="0"/>
                                  </p:stCondLst>
                                  <p:childTnLst>
                                    <p:set>
                                      <p:cBhvr>
                                        <p:cTn id="273" dur="1" fill="hold">
                                          <p:stCondLst>
                                            <p:cond delay="0"/>
                                          </p:stCondLst>
                                        </p:cTn>
                                        <p:tgtEl>
                                          <p:spTgt spid="179"/>
                                        </p:tgtEl>
                                        <p:attrNameLst>
                                          <p:attrName>style.visibility</p:attrName>
                                        </p:attrNameLst>
                                      </p:cBhvr>
                                      <p:to>
                                        <p:strVal val="visible"/>
                                      </p:to>
                                    </p:set>
                                    <p:animEffect transition="in" filter="fade">
                                      <p:cBhvr>
                                        <p:cTn id="274"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676" y="1200476"/>
            <a:ext cx="4614208"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89468" y="3014100"/>
            <a:ext cx="7548495" cy="2963604"/>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High performance provisioning of 1000+ VMs</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Auto-configuration at scale</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Auto-scale based on schedule and resource metrics</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Easy updates at scale</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Simple Portal Integration</a:t>
            </a:r>
          </a:p>
          <a:p>
            <a:pPr marL="0" indent="0" defTabSz="932324">
              <a:lnSpc>
                <a:spcPct val="100000"/>
              </a:lnSpc>
              <a:spcBef>
                <a:spcPts val="0"/>
              </a:spcBef>
              <a:spcAft>
                <a:spcPts val="1199"/>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62003" y="1473488"/>
            <a:ext cx="11181828"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fontAlgn="base">
              <a:spcBef>
                <a:spcPts val="1199"/>
              </a:spcBef>
              <a:spcAft>
                <a:spcPct val="0"/>
              </a:spcAft>
              <a:defRPr/>
            </a:pPr>
            <a:r>
              <a:rPr lang="en-US" sz="4799" dirty="0">
                <a:gradFill>
                  <a:gsLst>
                    <a:gs pos="1250">
                      <a:srgbClr val="FFFFFF"/>
                    </a:gs>
                    <a:gs pos="100000">
                      <a:srgbClr val="FFFFFF"/>
                    </a:gs>
                  </a:gsLst>
                  <a:lin ang="5400000" scaled="0"/>
                </a:gradFill>
                <a:latin typeface="Segoe UI Light"/>
              </a:rPr>
              <a:t>VM Scale Sets</a:t>
            </a: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860302" y="624033"/>
            <a:ext cx="3704215"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372" y="1982287"/>
            <a:ext cx="1930815" cy="177918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8890" y="3788764"/>
            <a:ext cx="1050383" cy="967892"/>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026" y="3788763"/>
            <a:ext cx="1050383" cy="967892"/>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162" y="3789026"/>
            <a:ext cx="1050383" cy="967892"/>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298" y="3775680"/>
            <a:ext cx="1050383" cy="967892"/>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8890" y="4782553"/>
            <a:ext cx="1050383" cy="967892"/>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026" y="4782552"/>
            <a:ext cx="1050383" cy="967892"/>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162" y="4782815"/>
            <a:ext cx="1050383" cy="967892"/>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298" y="4769470"/>
            <a:ext cx="1050383" cy="967892"/>
          </a:xfrm>
          <a:prstGeom prst="rect">
            <a:avLst/>
          </a:prstGeom>
        </p:spPr>
      </p:pic>
    </p:spTree>
    <p:extLst>
      <p:ext uri="{BB962C8B-B14F-4D97-AF65-F5344CB8AC3E}">
        <p14:creationId xmlns:p14="http://schemas.microsoft.com/office/powerpoint/2010/main" val="2902312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75482" y="1213174"/>
            <a:ext cx="6628459" cy="3171865"/>
          </a:xfrm>
        </p:spPr>
        <p:txBody>
          <a:bodyPr/>
          <a:lstStyle/>
          <a:p>
            <a:pPr marL="342834" indent="-342834">
              <a:buFont typeface="Arial" panose="020B0604020202020204" pitchFamily="34" charset="0"/>
              <a:buChar char="•"/>
            </a:pPr>
            <a:r>
              <a:rPr lang="en-US" sz="2000" dirty="0"/>
              <a:t>Manually </a:t>
            </a:r>
            <a:r>
              <a:rPr lang="en-US" sz="2000" b="1" dirty="0"/>
              <a:t>scale</a:t>
            </a:r>
            <a:r>
              <a:rPr lang="en-US" sz="2000" dirty="0"/>
              <a:t> with ‘capacity’ property</a:t>
            </a:r>
          </a:p>
          <a:p>
            <a:pPr marL="342834" indent="-342834">
              <a:buFont typeface="Arial" panose="020B0604020202020204" pitchFamily="34" charset="0"/>
              <a:buChar char="•"/>
            </a:pPr>
            <a:r>
              <a:rPr lang="en-US" sz="2000" b="1" dirty="0" err="1"/>
              <a:t>Autoscale</a:t>
            </a:r>
            <a:r>
              <a:rPr lang="en-US" sz="2000" dirty="0"/>
              <a:t> with host metrics (MDM pipeline) or diagnostic extensions​</a:t>
            </a:r>
          </a:p>
          <a:p>
            <a:pPr marL="342834" indent="-342834">
              <a:buFont typeface="Arial" panose="020B0604020202020204" pitchFamily="34" charset="0"/>
              <a:buChar char="•"/>
            </a:pPr>
            <a:r>
              <a:rPr lang="en-US" sz="2000" dirty="0"/>
              <a:t>Small buy-in: Deploy/manage sets of 0-&gt;100 identically configured VMs ​</a:t>
            </a:r>
          </a:p>
          <a:p>
            <a:pPr marL="342834" indent="-342834">
              <a:buFont typeface="Arial" panose="020B0604020202020204" pitchFamily="34" charset="0"/>
              <a:buChar char="•"/>
            </a:pPr>
            <a:r>
              <a:rPr lang="en-US" sz="2000" b="1" dirty="0"/>
              <a:t>Guest OS patching</a:t>
            </a:r>
            <a:r>
              <a:rPr lang="en-US" sz="2000" dirty="0"/>
              <a:t>: Patching primitives allow manually triggered rolling upgrades​​</a:t>
            </a:r>
          </a:p>
          <a:p>
            <a:pPr marL="342834" indent="-342834">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9973" lvl="1" indent="-171417">
              <a:buFont typeface="Arial" panose="020B0604020202020204" pitchFamily="34" charset="0"/>
              <a:buChar char="•"/>
            </a:pPr>
            <a:endParaRPr lang="en-US" sz="1099" dirty="0"/>
          </a:p>
        </p:txBody>
      </p:sp>
      <p:sp>
        <p:nvSpPr>
          <p:cNvPr id="5" name="Rectangle 4"/>
          <p:cNvSpPr/>
          <p:nvPr/>
        </p:nvSpPr>
        <p:spPr>
          <a:xfrm>
            <a:off x="275482" y="4411532"/>
            <a:ext cx="11049798" cy="1600908"/>
          </a:xfrm>
          <a:prstGeom prst="rect">
            <a:avLst/>
          </a:prstGeom>
        </p:spPr>
        <p:txBody>
          <a:bodyPr wrap="square">
            <a:spAutoFit/>
          </a:bodyPr>
          <a:lstStyle/>
          <a:p>
            <a:pPr defTabSz="932563"/>
            <a:r>
              <a:rPr lang="en-US" sz="2400" b="1" dirty="0">
                <a:gradFill>
                  <a:gsLst>
                    <a:gs pos="1250">
                      <a:srgbClr val="353535"/>
                    </a:gs>
                    <a:gs pos="100000">
                      <a:srgbClr val="353535"/>
                    </a:gs>
                  </a:gsLst>
                  <a:lin ang="5400000" scaled="0"/>
                </a:gradFill>
                <a:latin typeface="Segoe UI Light"/>
              </a:rPr>
              <a:t>Availability Sets vs Scale Sets</a:t>
            </a:r>
          </a:p>
          <a:p>
            <a:pPr marL="285695" indent="-285695" defTabSz="932563">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5695" indent="-285695" defTabSz="932563">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5695" indent="-285695" defTabSz="932563">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751562" y="308406"/>
            <a:ext cx="5919396" cy="3787153"/>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15712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8078634" y="-3620264"/>
            <a:ext cx="6042609" cy="182992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601"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224"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defTabSz="914049">
                  <a:defRPr/>
                </a:pPr>
                <a:r>
                  <a:rPr lang="en-US" sz="1632"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32"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32"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224"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224"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601"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89697" y="1592533"/>
            <a:ext cx="6819771" cy="3114234"/>
          </a:xfrm>
          <a:prstGeom prst="rect">
            <a:avLst/>
          </a:prstGeom>
        </p:spPr>
        <p:txBody>
          <a:bodyPr vert="horz" wrap="square" lIns="182828" tIns="146262" rIns="182828" bIns="146262"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spcBef>
                <a:spcPts val="1224"/>
              </a:spcBef>
              <a:defRPr/>
            </a:pPr>
            <a:r>
              <a:rPr lang="en-US" sz="2400" dirty="0">
                <a:solidFill>
                  <a:srgbClr val="353535"/>
                </a:solidFill>
                <a:latin typeface="Segoe UI Light"/>
                <a:cs typeface="Segoe UI Semibold" panose="020B0702040204020203" pitchFamily="34" charset="0"/>
              </a:rPr>
              <a:t>Compute pools for job processing</a:t>
            </a:r>
          </a:p>
          <a:p>
            <a:pPr defTabSz="932384">
              <a:spcBef>
                <a:spcPts val="1224"/>
              </a:spcBef>
              <a:defRPr/>
            </a:pPr>
            <a:r>
              <a:rPr lang="en-US" sz="2400" dirty="0">
                <a:solidFill>
                  <a:srgbClr val="353535"/>
                </a:solidFill>
                <a:latin typeface="Segoe UI Light"/>
                <a:cs typeface="Segoe UI Semibold" panose="020B0702040204020203" pitchFamily="34" charset="0"/>
              </a:rPr>
              <a:t>Automatic scaling and regional coverage</a:t>
            </a:r>
          </a:p>
          <a:p>
            <a:pPr defTabSz="932384">
              <a:spcBef>
                <a:spcPts val="1224"/>
              </a:spcBef>
              <a:defRPr/>
            </a:pPr>
            <a:r>
              <a:rPr lang="en-US" sz="2400" dirty="0">
                <a:solidFill>
                  <a:srgbClr val="353535"/>
                </a:solidFill>
                <a:latin typeface="Segoe UI Light"/>
                <a:cs typeface="Segoe UI Semibold" panose="020B0702040204020203" pitchFamily="34" charset="0"/>
              </a:rPr>
              <a:t>Linux and Windows</a:t>
            </a:r>
          </a:p>
          <a:p>
            <a:pPr defTabSz="932384">
              <a:spcBef>
                <a:spcPts val="1224"/>
              </a:spcBef>
              <a:defRPr/>
            </a:pPr>
            <a:r>
              <a:rPr lang="en-US" sz="2400" dirty="0">
                <a:solidFill>
                  <a:srgbClr val="353535"/>
                </a:solidFill>
                <a:latin typeface="Segoe UI Light"/>
                <a:cs typeface="Segoe UI Semibold" panose="020B0702040204020203" pitchFamily="34" charset="0"/>
              </a:rPr>
              <a:t>Automatically recover failed tasks</a:t>
            </a:r>
          </a:p>
          <a:p>
            <a:pPr defTabSz="932384">
              <a:spcBef>
                <a:spcPts val="1224"/>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32384">
              <a:spcBef>
                <a:spcPts val="1224"/>
              </a:spcBef>
              <a:defRPr/>
            </a:pPr>
            <a:r>
              <a:rPr lang="en-US" sz="2400" dirty="0">
                <a:solidFill>
                  <a:srgbClr val="353535"/>
                </a:solidFill>
                <a:latin typeface="Segoe UI Light"/>
                <a:cs typeface="Segoe UI Semibold" panose="020B0702040204020203" pitchFamily="34" charset="0"/>
              </a:rPr>
              <a:t>Low-</a:t>
            </a:r>
            <a:r>
              <a:rPr lang="en-US" sz="2400" dirty="0" err="1">
                <a:solidFill>
                  <a:srgbClr val="353535"/>
                </a:solidFill>
                <a:latin typeface="Segoe UI Light"/>
                <a:cs typeface="Segoe UI Semibold" panose="020B0702040204020203" pitchFamily="34" charset="0"/>
              </a:rPr>
              <a:t>Pri</a:t>
            </a:r>
            <a:r>
              <a:rPr lang="en-US" sz="2400" dirty="0">
                <a:solidFill>
                  <a:srgbClr val="353535"/>
                </a:solidFill>
                <a:latin typeface="Segoe UI Light"/>
                <a:cs typeface="Segoe UI Semibold" panose="020B0702040204020203" pitchFamily="34" charset="0"/>
              </a:rPr>
              <a:t> (discounted) option</a:t>
            </a:r>
          </a:p>
        </p:txBody>
      </p:sp>
      <p:pic>
        <p:nvPicPr>
          <p:cNvPr id="39" name="Picture 38"/>
          <p:cNvPicPr>
            <a:picLocks noChangeAspect="1"/>
          </p:cNvPicPr>
          <p:nvPr/>
        </p:nvPicPr>
        <p:blipFill>
          <a:blip r:embed="rId9"/>
          <a:stretch>
            <a:fillRect/>
          </a:stretch>
        </p:blipFill>
        <p:spPr>
          <a:xfrm>
            <a:off x="143371" y="1147995"/>
            <a:ext cx="3690359" cy="4483881"/>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5235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41992" y="1837077"/>
            <a:ext cx="7548495" cy="189633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Standard Docker tooling and API support</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Streamlined provisioning of DCOS and Docker Swarm</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Azure and Azure Stack</a:t>
            </a:r>
          </a:p>
        </p:txBody>
      </p:sp>
      <p:sp>
        <p:nvSpPr>
          <p:cNvPr id="5" name="Title 1"/>
          <p:cNvSpPr txBox="1">
            <a:spLocks/>
          </p:cNvSpPr>
          <p:nvPr/>
        </p:nvSpPr>
        <p:spPr>
          <a:xfrm>
            <a:off x="169351" y="-360222"/>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fontAlgn="base">
              <a:spcBef>
                <a:spcPts val="1199"/>
              </a:spcBef>
              <a:spcAft>
                <a:spcPct val="0"/>
              </a:spcAft>
              <a:defRPr/>
            </a:pPr>
            <a:r>
              <a:rPr lang="en-US" sz="4799" dirty="0">
                <a:solidFill>
                  <a:srgbClr val="353535"/>
                </a:solidFill>
                <a:latin typeface="Segoe UI Light"/>
              </a:rPr>
              <a:t> </a:t>
            </a:r>
            <a:br>
              <a:rPr lang="en-US" sz="4399" dirty="0">
                <a:solidFill>
                  <a:srgbClr val="353535"/>
                </a:solidFill>
                <a:latin typeface="Segoe UI Light"/>
              </a:rPr>
            </a:br>
            <a:r>
              <a:rPr lang="en-US" sz="4799" dirty="0">
                <a:solidFill>
                  <a:srgbClr val="353535"/>
                </a:solidFill>
                <a:latin typeface="Segoe UI Light"/>
              </a:rPr>
              <a:t>Azure Container Service</a:t>
            </a:r>
            <a:endParaRPr lang="en-US" sz="5399" dirty="0">
              <a:solidFill>
                <a:srgbClr val="353535"/>
              </a:solidFill>
              <a:latin typeface="Segoe UI Light"/>
            </a:endParaRPr>
          </a:p>
        </p:txBody>
      </p:sp>
      <p:grpSp>
        <p:nvGrpSpPr>
          <p:cNvPr id="34" name="Group 33"/>
          <p:cNvGrpSpPr/>
          <p:nvPr/>
        </p:nvGrpSpPr>
        <p:grpSpPr>
          <a:xfrm>
            <a:off x="6284872" y="1088342"/>
            <a:ext cx="6033061" cy="5188576"/>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Semilight"/>
              </a:endParaRPr>
            </a:p>
            <a:p>
              <a:pPr defTabSz="914049">
                <a:defRPr/>
              </a:pPr>
              <a:endParaRPr lang="en-US" kern="0" dirty="0">
                <a:solidFill>
                  <a:sysClr val="windowText" lastClr="000000"/>
                </a:solidFill>
                <a:latin typeface="Segoe UI Semilight"/>
              </a:endParaRPr>
            </a:p>
            <a:p>
              <a:pPr defTabSz="914049">
                <a:defRPr/>
              </a:pPr>
              <a:endParaRPr lang="en-US" kern="0" dirty="0">
                <a:solidFill>
                  <a:sysClr val="windowText" lastClr="000000"/>
                </a:solidFill>
                <a:latin typeface="Segoe UI Semilight"/>
              </a:endParaRPr>
            </a:p>
            <a:p>
              <a:pPr defTabSz="914049">
                <a:defRPr/>
              </a:pPr>
              <a:endParaRPr lang="en-US" kern="0" dirty="0">
                <a:solidFill>
                  <a:sysClr val="windowText" lastClr="000000"/>
                </a:solidFill>
                <a:latin typeface="Segoe UI Semilight"/>
              </a:endParaRPr>
            </a:p>
            <a:p>
              <a:pPr algn="ctr" defTabSz="914049">
                <a:defRPr/>
              </a:pPr>
              <a:r>
                <a:rPr lang="en-US" sz="3199" kern="0" dirty="0">
                  <a:solidFill>
                    <a:sysClr val="windowText" lastClr="000000"/>
                  </a:solidFill>
                  <a:latin typeface="Segoe UI Semilight"/>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738"/>
            </a:xfrm>
            <a:prstGeom prst="rect">
              <a:avLst/>
            </a:prstGeom>
          </p:spPr>
          <p:txBody>
            <a:bodyPr wrap="square">
              <a:spAutoFit/>
            </a:bodyPr>
            <a:lstStyle/>
            <a:p>
              <a:pPr defTabSz="914049">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latin typeface="Segoe UI Semilight"/>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738"/>
            </a:xfrm>
            <a:prstGeom prst="rect">
              <a:avLst/>
            </a:prstGeom>
          </p:spPr>
          <p:txBody>
            <a:bodyPr wrap="square">
              <a:spAutoFit/>
            </a:bodyPr>
            <a:lstStyle/>
            <a:p>
              <a:pPr defTabSz="914049">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latin typeface="Segoe UI Semilight"/>
              </a:endParaRPr>
            </a:p>
          </p:txBody>
        </p:sp>
        <p:sp>
          <p:nvSpPr>
            <p:cNvPr id="47" name="Rectangle 46"/>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48" name="Rectangle 47"/>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49" name="Rectangle 48"/>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50" name="Rectangle 49"/>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51" name="Rectangle 50"/>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738"/>
            </a:xfrm>
            <a:prstGeom prst="rect">
              <a:avLst/>
            </a:prstGeom>
          </p:spPr>
          <p:txBody>
            <a:bodyPr wrap="square">
              <a:spAutoFit/>
            </a:bodyPr>
            <a:lstStyle/>
            <a:p>
              <a:pPr defTabSz="914049">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latin typeface="Segoe UI Semilight"/>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spTree>
    <p:extLst>
      <p:ext uri="{BB962C8B-B14F-4D97-AF65-F5344CB8AC3E}">
        <p14:creationId xmlns:p14="http://schemas.microsoft.com/office/powerpoint/2010/main" val="321156357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41992" y="1837079"/>
            <a:ext cx="7548495" cy="2335797"/>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lnSpc>
                <a:spcPct val="100000"/>
              </a:lnSpc>
              <a:spcBef>
                <a:spcPts val="0"/>
              </a:spcBef>
              <a:spcAft>
                <a:spcPts val="1199"/>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32324">
              <a:lnSpc>
                <a:spcPct val="100000"/>
              </a:lnSpc>
              <a:spcBef>
                <a:spcPts val="0"/>
              </a:spcBef>
              <a:spcAft>
                <a:spcPts val="1199"/>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9351" y="-360222"/>
            <a:ext cx="95535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fontAlgn="base">
              <a:spcBef>
                <a:spcPts val="1199"/>
              </a:spcBef>
              <a:spcAft>
                <a:spcPct val="0"/>
              </a:spcAft>
              <a:defRPr/>
            </a:pPr>
            <a:r>
              <a:rPr lang="en-US" sz="4799" dirty="0">
                <a:solidFill>
                  <a:srgbClr val="353535"/>
                </a:solidFill>
                <a:latin typeface="Segoe UI Light"/>
              </a:rPr>
              <a:t> </a:t>
            </a:r>
            <a:br>
              <a:rPr lang="en-US" sz="4399" dirty="0">
                <a:solidFill>
                  <a:srgbClr val="353535"/>
                </a:solidFill>
                <a:latin typeface="Segoe UI Light"/>
              </a:rPr>
            </a:br>
            <a:r>
              <a:rPr lang="en-US" sz="4799" dirty="0">
                <a:solidFill>
                  <a:srgbClr val="353535"/>
                </a:solidFill>
                <a:latin typeface="Segoe UI Light"/>
              </a:rPr>
              <a:t>Azure Container Instances</a:t>
            </a:r>
            <a:endParaRPr lang="en-US" sz="5399" dirty="0">
              <a:solidFill>
                <a:srgbClr val="353535"/>
              </a:solidFill>
              <a:latin typeface="Segoe UI Light"/>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697" y="1837078"/>
            <a:ext cx="5714189" cy="299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91499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3560" y="295732"/>
            <a:ext cx="10949799" cy="917444"/>
          </a:xfrm>
        </p:spPr>
        <p:txBody>
          <a:bodyPr/>
          <a:lstStyle/>
          <a:p>
            <a:r>
              <a:rPr lang="en-US" dirty="0"/>
              <a:t>Azure App Service</a:t>
            </a:r>
          </a:p>
        </p:txBody>
      </p:sp>
      <p:sp>
        <p:nvSpPr>
          <p:cNvPr id="70" name="TextBox 69"/>
          <p:cNvSpPr txBox="1"/>
          <p:nvPr/>
        </p:nvSpPr>
        <p:spPr>
          <a:xfrm>
            <a:off x="276326" y="1618447"/>
            <a:ext cx="3930806" cy="4899794"/>
          </a:xfrm>
          <a:prstGeom prst="rect">
            <a:avLst/>
          </a:prstGeom>
          <a:solidFill>
            <a:schemeClr val="accent1"/>
          </a:solidFill>
        </p:spPr>
        <p:txBody>
          <a:bodyPr wrap="square" lIns="182828" tIns="146262" rIns="182828" bIns="146262" rtlCol="0">
            <a:noAutofit/>
          </a:bodyPr>
          <a:lstStyle/>
          <a:p>
            <a:pPr algn="ctr" defTabSz="913461">
              <a:lnSpc>
                <a:spcPct val="90000"/>
              </a:lnSpc>
              <a:tabLst>
                <a:tab pos="895467"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836" y="1618449"/>
            <a:ext cx="3930806" cy="4899794"/>
          </a:xfrm>
          <a:prstGeom prst="rect">
            <a:avLst/>
          </a:prstGeom>
          <a:solidFill>
            <a:schemeClr val="accent4"/>
          </a:solidFill>
        </p:spPr>
        <p:txBody>
          <a:bodyPr wrap="square" lIns="182828" tIns="146262" rIns="182828" bIns="146262" rtlCol="0">
            <a:noAutofit/>
          </a:bodyPr>
          <a:lstStyle/>
          <a:p>
            <a:pPr algn="ctr" defTabSz="913461">
              <a:lnSpc>
                <a:spcPct val="90000"/>
              </a:lnSpc>
              <a:tabLst>
                <a:tab pos="895467" algn="l"/>
              </a:tabLst>
              <a:defRPr/>
            </a:pPr>
            <a:r>
              <a:rPr lang="en-US" sz="2400" kern="0" dirty="0">
                <a:gradFill>
                  <a:gsLst>
                    <a:gs pos="0">
                      <a:srgbClr val="FFFFFF"/>
                    </a:gs>
                    <a:gs pos="100000">
                      <a:srgbClr val="FFFFFF"/>
                    </a:gs>
                  </a:gsLst>
                  <a:lin ang="5400000" scaled="1"/>
                </a:gradFill>
                <a:latin typeface="Segoe UI Semilight" charset="0"/>
                <a:cs typeface="Segoe UI Semilight" charset="0"/>
              </a:rPr>
              <a:t>Fully managed platform</a:t>
            </a:r>
          </a:p>
        </p:txBody>
      </p:sp>
      <p:sp>
        <p:nvSpPr>
          <p:cNvPr id="72" name="TextBox 71"/>
          <p:cNvSpPr txBox="1"/>
          <p:nvPr/>
        </p:nvSpPr>
        <p:spPr>
          <a:xfrm>
            <a:off x="8229348" y="1618449"/>
            <a:ext cx="3930806" cy="4899794"/>
          </a:xfrm>
          <a:prstGeom prst="rect">
            <a:avLst/>
          </a:prstGeom>
          <a:solidFill>
            <a:schemeClr val="accent1"/>
          </a:solidFill>
        </p:spPr>
        <p:txBody>
          <a:bodyPr wrap="square" lIns="182828" tIns="146262" rIns="182828" bIns="146262" rtlCol="0">
            <a:noAutofit/>
          </a:bodyPr>
          <a:lstStyle/>
          <a:p>
            <a:pPr algn="ctr" defTabSz="913461">
              <a:lnSpc>
                <a:spcPct val="90000"/>
              </a:lnSpc>
              <a:tabLst>
                <a:tab pos="895467" algn="l"/>
              </a:tabLst>
              <a:defRPr/>
            </a:pPr>
            <a:r>
              <a:rPr lang="en-US" sz="2400" kern="0" dirty="0">
                <a:gradFill>
                  <a:gsLst>
                    <a:gs pos="0">
                      <a:srgbClr val="FFFFFF"/>
                    </a:gs>
                    <a:gs pos="100000">
                      <a:srgbClr val="FFFFFF"/>
                    </a:gs>
                  </a:gsLst>
                  <a:lin ang="5400000" scaled="1"/>
                </a:gradFill>
                <a:latin typeface="Segoe UI Semilight" charset="0"/>
                <a:cs typeface="Segoe UI Semilight" charset="0"/>
              </a:rPr>
              <a:t>High productivity development</a:t>
            </a:r>
          </a:p>
        </p:txBody>
      </p:sp>
      <p:grpSp>
        <p:nvGrpSpPr>
          <p:cNvPr id="30" name="Group 29"/>
          <p:cNvGrpSpPr/>
          <p:nvPr/>
        </p:nvGrpSpPr>
        <p:grpSpPr>
          <a:xfrm>
            <a:off x="423192" y="4735164"/>
            <a:ext cx="1669116" cy="961823"/>
            <a:chOff x="421548" y="4735511"/>
            <a:chExt cx="1669589" cy="96209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10" name="TextBox 109"/>
            <p:cNvSpPr txBox="1"/>
            <p:nvPr/>
          </p:nvSpPr>
          <p:spPr>
            <a:xfrm>
              <a:off x="421548" y="5379331"/>
              <a:ext cx="1669589" cy="318275"/>
            </a:xfrm>
            <a:prstGeom prst="rect">
              <a:avLst/>
            </a:prstGeom>
            <a:noFill/>
            <a:ln w="0">
              <a:noFill/>
            </a:ln>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AAD integrated </a:t>
              </a:r>
            </a:p>
          </p:txBody>
        </p:sp>
      </p:grpSp>
      <p:grpSp>
        <p:nvGrpSpPr>
          <p:cNvPr id="31" name="Group 30"/>
          <p:cNvGrpSpPr/>
          <p:nvPr/>
        </p:nvGrpSpPr>
        <p:grpSpPr>
          <a:xfrm>
            <a:off x="2203137" y="4661369"/>
            <a:ext cx="2033703" cy="1038091"/>
            <a:chOff x="2201996" y="4661692"/>
            <a:chExt cx="2034279" cy="1038385"/>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16" name="TextBox 115"/>
            <p:cNvSpPr txBox="1"/>
            <p:nvPr/>
          </p:nvSpPr>
          <p:spPr>
            <a:xfrm>
              <a:off x="2201996" y="5381802"/>
              <a:ext cx="2034279" cy="318275"/>
            </a:xfrm>
            <a:prstGeom prst="rect">
              <a:avLst/>
            </a:prstGeom>
            <a:noFill/>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Secure + compliant </a:t>
              </a:r>
            </a:p>
          </p:txBody>
        </p:sp>
      </p:grpSp>
      <p:grpSp>
        <p:nvGrpSpPr>
          <p:cNvPr id="35" name="Group 34"/>
          <p:cNvGrpSpPr/>
          <p:nvPr/>
        </p:nvGrpSpPr>
        <p:grpSpPr>
          <a:xfrm>
            <a:off x="4360318" y="4655214"/>
            <a:ext cx="1747592" cy="1267645"/>
            <a:chOff x="4359791" y="4655544"/>
            <a:chExt cx="1748087" cy="1268006"/>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25" name="TextBox 124"/>
            <p:cNvSpPr txBox="1"/>
            <p:nvPr/>
          </p:nvSpPr>
          <p:spPr>
            <a:xfrm>
              <a:off x="4359791" y="5379331"/>
              <a:ext cx="1748087" cy="544219"/>
            </a:xfrm>
            <a:prstGeom prst="rect">
              <a:avLst/>
            </a:prstGeom>
            <a:noFill/>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Reduced</a:t>
              </a:r>
              <a:br>
                <a:rPr lang="en-US" sz="1599" dirty="0">
                  <a:latin typeface="Segoe UI"/>
                </a:rPr>
              </a:br>
              <a:r>
                <a:rPr lang="en-US" sz="1599" dirty="0">
                  <a:latin typeface="Segoe UI"/>
                </a:rPr>
                <a:t>operations costs </a:t>
              </a:r>
            </a:p>
          </p:txBody>
        </p:sp>
      </p:grpSp>
      <p:grpSp>
        <p:nvGrpSpPr>
          <p:cNvPr id="36" name="Group 35"/>
          <p:cNvGrpSpPr/>
          <p:nvPr/>
        </p:nvGrpSpPr>
        <p:grpSpPr>
          <a:xfrm>
            <a:off x="6570254" y="4594704"/>
            <a:ext cx="1255484" cy="1328156"/>
            <a:chOff x="6570355" y="4595017"/>
            <a:chExt cx="1255840" cy="1328533"/>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28" name="TextBox 127"/>
            <p:cNvSpPr txBox="1"/>
            <p:nvPr/>
          </p:nvSpPr>
          <p:spPr>
            <a:xfrm>
              <a:off x="6570355" y="5379331"/>
              <a:ext cx="1255840" cy="544219"/>
            </a:xfrm>
            <a:prstGeom prst="rect">
              <a:avLst/>
            </a:prstGeom>
            <a:noFill/>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Backup and</a:t>
              </a:r>
              <a:br>
                <a:rPr lang="en-US" sz="1599" dirty="0">
                  <a:latin typeface="Segoe UI"/>
                </a:rPr>
              </a:br>
              <a:r>
                <a:rPr lang="en-US" sz="1599" dirty="0">
                  <a:latin typeface="Segoe UI"/>
                </a:rPr>
                <a:t>recovery </a:t>
              </a:r>
            </a:p>
          </p:txBody>
        </p:sp>
      </p:grpSp>
      <p:grpSp>
        <p:nvGrpSpPr>
          <p:cNvPr id="39" name="Group 38"/>
          <p:cNvGrpSpPr/>
          <p:nvPr/>
        </p:nvGrpSpPr>
        <p:grpSpPr>
          <a:xfrm>
            <a:off x="10521262" y="4649457"/>
            <a:ext cx="1312705" cy="1273401"/>
            <a:chOff x="10522478" y="4649786"/>
            <a:chExt cx="1313078" cy="1273763"/>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40" name="TextBox 139"/>
            <p:cNvSpPr txBox="1"/>
            <p:nvPr/>
          </p:nvSpPr>
          <p:spPr>
            <a:xfrm>
              <a:off x="10522478" y="5379330"/>
              <a:ext cx="1313078" cy="544219"/>
            </a:xfrm>
            <a:prstGeom prst="rect">
              <a:avLst/>
            </a:prstGeom>
            <a:noFill/>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App gallery</a:t>
              </a:r>
              <a:br>
                <a:rPr lang="en-US" sz="1599" dirty="0">
                  <a:latin typeface="Segoe UI"/>
                </a:rPr>
              </a:br>
              <a:r>
                <a:rPr lang="en-US" sz="1599" dirty="0">
                  <a:latin typeface="Segoe UI"/>
                </a:rPr>
                <a:t>marketplace</a:t>
              </a:r>
            </a:p>
          </p:txBody>
        </p:sp>
      </p:grpSp>
      <p:grpSp>
        <p:nvGrpSpPr>
          <p:cNvPr id="29" name="Group 28"/>
          <p:cNvGrpSpPr/>
          <p:nvPr/>
        </p:nvGrpSpPr>
        <p:grpSpPr>
          <a:xfrm>
            <a:off x="413382" y="2670147"/>
            <a:ext cx="1688736" cy="1371182"/>
            <a:chOff x="411733" y="2669912"/>
            <a:chExt cx="1689216" cy="137157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07" name="TextBox 106"/>
            <p:cNvSpPr txBox="1"/>
            <p:nvPr/>
          </p:nvSpPr>
          <p:spPr>
            <a:xfrm>
              <a:off x="411733" y="3497264"/>
              <a:ext cx="1689216" cy="544219"/>
            </a:xfrm>
            <a:prstGeom prst="rect">
              <a:avLst/>
            </a:prstGeom>
            <a:noFill/>
            <a:ln w="0">
              <a:noFill/>
            </a:ln>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Global data</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403416" y="2756566"/>
            <a:ext cx="1633149" cy="1058884"/>
            <a:chOff x="2402331" y="2756352"/>
            <a:chExt cx="1633611" cy="1059184"/>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13" name="TextBox 112"/>
            <p:cNvSpPr txBox="1"/>
            <p:nvPr/>
          </p:nvSpPr>
          <p:spPr>
            <a:xfrm>
              <a:off x="2402331" y="3497261"/>
              <a:ext cx="1633611" cy="318275"/>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236065" y="2760610"/>
            <a:ext cx="1996101" cy="1280717"/>
            <a:chOff x="4235499" y="2760400"/>
            <a:chExt cx="1996666" cy="1281081"/>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19" name="TextBox 118"/>
            <p:cNvSpPr txBox="1"/>
            <p:nvPr/>
          </p:nvSpPr>
          <p:spPr>
            <a:xfrm>
              <a:off x="4235499" y="3497262"/>
              <a:ext cx="1996666" cy="544219"/>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Built-in auto scale</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201586" y="2676099"/>
            <a:ext cx="1992831" cy="1365227"/>
            <a:chOff x="6201577" y="2675866"/>
            <a:chExt cx="1993395" cy="1365615"/>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22" name="TextBox 121"/>
            <p:cNvSpPr txBox="1"/>
            <p:nvPr/>
          </p:nvSpPr>
          <p:spPr>
            <a:xfrm>
              <a:off x="6201577" y="3497262"/>
              <a:ext cx="1993395" cy="544219"/>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High availability</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258146" y="2678478"/>
            <a:ext cx="1907815" cy="1362847"/>
            <a:chOff x="8258721" y="2678247"/>
            <a:chExt cx="1908356" cy="1363234"/>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31" name="TextBox 130"/>
            <p:cNvSpPr txBox="1"/>
            <p:nvPr/>
          </p:nvSpPr>
          <p:spPr>
            <a:xfrm>
              <a:off x="8258721" y="3497262"/>
              <a:ext cx="1908356" cy="544219"/>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.NET, Java, PHP,</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531884" y="2691573"/>
            <a:ext cx="1291452" cy="1349753"/>
            <a:chOff x="10533108" y="2691344"/>
            <a:chExt cx="1291819" cy="1350137"/>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34" name="TextBox 133"/>
            <p:cNvSpPr txBox="1"/>
            <p:nvPr/>
          </p:nvSpPr>
          <p:spPr>
            <a:xfrm>
              <a:off x="10533108" y="3497262"/>
              <a:ext cx="1291819" cy="544219"/>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Staging and</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275081" y="4652831"/>
            <a:ext cx="1868603" cy="1263004"/>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415235"/>
              <a:ext cx="1869134" cy="535398"/>
            </a:xfrm>
            <a:prstGeom prst="rect">
              <a:avLst/>
            </a:prstGeom>
            <a:noFill/>
          </p:spPr>
          <p:txBody>
            <a:bodyPr wrap="square" lIns="91414" tIns="45706" rIns="91414" bIns="45706" rtlCol="0" anchor="b">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80243" y="321126"/>
            <a:ext cx="914270" cy="91427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Tree>
    <p:extLst>
      <p:ext uri="{BB962C8B-B14F-4D97-AF65-F5344CB8AC3E}">
        <p14:creationId xmlns:p14="http://schemas.microsoft.com/office/powerpoint/2010/main" val="39345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881" y="0"/>
            <a:ext cx="3497263" cy="6994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75481" y="361890"/>
            <a:ext cx="3222663" cy="917575"/>
          </a:xfrm>
        </p:spPr>
        <p:txBody>
          <a:bodyPr/>
          <a:lstStyle/>
          <a:p>
            <a:r>
              <a:rPr lang="en-US" sz="4080"/>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75481" y="2945230"/>
            <a:ext cx="3288398" cy="2511818"/>
          </a:xfrm>
          <a:prstGeom prst="rect">
            <a:avLst/>
          </a:prstGeom>
        </p:spPr>
        <p:txBody>
          <a:bodyPr wrap="square">
            <a:spAutoFit/>
          </a:bodyPr>
          <a:lstStyle/>
          <a:p>
            <a:pPr defTabSz="932597">
              <a:defRPr/>
            </a:pPr>
            <a:r>
              <a:rPr lang="en-US" sz="1632">
                <a:solidFill>
                  <a:srgbClr val="FFFFFF"/>
                </a:solidFill>
                <a:latin typeface="Segoe UI Semibold" panose="020B0702040204020203" pitchFamily="34" charset="0"/>
                <a:cs typeface="Segoe UI Semibold" panose="020B0702040204020203" pitchFamily="34" charset="0"/>
              </a:rPr>
              <a:t>One of the largest private</a:t>
            </a:r>
          </a:p>
          <a:p>
            <a:pPr defTabSz="932597">
              <a:spcAft>
                <a:spcPts val="1224"/>
              </a:spcAft>
              <a:defRPr/>
            </a:pPr>
            <a:r>
              <a:rPr lang="en-US" sz="1632">
                <a:solidFill>
                  <a:srgbClr val="FFFFFF"/>
                </a:solidFill>
                <a:latin typeface="Segoe UI Semibold" panose="020B0702040204020203" pitchFamily="34" charset="0"/>
                <a:cs typeface="Segoe UI Semibold" panose="020B0702040204020203" pitchFamily="34" charset="0"/>
              </a:rPr>
              <a:t>networks in the world</a:t>
            </a:r>
          </a:p>
          <a:p>
            <a:pPr marL="227968" indent="-227968" defTabSz="932597">
              <a:spcAft>
                <a:spcPts val="1224"/>
              </a:spcAft>
              <a:buFont typeface="Arial" panose="020B0604020202020204" pitchFamily="34" charset="0"/>
              <a:buChar char="•"/>
              <a:defRPr/>
            </a:pPr>
            <a:r>
              <a:rPr lang="en-US" sz="1428">
                <a:solidFill>
                  <a:srgbClr val="FFFFFF"/>
                </a:solidFill>
                <a:latin typeface="Segoe UI"/>
              </a:rPr>
              <a:t>8,000+ ISP sessions</a:t>
            </a:r>
            <a:endParaRPr lang="en-US" sz="1428">
              <a:solidFill>
                <a:srgbClr val="FFFFFF"/>
              </a:solidFill>
              <a:latin typeface="Segoe UI"/>
              <a:cs typeface="Segoe UI Light"/>
            </a:endParaRPr>
          </a:p>
          <a:p>
            <a:pPr marL="227968" indent="-227968" defTabSz="932597">
              <a:spcAft>
                <a:spcPts val="1224"/>
              </a:spcAft>
              <a:buFont typeface="Arial" panose="020B0604020202020204" pitchFamily="34" charset="0"/>
              <a:buChar char="•"/>
              <a:defRPr/>
            </a:pPr>
            <a:r>
              <a:rPr lang="en-US" sz="1428">
                <a:solidFill>
                  <a:srgbClr val="FFFFFF"/>
                </a:solidFill>
                <a:latin typeface="Segoe UI"/>
              </a:rPr>
              <a:t>130+ edge sites</a:t>
            </a:r>
            <a:endParaRPr lang="en-US" sz="1428">
              <a:solidFill>
                <a:srgbClr val="FFFFFF"/>
              </a:solidFill>
              <a:latin typeface="Segoe UI"/>
              <a:cs typeface="Segoe UI Light"/>
            </a:endParaRPr>
          </a:p>
          <a:p>
            <a:pPr marL="227968" indent="-227968" defTabSz="932597">
              <a:spcAft>
                <a:spcPts val="1224"/>
              </a:spcAft>
              <a:buFont typeface="Arial" panose="020B0604020202020204" pitchFamily="34" charset="0"/>
              <a:buChar char="•"/>
              <a:defRPr/>
            </a:pPr>
            <a:r>
              <a:rPr lang="en-US" sz="1428">
                <a:solidFill>
                  <a:srgbClr val="FFFFFF"/>
                </a:solidFill>
                <a:latin typeface="Segoe UI"/>
              </a:rPr>
              <a:t>44 ExpressRoute locations</a:t>
            </a:r>
            <a:endParaRPr lang="en-US" sz="1428">
              <a:solidFill>
                <a:srgbClr val="FFFFFF"/>
              </a:solidFill>
              <a:latin typeface="Segoe UI"/>
              <a:cs typeface="Segoe UI Light"/>
            </a:endParaRPr>
          </a:p>
          <a:p>
            <a:pPr marL="227968" indent="-227968" defTabSz="932597">
              <a:spcAft>
                <a:spcPts val="1224"/>
              </a:spcAft>
              <a:buFont typeface="Arial" panose="020B0604020202020204" pitchFamily="34" charset="0"/>
              <a:buChar char="•"/>
              <a:defRPr/>
            </a:pPr>
            <a:r>
              <a:rPr lang="en-US" sz="1428">
                <a:solidFill>
                  <a:srgbClr val="FFFFFF"/>
                </a:solidFill>
                <a:latin typeface="Segoe UI"/>
              </a:rPr>
              <a:t>33,000 miles of lit fiber </a:t>
            </a:r>
            <a:endParaRPr lang="en-US" sz="1428">
              <a:solidFill>
                <a:srgbClr val="FFFFFF"/>
              </a:solidFill>
              <a:latin typeface="Segoe UI"/>
              <a:cs typeface="Segoe UI Light"/>
            </a:endParaRPr>
          </a:p>
          <a:p>
            <a:pPr marL="227968" indent="-227968" defTabSz="932597">
              <a:spcAft>
                <a:spcPts val="1224"/>
              </a:spcAft>
              <a:buFont typeface="Arial" panose="020B0604020202020204" pitchFamily="34" charset="0"/>
              <a:buChar char="•"/>
              <a:defRPr/>
            </a:pPr>
            <a:r>
              <a:rPr lang="en-US" sz="1428">
                <a:solidFill>
                  <a:srgbClr val="FFFFFF"/>
                </a:solidFill>
                <a:latin typeface="Segoe UI"/>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75482" y="6471574"/>
            <a:ext cx="3079875" cy="322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3234" rIns="93234" bIns="93234" numCol="1" spcCol="0" rtlCol="0" fromWordArt="0" anchor="ctr" anchorCtr="0" forceAA="0" compatLnSpc="1">
            <a:prstTxWarp prst="textNoShape">
              <a:avLst/>
            </a:prstTxWarp>
            <a:noAutofit/>
          </a:bodyPr>
          <a:lstStyle/>
          <a:p>
            <a:pPr defTabSz="931932" fontAlgn="base">
              <a:spcBef>
                <a:spcPct val="0"/>
              </a:spcBef>
              <a:spcAft>
                <a:spcPct val="0"/>
              </a:spcAft>
              <a:defRPr/>
            </a:pPr>
            <a:r>
              <a:rPr lang="en-US" sz="1428" i="1" kern="0">
                <a:solidFill>
                  <a:srgbClr val="FFFFFF"/>
                </a:solidFill>
                <a:latin typeface="Segoe UI"/>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547660" y="1197348"/>
            <a:ext cx="8987310" cy="4333396"/>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United States</a:t>
                    </a:r>
                    <a:endParaRPr lang="en-US" sz="700">
                      <a:solidFill>
                        <a:srgbClr val="2F2F2F"/>
                      </a:solidFill>
                      <a:latin typeface="Segoe UI"/>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670287A4-F3E1-4477-8522-E049738CD9AE}"/>
                      </a:ext>
                    </a:extLst>
                  </p:cNvPr>
                  <p:cNvGrpSpPr/>
                  <p:nvPr/>
                </p:nvGrpSpPr>
                <p:grpSpPr>
                  <a:xfrm>
                    <a:off x="3916060" y="5577983"/>
                    <a:ext cx="128016" cy="128016"/>
                    <a:chOff x="1520304" y="1939550"/>
                    <a:chExt cx="726812" cy="726812"/>
                  </a:xfrm>
                </p:grpSpPr>
                <p:sp>
                  <p:nvSpPr>
                    <p:cNvPr id="694" name="Oval 693">
                      <a:extLst>
                        <a:ext uri="{FF2B5EF4-FFF2-40B4-BE49-F238E27FC236}">
                          <a16:creationId xmlns:a16="http://schemas.microsoft.com/office/drawing/2014/main" id="{BF68BBE7-AD4C-4EB1-9253-D10EEECF97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95" name="Group 694">
                      <a:extLst>
                        <a:ext uri="{FF2B5EF4-FFF2-40B4-BE49-F238E27FC236}">
                          <a16:creationId xmlns:a16="http://schemas.microsoft.com/office/drawing/2014/main" id="{6AB4DCF0-5A45-479E-8FF6-F15F8A789CB1}"/>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9D38861B-BD85-4DF5-A97D-2560FF14C17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7" name="Freeform 37">
                        <a:extLst>
                          <a:ext uri="{FF2B5EF4-FFF2-40B4-BE49-F238E27FC236}">
                            <a16:creationId xmlns:a16="http://schemas.microsoft.com/office/drawing/2014/main" id="{63041732-E869-4AC0-B3FE-9CB614A1828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8" name="Freeform 39">
                        <a:extLst>
                          <a:ext uri="{FF2B5EF4-FFF2-40B4-BE49-F238E27FC236}">
                            <a16:creationId xmlns:a16="http://schemas.microsoft.com/office/drawing/2014/main" id="{BBAF9AE4-F7E7-48B5-95CB-2E217855242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9" name="Freeform 40">
                        <a:extLst>
                          <a:ext uri="{FF2B5EF4-FFF2-40B4-BE49-F238E27FC236}">
                            <a16:creationId xmlns:a16="http://schemas.microsoft.com/office/drawing/2014/main" id="{387643B2-549F-4034-8474-EA82DA83663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0" name="Freeform 5">
                        <a:extLst>
                          <a:ext uri="{FF2B5EF4-FFF2-40B4-BE49-F238E27FC236}">
                            <a16:creationId xmlns:a16="http://schemas.microsoft.com/office/drawing/2014/main" id="{B71ECE24-59C2-4727-8596-527141AAE1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A6F8C76B-A15A-426D-BE31-26E8437FC051}"/>
                      </a:ext>
                    </a:extLst>
                  </p:cNvPr>
                  <p:cNvGrpSpPr/>
                  <p:nvPr/>
                </p:nvGrpSpPr>
                <p:grpSpPr>
                  <a:xfrm>
                    <a:off x="1077597" y="2322184"/>
                    <a:ext cx="128016" cy="128016"/>
                    <a:chOff x="1520304" y="1939550"/>
                    <a:chExt cx="726812" cy="726812"/>
                  </a:xfrm>
                </p:grpSpPr>
                <p:sp>
                  <p:nvSpPr>
                    <p:cNvPr id="542" name="Oval 541">
                      <a:extLst>
                        <a:ext uri="{FF2B5EF4-FFF2-40B4-BE49-F238E27FC236}">
                          <a16:creationId xmlns:a16="http://schemas.microsoft.com/office/drawing/2014/main" id="{DFD60335-6F20-4BF1-9EF0-68E5CC1A2E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43" name="Group 542">
                      <a:extLst>
                        <a:ext uri="{FF2B5EF4-FFF2-40B4-BE49-F238E27FC236}">
                          <a16:creationId xmlns:a16="http://schemas.microsoft.com/office/drawing/2014/main" id="{18EA221D-9E36-44CC-8186-5D2FE913736C}"/>
                        </a:ext>
                      </a:extLst>
                    </p:cNvPr>
                    <p:cNvGrpSpPr/>
                    <p:nvPr/>
                  </p:nvGrpSpPr>
                  <p:grpSpPr>
                    <a:xfrm>
                      <a:off x="1627350" y="2071688"/>
                      <a:ext cx="512722" cy="462536"/>
                      <a:chOff x="1302898" y="1640683"/>
                      <a:chExt cx="1201027" cy="1083468"/>
                    </a:xfrm>
                  </p:grpSpPr>
                  <p:sp>
                    <p:nvSpPr>
                      <p:cNvPr id="544" name="Freeform 34">
                        <a:extLst>
                          <a:ext uri="{FF2B5EF4-FFF2-40B4-BE49-F238E27FC236}">
                            <a16:creationId xmlns:a16="http://schemas.microsoft.com/office/drawing/2014/main" id="{A1143154-30B7-4F71-A62A-77FD3E899B3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5" name="Freeform 37">
                        <a:extLst>
                          <a:ext uri="{FF2B5EF4-FFF2-40B4-BE49-F238E27FC236}">
                            <a16:creationId xmlns:a16="http://schemas.microsoft.com/office/drawing/2014/main" id="{7F998974-F08E-4E08-872F-453620B5D4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6" name="Freeform 39">
                        <a:extLst>
                          <a:ext uri="{FF2B5EF4-FFF2-40B4-BE49-F238E27FC236}">
                            <a16:creationId xmlns:a16="http://schemas.microsoft.com/office/drawing/2014/main" id="{8982986F-4C8F-4D66-92FE-B3BD905494E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7" name="Freeform 40">
                        <a:extLst>
                          <a:ext uri="{FF2B5EF4-FFF2-40B4-BE49-F238E27FC236}">
                            <a16:creationId xmlns:a16="http://schemas.microsoft.com/office/drawing/2014/main" id="{0DA1D8F5-189F-46CA-909F-BDD2A7C406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8" name="Freeform 5">
                        <a:extLst>
                          <a:ext uri="{FF2B5EF4-FFF2-40B4-BE49-F238E27FC236}">
                            <a16:creationId xmlns:a16="http://schemas.microsoft.com/office/drawing/2014/main" id="{06DA7B38-5D70-4743-95E4-974BF68D9D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0" name="Group 179">
                    <a:extLst>
                      <a:ext uri="{FF2B5EF4-FFF2-40B4-BE49-F238E27FC236}">
                        <a16:creationId xmlns:a16="http://schemas.microsoft.com/office/drawing/2014/main" id="{90344DF9-A26D-44AC-A4DE-F2657D1E11B5}"/>
                      </a:ext>
                    </a:extLst>
                  </p:cNvPr>
                  <p:cNvGrpSpPr/>
                  <p:nvPr/>
                </p:nvGrpSpPr>
                <p:grpSpPr>
                  <a:xfrm>
                    <a:off x="6216668" y="4937915"/>
                    <a:ext cx="128016" cy="128016"/>
                    <a:chOff x="1520304" y="1939550"/>
                    <a:chExt cx="726812" cy="726812"/>
                  </a:xfrm>
                </p:grpSpPr>
                <p:sp>
                  <p:nvSpPr>
                    <p:cNvPr id="521" name="Oval 520">
                      <a:extLst>
                        <a:ext uri="{FF2B5EF4-FFF2-40B4-BE49-F238E27FC236}">
                          <a16:creationId xmlns:a16="http://schemas.microsoft.com/office/drawing/2014/main" id="{2E2D1037-2285-467A-B871-50367B87056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22" name="Group 521">
                      <a:extLst>
                        <a:ext uri="{FF2B5EF4-FFF2-40B4-BE49-F238E27FC236}">
                          <a16:creationId xmlns:a16="http://schemas.microsoft.com/office/drawing/2014/main" id="{0CED0FF6-D1C2-438F-BBF7-D5AC720BE0B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4" name="Freeform 37">
                        <a:extLst>
                          <a:ext uri="{FF2B5EF4-FFF2-40B4-BE49-F238E27FC236}">
                            <a16:creationId xmlns:a16="http://schemas.microsoft.com/office/drawing/2014/main" id="{1AC9185B-C012-4DAE-A79C-4F93AB3394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5" name="Freeform 39">
                        <a:extLst>
                          <a:ext uri="{FF2B5EF4-FFF2-40B4-BE49-F238E27FC236}">
                            <a16:creationId xmlns:a16="http://schemas.microsoft.com/office/drawing/2014/main" id="{E950C4A6-6687-4412-B91D-3197A06733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6" name="Freeform 40">
                        <a:extLst>
                          <a:ext uri="{FF2B5EF4-FFF2-40B4-BE49-F238E27FC236}">
                            <a16:creationId xmlns:a16="http://schemas.microsoft.com/office/drawing/2014/main" id="{8AF63DF9-CD85-4ABF-B0AC-F9D0E98CC8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United States</a:t>
                    </a:r>
                    <a:endParaRPr lang="en-US" sz="700">
                      <a:solidFill>
                        <a:srgbClr val="2F2F2F"/>
                      </a:solidFill>
                      <a:latin typeface="Segoe UI"/>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Canada</a:t>
                    </a:r>
                    <a:endParaRPr lang="en-US" sz="700">
                      <a:solidFill>
                        <a:srgbClr val="2F2F2F"/>
                      </a:solidFill>
                      <a:latin typeface="Segoe UI"/>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Mexico</a:t>
                    </a:r>
                    <a:endParaRPr lang="en-US" sz="700">
                      <a:solidFill>
                        <a:srgbClr val="2F2F2F"/>
                      </a:solidFill>
                      <a:latin typeface="Segoe UI"/>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Venezuela</a:t>
                    </a:r>
                    <a:endParaRPr lang="en-US" sz="700">
                      <a:solidFill>
                        <a:srgbClr val="2F2F2F"/>
                      </a:solidFill>
                      <a:latin typeface="Segoe UI"/>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Colombia</a:t>
                    </a:r>
                    <a:endParaRPr lang="en-US" sz="700">
                      <a:solidFill>
                        <a:srgbClr val="2F2F2F"/>
                      </a:solidFill>
                      <a:latin typeface="Segoe UI"/>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Peru</a:t>
                    </a:r>
                    <a:endParaRPr lang="en-US" sz="700">
                      <a:solidFill>
                        <a:srgbClr val="2F2F2F"/>
                      </a:solidFill>
                      <a:latin typeface="Segoe UI"/>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Bolivia</a:t>
                    </a:r>
                    <a:endParaRPr lang="en-US" sz="700">
                      <a:solidFill>
                        <a:srgbClr val="2F2F2F"/>
                      </a:solidFill>
                      <a:latin typeface="Segoe UI"/>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Brazil</a:t>
                    </a:r>
                    <a:endParaRPr lang="en-US" sz="700">
                      <a:solidFill>
                        <a:srgbClr val="2F2F2F"/>
                      </a:solidFill>
                      <a:latin typeface="Segoe UI"/>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Argentina</a:t>
                    </a:r>
                    <a:endParaRPr lang="en-US" sz="700">
                      <a:solidFill>
                        <a:srgbClr val="2F2F2F"/>
                      </a:solidFill>
                      <a:latin typeface="Segoe UI"/>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Atlanta Ocean</a:t>
                    </a:r>
                    <a:endParaRPr lang="en-US" sz="700">
                      <a:solidFill>
                        <a:srgbClr val="2F2F2F"/>
                      </a:solidFill>
                      <a:latin typeface="Segoe UI"/>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Algeria</a:t>
                    </a:r>
                    <a:endParaRPr lang="en-US" sz="700">
                      <a:solidFill>
                        <a:srgbClr val="2F2F2F"/>
                      </a:solidFill>
                      <a:latin typeface="Segoe UI"/>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Mali</a:t>
                    </a:r>
                    <a:endParaRPr lang="en-US" sz="700">
                      <a:solidFill>
                        <a:srgbClr val="2F2F2F"/>
                      </a:solidFill>
                      <a:latin typeface="Segoe UI"/>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Niger</a:t>
                    </a:r>
                    <a:endParaRPr lang="en-US" sz="700">
                      <a:solidFill>
                        <a:srgbClr val="2F2F2F"/>
                      </a:solidFill>
                      <a:latin typeface="Segoe UI"/>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Nigeria</a:t>
                    </a:r>
                    <a:endParaRPr lang="en-US" sz="700">
                      <a:solidFill>
                        <a:srgbClr val="2F2F2F"/>
                      </a:solidFill>
                      <a:latin typeface="Segoe UI"/>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Chad</a:t>
                    </a:r>
                    <a:endParaRPr lang="en-US" sz="700">
                      <a:solidFill>
                        <a:srgbClr val="2F2F2F"/>
                      </a:solidFill>
                      <a:latin typeface="Segoe UI"/>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Libya</a:t>
                    </a:r>
                    <a:endParaRPr lang="en-US" sz="700">
                      <a:solidFill>
                        <a:srgbClr val="2F2F2F"/>
                      </a:solidFill>
                      <a:latin typeface="Segoe UI"/>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Egypt</a:t>
                    </a:r>
                    <a:endParaRPr lang="en-US" sz="700">
                      <a:solidFill>
                        <a:srgbClr val="2F2F2F"/>
                      </a:solidFill>
                      <a:latin typeface="Segoe UI"/>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Sudan</a:t>
                    </a:r>
                    <a:endParaRPr lang="en-US" sz="700">
                      <a:solidFill>
                        <a:srgbClr val="2F2F2F"/>
                      </a:solidFill>
                      <a:latin typeface="Segoe UI"/>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Ethiopia</a:t>
                    </a:r>
                    <a:endParaRPr lang="en-US" sz="700">
                      <a:solidFill>
                        <a:srgbClr val="2F2F2F"/>
                      </a:solidFill>
                      <a:latin typeface="Segoe UI"/>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rgbClr val="2F2F2F"/>
                        </a:solidFill>
                        <a:latin typeface="Segoe UI"/>
                      </a:rPr>
                      <a:t>Dr Congo</a:t>
                    </a:r>
                    <a:endParaRPr lang="en-US" sz="700" dirty="0">
                      <a:solidFill>
                        <a:srgbClr val="2F2F2F"/>
                      </a:solidFill>
                      <a:latin typeface="Segoe UI"/>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Angola</a:t>
                    </a:r>
                    <a:endParaRPr lang="en-US" sz="700">
                      <a:solidFill>
                        <a:srgbClr val="2F2F2F"/>
                      </a:solidFill>
                      <a:latin typeface="Segoe UI"/>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Zambia</a:t>
                    </a:r>
                    <a:endParaRPr lang="en-US" sz="700">
                      <a:solidFill>
                        <a:srgbClr val="2F2F2F"/>
                      </a:solidFill>
                      <a:latin typeface="Segoe UI"/>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2F2F2F"/>
                        </a:solidFill>
                        <a:latin typeface="Segoe UI"/>
                      </a:rPr>
                      <a:t>Nambia</a:t>
                    </a:r>
                    <a:endParaRPr lang="en-US" sz="700">
                      <a:solidFill>
                        <a:srgbClr val="2F2F2F"/>
                      </a:solidFill>
                      <a:latin typeface="Segoe UI"/>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South Africa</a:t>
                    </a:r>
                    <a:endParaRPr lang="en-US" sz="700">
                      <a:solidFill>
                        <a:srgbClr val="2F2F2F"/>
                      </a:solidFill>
                      <a:latin typeface="Segoe UI"/>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Greenland</a:t>
                    </a:r>
                    <a:endParaRPr lang="en-US" sz="700">
                      <a:solidFill>
                        <a:srgbClr val="2F2F2F"/>
                      </a:solidFill>
                      <a:latin typeface="Segoe UI"/>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Svalbard</a:t>
                    </a:r>
                    <a:endParaRPr lang="en-US" sz="700">
                      <a:solidFill>
                        <a:srgbClr val="2F2F2F"/>
                      </a:solidFill>
                      <a:latin typeface="Segoe UI"/>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Sweden </a:t>
                    </a:r>
                    <a:endParaRPr lang="en-US" sz="700">
                      <a:solidFill>
                        <a:srgbClr val="2F2F2F"/>
                      </a:solidFill>
                      <a:latin typeface="Segoe UI"/>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Norway</a:t>
                    </a:r>
                    <a:endParaRPr lang="en-US" sz="700">
                      <a:solidFill>
                        <a:srgbClr val="2F2F2F"/>
                      </a:solidFill>
                      <a:latin typeface="Segoe UI"/>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United Kingdom</a:t>
                    </a:r>
                    <a:endParaRPr lang="en-US" sz="700">
                      <a:solidFill>
                        <a:srgbClr val="2F2F2F"/>
                      </a:solidFill>
                      <a:latin typeface="Segoe UI"/>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France</a:t>
                    </a:r>
                    <a:endParaRPr lang="en-US" sz="700">
                      <a:solidFill>
                        <a:srgbClr val="2F2F2F"/>
                      </a:solidFill>
                      <a:latin typeface="Segoe UI"/>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Poland</a:t>
                    </a:r>
                    <a:endParaRPr lang="en-US" sz="700">
                      <a:solidFill>
                        <a:srgbClr val="2F2F2F"/>
                      </a:solidFill>
                      <a:latin typeface="Segoe UI"/>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Ukraine</a:t>
                    </a:r>
                    <a:endParaRPr lang="en-US" sz="700">
                      <a:solidFill>
                        <a:srgbClr val="2F2F2F"/>
                      </a:solidFill>
                      <a:latin typeface="Segoe UI"/>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Turkey</a:t>
                    </a:r>
                    <a:endParaRPr lang="en-US" sz="700">
                      <a:solidFill>
                        <a:srgbClr val="2F2F2F"/>
                      </a:solidFill>
                      <a:latin typeface="Segoe UI"/>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Saudi </a:t>
                    </a:r>
                    <a:br>
                      <a:rPr lang="en-GB" sz="700">
                        <a:solidFill>
                          <a:srgbClr val="2F2F2F"/>
                        </a:solidFill>
                        <a:latin typeface="Segoe UI"/>
                      </a:rPr>
                    </a:br>
                    <a:r>
                      <a:rPr lang="en-GB" sz="700">
                        <a:solidFill>
                          <a:srgbClr val="2F2F2F"/>
                        </a:solidFill>
                        <a:latin typeface="Segoe UI"/>
                      </a:rPr>
                      <a:t>Arabia</a:t>
                    </a:r>
                    <a:endParaRPr lang="en-US" sz="700">
                      <a:solidFill>
                        <a:srgbClr val="2F2F2F"/>
                      </a:solidFill>
                      <a:latin typeface="Segoe UI"/>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Iran</a:t>
                    </a:r>
                    <a:endParaRPr lang="en-US" sz="700">
                      <a:solidFill>
                        <a:srgbClr val="2F2F2F"/>
                      </a:solidFill>
                      <a:latin typeface="Segoe UI"/>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2F2F2F"/>
                        </a:solidFill>
                        <a:latin typeface="Segoe UI"/>
                      </a:rPr>
                      <a:t>Kazakistan</a:t>
                    </a:r>
                    <a:endParaRPr lang="en-US" sz="700">
                      <a:solidFill>
                        <a:srgbClr val="2F2F2F"/>
                      </a:solidFill>
                      <a:latin typeface="Segoe UI"/>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India</a:t>
                    </a:r>
                    <a:endParaRPr lang="en-US" sz="700">
                      <a:solidFill>
                        <a:srgbClr val="2F2F2F"/>
                      </a:solidFill>
                      <a:latin typeface="Segoe UI"/>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Russia</a:t>
                    </a:r>
                    <a:endParaRPr lang="en-US" sz="700">
                      <a:solidFill>
                        <a:srgbClr val="2F2F2F"/>
                      </a:solidFill>
                      <a:latin typeface="Segoe UI"/>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Russia</a:t>
                    </a:r>
                    <a:endParaRPr lang="en-US" sz="700">
                      <a:solidFill>
                        <a:srgbClr val="2F2F2F"/>
                      </a:solidFill>
                      <a:latin typeface="Segoe UI"/>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China</a:t>
                    </a:r>
                    <a:endParaRPr lang="en-US" sz="700">
                      <a:solidFill>
                        <a:srgbClr val="2F2F2F"/>
                      </a:solidFill>
                      <a:latin typeface="Segoe UI"/>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Myanmar</a:t>
                    </a:r>
                    <a:br>
                      <a:rPr lang="en-GB" sz="700">
                        <a:solidFill>
                          <a:srgbClr val="2F2F2F"/>
                        </a:solidFill>
                        <a:latin typeface="Segoe UI"/>
                      </a:rPr>
                    </a:br>
                    <a:r>
                      <a:rPr lang="en-GB" sz="700">
                        <a:solidFill>
                          <a:srgbClr val="2F2F2F"/>
                        </a:solidFill>
                        <a:latin typeface="Segoe UI"/>
                      </a:rPr>
                      <a:t>(Burma)</a:t>
                    </a:r>
                    <a:endParaRPr lang="en-US" sz="700">
                      <a:solidFill>
                        <a:srgbClr val="2F2F2F"/>
                      </a:solidFill>
                      <a:latin typeface="Segoe UI"/>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Indian Ocean</a:t>
                    </a:r>
                    <a:endParaRPr lang="en-US" sz="700">
                      <a:solidFill>
                        <a:srgbClr val="2F2F2F"/>
                      </a:solidFill>
                      <a:latin typeface="Segoe UI"/>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Indonesia</a:t>
                    </a:r>
                    <a:endParaRPr lang="en-US" sz="700">
                      <a:solidFill>
                        <a:srgbClr val="2F2F2F"/>
                      </a:solidFill>
                      <a:latin typeface="Segoe UI"/>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Australia</a:t>
                    </a:r>
                    <a:endParaRPr lang="en-US" sz="700">
                      <a:solidFill>
                        <a:srgbClr val="2F2F2F"/>
                      </a:solidFill>
                      <a:latin typeface="Segoe UI"/>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Pacific Ocean</a:t>
                    </a:r>
                    <a:endParaRPr lang="en-US" sz="700">
                      <a:solidFill>
                        <a:srgbClr val="2F2F2F"/>
                      </a:solidFill>
                      <a:latin typeface="Segoe UI"/>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Pacific Ocean</a:t>
                    </a:r>
                    <a:endParaRPr lang="en-US" sz="700">
                      <a:solidFill>
                        <a:srgbClr val="2F2F2F"/>
                      </a:solidFill>
                      <a:latin typeface="Segoe UI"/>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Data</a:t>
                  </a:r>
                  <a:r>
                    <a:rPr lang="ar-SA" sz="1020" kern="0">
                      <a:solidFill>
                        <a:srgbClr val="2F2F2F"/>
                      </a:solidFill>
                      <a:latin typeface="Segoe UI"/>
                    </a:rPr>
                    <a:t> </a:t>
                  </a:r>
                  <a:r>
                    <a:rPr lang="en-US" sz="1020" kern="0">
                      <a:solidFill>
                        <a:srgbClr val="2F2F2F"/>
                      </a:solidFill>
                      <a:latin typeface="Segoe UI"/>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Moving to Owned</a:t>
                    </a:r>
                    <a:endParaRPr lang="en-US" sz="850" kern="0">
                      <a:solidFill>
                        <a:srgbClr val="2F2F2F"/>
                      </a:solidFill>
                      <a:latin typeface="Segoe UI"/>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Leased Capacity</a:t>
                    </a:r>
                    <a:endParaRPr lang="en-US" sz="850" kern="0">
                      <a:solidFill>
                        <a:srgbClr val="2F2F2F"/>
                      </a:solidFill>
                      <a:latin typeface="Segoe UI"/>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2F2F2F"/>
                    </a:solidFill>
                    <a:latin typeface="Segoe UI"/>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2F2F2F"/>
                      </a:solidFill>
                      <a:latin typeface="Segoe UI"/>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2F2F2F"/>
                      </a:solidFill>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grpSp>
    </p:spTree>
    <p:extLst>
      <p:ext uri="{BB962C8B-B14F-4D97-AF65-F5344CB8AC3E}">
        <p14:creationId xmlns:p14="http://schemas.microsoft.com/office/powerpoint/2010/main" val="2437057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881" y="0"/>
            <a:ext cx="3497263" cy="6994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75481" y="361890"/>
            <a:ext cx="3367100" cy="917575"/>
          </a:xfrm>
        </p:spPr>
        <p:txBody>
          <a:bodyPr/>
          <a:lstStyle/>
          <a:p>
            <a:r>
              <a:rPr lang="en-US" sz="4080"/>
              <a:t>Robust networking infrastructure services </a:t>
            </a:r>
          </a:p>
        </p:txBody>
      </p:sp>
      <p:grpSp>
        <p:nvGrpSpPr>
          <p:cNvPr id="3" name="Group 2">
            <a:extLst>
              <a:ext uri="{FF2B5EF4-FFF2-40B4-BE49-F238E27FC236}">
                <a16:creationId xmlns:a16="http://schemas.microsoft.com/office/drawing/2014/main" id="{F1B54248-D6D9-4126-ADAD-B1FB7F615C63}"/>
              </a:ext>
            </a:extLst>
          </p:cNvPr>
          <p:cNvGrpSpPr/>
          <p:nvPr/>
        </p:nvGrpSpPr>
        <p:grpSpPr>
          <a:xfrm>
            <a:off x="6688231" y="387352"/>
            <a:ext cx="2331508" cy="2052735"/>
            <a:chOff x="6556820" y="379792"/>
            <a:chExt cx="2286000" cy="2012668"/>
          </a:xfrm>
        </p:grpSpPr>
        <p:sp>
          <p:nvSpPr>
            <p:cNvPr id="7" name="TextBox 6">
              <a:extLst>
                <a:ext uri="{FF2B5EF4-FFF2-40B4-BE49-F238E27FC236}">
                  <a16:creationId xmlns:a16="http://schemas.microsoft.com/office/drawing/2014/main" id="{EE87CACE-0DFE-4CE1-90FC-6D5D583EAF77}"/>
                </a:ext>
              </a:extLst>
            </p:cNvPr>
            <p:cNvSpPr txBox="1"/>
            <p:nvPr/>
          </p:nvSpPr>
          <p:spPr>
            <a:xfrm>
              <a:off x="6556820" y="1042819"/>
              <a:ext cx="2286000" cy="1349641"/>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Load Balancer</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Deliver high availability and network performance to your applications</a:t>
              </a:r>
            </a:p>
          </p:txBody>
        </p:sp>
        <p:pic>
          <p:nvPicPr>
            <p:cNvPr id="54" name="Picture 53">
              <a:extLst>
                <a:ext uri="{FF2B5EF4-FFF2-40B4-BE49-F238E27FC236}">
                  <a16:creationId xmlns:a16="http://schemas.microsoft.com/office/drawing/2014/main" id="{CD58385A-1F44-4C7D-8917-EA3501F2BAE2}"/>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16654" y="379792"/>
              <a:ext cx="566331" cy="566331"/>
            </a:xfrm>
            <a:prstGeom prst="rect">
              <a:avLst/>
            </a:prstGeom>
          </p:spPr>
        </p:pic>
      </p:grpSp>
      <p:grpSp>
        <p:nvGrpSpPr>
          <p:cNvPr id="17" name="Group 16">
            <a:extLst>
              <a:ext uri="{FF2B5EF4-FFF2-40B4-BE49-F238E27FC236}">
                <a16:creationId xmlns:a16="http://schemas.microsoft.com/office/drawing/2014/main" id="{D9FE383B-73B5-4C21-BBC9-7A71E110CB09}"/>
              </a:ext>
            </a:extLst>
          </p:cNvPr>
          <p:cNvGrpSpPr/>
          <p:nvPr/>
        </p:nvGrpSpPr>
        <p:grpSpPr>
          <a:xfrm>
            <a:off x="9931617" y="2911362"/>
            <a:ext cx="2331508" cy="2057097"/>
            <a:chOff x="9807941" y="2933445"/>
            <a:chExt cx="2286000" cy="2016945"/>
          </a:xfrm>
        </p:grpSpPr>
        <p:sp>
          <p:nvSpPr>
            <p:cNvPr id="11" name="TextBox 10">
              <a:extLst>
                <a:ext uri="{FF2B5EF4-FFF2-40B4-BE49-F238E27FC236}">
                  <a16:creationId xmlns:a16="http://schemas.microsoft.com/office/drawing/2014/main" id="{DA73D96E-4DBB-4747-9ED2-BB7EEBEE309C}"/>
                </a:ext>
              </a:extLst>
            </p:cNvPr>
            <p:cNvSpPr txBox="1"/>
            <p:nvPr/>
          </p:nvSpPr>
          <p:spPr>
            <a:xfrm>
              <a:off x="9807941" y="3600749"/>
              <a:ext cx="2286000" cy="1349641"/>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Content Delivery Network</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Ensure secure, reliable content delivery </a:t>
              </a:r>
              <a:br>
                <a:rPr lang="en-US" sz="1428">
                  <a:solidFill>
                    <a:srgbClr val="3E3D4D"/>
                  </a:solidFill>
                  <a:latin typeface="Segoe UI"/>
                  <a:cs typeface="Segoe UI" panose="020B0502040204020203" pitchFamily="34" charset="0"/>
                </a:rPr>
              </a:br>
              <a:r>
                <a:rPr lang="en-US" sz="1428">
                  <a:solidFill>
                    <a:srgbClr val="3E3D4D"/>
                  </a:solidFill>
                  <a:latin typeface="Segoe UI"/>
                  <a:cs typeface="Segoe UI" panose="020B0502040204020203" pitchFamily="34" charset="0"/>
                </a:rPr>
                <a:t>with broad global reach</a:t>
              </a:r>
            </a:p>
          </p:txBody>
        </p:sp>
        <p:pic>
          <p:nvPicPr>
            <p:cNvPr id="55" name="Picture 54">
              <a:extLst>
                <a:ext uri="{FF2B5EF4-FFF2-40B4-BE49-F238E27FC236}">
                  <a16:creationId xmlns:a16="http://schemas.microsoft.com/office/drawing/2014/main" id="{0AE61A9D-C890-4EED-949F-B824220D19BE}"/>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2747" y="2933445"/>
              <a:ext cx="667307" cy="667304"/>
            </a:xfrm>
            <a:prstGeom prst="rect">
              <a:avLst/>
            </a:prstGeom>
          </p:spPr>
        </p:pic>
      </p:grpSp>
      <p:grpSp>
        <p:nvGrpSpPr>
          <p:cNvPr id="13" name="Group 12">
            <a:extLst>
              <a:ext uri="{FF2B5EF4-FFF2-40B4-BE49-F238E27FC236}">
                <a16:creationId xmlns:a16="http://schemas.microsoft.com/office/drawing/2014/main" id="{BD526D3B-E83B-429F-9456-9BA8ABA0CD12}"/>
              </a:ext>
            </a:extLst>
          </p:cNvPr>
          <p:cNvGrpSpPr/>
          <p:nvPr/>
        </p:nvGrpSpPr>
        <p:grpSpPr>
          <a:xfrm>
            <a:off x="8862001" y="387352"/>
            <a:ext cx="2331508" cy="2332894"/>
            <a:chOff x="8688161" y="379791"/>
            <a:chExt cx="2286000" cy="2287359"/>
          </a:xfrm>
        </p:grpSpPr>
        <p:sp>
          <p:nvSpPr>
            <p:cNvPr id="10" name="TextBox 9">
              <a:extLst>
                <a:ext uri="{FF2B5EF4-FFF2-40B4-BE49-F238E27FC236}">
                  <a16:creationId xmlns:a16="http://schemas.microsoft.com/office/drawing/2014/main" id="{1D3068DD-705F-4679-8556-21CC372D213C}"/>
                </a:ext>
              </a:extLst>
            </p:cNvPr>
            <p:cNvSpPr txBox="1"/>
            <p:nvPr/>
          </p:nvSpPr>
          <p:spPr>
            <a:xfrm>
              <a:off x="8688161" y="1042819"/>
              <a:ext cx="2286000" cy="1624331"/>
            </a:xfrm>
            <a:prstGeom prst="rect">
              <a:avLst/>
            </a:prstGeom>
            <a:noFill/>
          </p:spPr>
          <p:txBody>
            <a:bodyPr wrap="square" lIns="179260" tIns="143408" rIns="179260" bIns="143408" rtlCol="0" anchor="t">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Application Gateway/WAF</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Build scalable and highly-available web front ends in Azure </a:t>
              </a:r>
            </a:p>
            <a:p>
              <a:pPr algn="ctr" defTabSz="914191">
                <a:lnSpc>
                  <a:spcPct val="90000"/>
                </a:lnSpc>
                <a:spcAft>
                  <a:spcPts val="587"/>
                </a:spcAft>
                <a:defRPr/>
              </a:pPr>
              <a:endParaRPr lang="en-US" sz="1428" b="1">
                <a:solidFill>
                  <a:srgbClr val="3E3D4D"/>
                </a:solidFill>
                <a:latin typeface="Segoe UI"/>
                <a:cs typeface="Segoe UI" panose="020B0502040204020203" pitchFamily="34" charset="0"/>
              </a:endParaRPr>
            </a:p>
          </p:txBody>
        </p:sp>
        <p:pic>
          <p:nvPicPr>
            <p:cNvPr id="56" name="Picture 55">
              <a:extLst>
                <a:ext uri="{FF2B5EF4-FFF2-40B4-BE49-F238E27FC236}">
                  <a16:creationId xmlns:a16="http://schemas.microsoft.com/office/drawing/2014/main" id="{C773601B-EE21-44C8-81EF-6F817438BC1E}"/>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60680" y="379791"/>
              <a:ext cx="566331" cy="566331"/>
            </a:xfrm>
            <a:prstGeom prst="rect">
              <a:avLst/>
            </a:prstGeom>
          </p:spPr>
        </p:pic>
      </p:grpSp>
      <p:grpSp>
        <p:nvGrpSpPr>
          <p:cNvPr id="16" name="Group 15">
            <a:extLst>
              <a:ext uri="{FF2B5EF4-FFF2-40B4-BE49-F238E27FC236}">
                <a16:creationId xmlns:a16="http://schemas.microsoft.com/office/drawing/2014/main" id="{875759BB-C12E-4FFA-A1D2-B92B5E00272C}"/>
              </a:ext>
            </a:extLst>
          </p:cNvPr>
          <p:cNvGrpSpPr/>
          <p:nvPr/>
        </p:nvGrpSpPr>
        <p:grpSpPr>
          <a:xfrm>
            <a:off x="7709185" y="3014909"/>
            <a:ext cx="2331508" cy="1638760"/>
            <a:chOff x="7557846" y="2956062"/>
            <a:chExt cx="2286000" cy="1606773"/>
          </a:xfrm>
        </p:grpSpPr>
        <p:sp>
          <p:nvSpPr>
            <p:cNvPr id="8" name="TextBox 7">
              <a:extLst>
                <a:ext uri="{FF2B5EF4-FFF2-40B4-BE49-F238E27FC236}">
                  <a16:creationId xmlns:a16="http://schemas.microsoft.com/office/drawing/2014/main" id="{5F5AFAC7-8CBD-40A4-86B6-995E0D357E20}"/>
                </a:ext>
              </a:extLst>
            </p:cNvPr>
            <p:cNvSpPr txBox="1"/>
            <p:nvPr/>
          </p:nvSpPr>
          <p:spPr>
            <a:xfrm>
              <a:off x="7557846" y="3608687"/>
              <a:ext cx="2286000" cy="954148"/>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Azure DNS</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Host your DNS </a:t>
              </a:r>
              <a:br>
                <a:rPr lang="en-US" sz="1428">
                  <a:solidFill>
                    <a:srgbClr val="3E3D4D"/>
                  </a:solidFill>
                  <a:latin typeface="Segoe UI"/>
                  <a:cs typeface="Segoe UI" panose="020B0502040204020203" pitchFamily="34" charset="0"/>
                </a:rPr>
              </a:br>
              <a:r>
                <a:rPr lang="en-US" sz="1428">
                  <a:solidFill>
                    <a:srgbClr val="3E3D4D"/>
                  </a:solidFill>
                  <a:latin typeface="Segoe UI"/>
                  <a:cs typeface="Segoe UI" panose="020B0502040204020203" pitchFamily="34" charset="0"/>
                </a:rPr>
                <a:t>domain in Azure</a:t>
              </a:r>
            </a:p>
          </p:txBody>
        </p:sp>
        <p:pic>
          <p:nvPicPr>
            <p:cNvPr id="57" name="Picture 56">
              <a:extLst>
                <a:ext uri="{FF2B5EF4-FFF2-40B4-BE49-F238E27FC236}">
                  <a16:creationId xmlns:a16="http://schemas.microsoft.com/office/drawing/2014/main" id="{74F7E149-3253-4847-BA26-58AB34F6C414}"/>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04995" y="2956062"/>
              <a:ext cx="566331" cy="566331"/>
            </a:xfrm>
            <a:prstGeom prst="rect">
              <a:avLst/>
            </a:prstGeom>
          </p:spPr>
        </p:pic>
      </p:grpSp>
      <p:grpSp>
        <p:nvGrpSpPr>
          <p:cNvPr id="18" name="Group 17">
            <a:extLst>
              <a:ext uri="{FF2B5EF4-FFF2-40B4-BE49-F238E27FC236}">
                <a16:creationId xmlns:a16="http://schemas.microsoft.com/office/drawing/2014/main" id="{C7463F65-1951-4170-A02E-F3AE1368929B}"/>
              </a:ext>
            </a:extLst>
          </p:cNvPr>
          <p:cNvGrpSpPr/>
          <p:nvPr/>
        </p:nvGrpSpPr>
        <p:grpSpPr>
          <a:xfrm>
            <a:off x="4514459" y="5208953"/>
            <a:ext cx="2331508" cy="1851637"/>
            <a:chOff x="4425478" y="5107280"/>
            <a:chExt cx="2286000" cy="1815495"/>
          </a:xfrm>
        </p:grpSpPr>
        <p:sp>
          <p:nvSpPr>
            <p:cNvPr id="6" name="TextBox 5">
              <a:extLst>
                <a:ext uri="{FF2B5EF4-FFF2-40B4-BE49-F238E27FC236}">
                  <a16:creationId xmlns:a16="http://schemas.microsoft.com/office/drawing/2014/main" id="{073AA9B7-EB44-4496-B816-155F764895E1}"/>
                </a:ext>
              </a:extLst>
            </p:cNvPr>
            <p:cNvSpPr txBox="1"/>
            <p:nvPr/>
          </p:nvSpPr>
          <p:spPr>
            <a:xfrm>
              <a:off x="4425478" y="5770881"/>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Traffic Manager</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Route incoming traffic for high performance and availability</a:t>
              </a:r>
            </a:p>
          </p:txBody>
        </p:sp>
        <p:pic>
          <p:nvPicPr>
            <p:cNvPr id="58" name="Picture 57">
              <a:extLst>
                <a:ext uri="{FF2B5EF4-FFF2-40B4-BE49-F238E27FC236}">
                  <a16:creationId xmlns:a16="http://schemas.microsoft.com/office/drawing/2014/main" id="{CF98883C-8500-4CDE-9A1D-408AAD5EBD44}"/>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5312" y="5107280"/>
              <a:ext cx="566331" cy="566329"/>
            </a:xfrm>
            <a:prstGeom prst="rect">
              <a:avLst/>
            </a:prstGeom>
          </p:spPr>
        </p:pic>
      </p:grpSp>
      <p:grpSp>
        <p:nvGrpSpPr>
          <p:cNvPr id="2" name="Group 1">
            <a:extLst>
              <a:ext uri="{FF2B5EF4-FFF2-40B4-BE49-F238E27FC236}">
                <a16:creationId xmlns:a16="http://schemas.microsoft.com/office/drawing/2014/main" id="{97BAEF22-612C-4FA7-BA30-0DC4F230DA78}"/>
              </a:ext>
            </a:extLst>
          </p:cNvPr>
          <p:cNvGrpSpPr/>
          <p:nvPr/>
        </p:nvGrpSpPr>
        <p:grpSpPr>
          <a:xfrm>
            <a:off x="4355597" y="360340"/>
            <a:ext cx="2331508" cy="2357478"/>
            <a:chOff x="4425478" y="476490"/>
            <a:chExt cx="2286000" cy="2311463"/>
          </a:xfrm>
        </p:grpSpPr>
        <p:sp>
          <p:nvSpPr>
            <p:cNvPr id="4" name="TextBox 3">
              <a:extLst>
                <a:ext uri="{FF2B5EF4-FFF2-40B4-BE49-F238E27FC236}">
                  <a16:creationId xmlns:a16="http://schemas.microsoft.com/office/drawing/2014/main" id="{F031BA82-8C7D-404E-B1D5-62C73050357C}"/>
                </a:ext>
              </a:extLst>
            </p:cNvPr>
            <p:cNvSpPr txBox="1"/>
            <p:nvPr/>
          </p:nvSpPr>
          <p:spPr>
            <a:xfrm>
              <a:off x="4425478" y="1042819"/>
              <a:ext cx="2286000" cy="1745134"/>
            </a:xfrm>
            <a:prstGeom prst="rect">
              <a:avLst/>
            </a:prstGeom>
            <a:noFill/>
          </p:spPr>
          <p:txBody>
            <a:bodyPr wrap="square" lIns="179260" tIns="143408" rIns="179260" bIns="143408" rtlCol="0" anchor="t">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Virtual Network</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Provision private networks, optionally connect to on premise datacenters. NSG, User Defined Routes, &amp; IP addresses.</a:t>
              </a:r>
            </a:p>
          </p:txBody>
        </p:sp>
        <p:pic>
          <p:nvPicPr>
            <p:cNvPr id="59" name="Picture 58">
              <a:extLst>
                <a:ext uri="{FF2B5EF4-FFF2-40B4-BE49-F238E27FC236}">
                  <a16:creationId xmlns:a16="http://schemas.microsoft.com/office/drawing/2014/main" id="{815C9863-4477-40A7-BCA2-8043DC4DE452}"/>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79893" y="476490"/>
              <a:ext cx="566331" cy="566329"/>
            </a:xfrm>
            <a:prstGeom prst="rect">
              <a:avLst/>
            </a:prstGeom>
          </p:spPr>
        </p:pic>
      </p:grpSp>
      <p:grpSp>
        <p:nvGrpSpPr>
          <p:cNvPr id="14" name="Group 13">
            <a:extLst>
              <a:ext uri="{FF2B5EF4-FFF2-40B4-BE49-F238E27FC236}">
                <a16:creationId xmlns:a16="http://schemas.microsoft.com/office/drawing/2014/main" id="{C67CD803-B0C3-4B91-B0FB-C3E1C56CC1CF}"/>
              </a:ext>
            </a:extLst>
          </p:cNvPr>
          <p:cNvGrpSpPr/>
          <p:nvPr/>
        </p:nvGrpSpPr>
        <p:grpSpPr>
          <a:xfrm>
            <a:off x="3606788" y="2983030"/>
            <a:ext cx="2331508" cy="1864226"/>
            <a:chOff x="3535523" y="2924805"/>
            <a:chExt cx="2286000" cy="1827838"/>
          </a:xfrm>
        </p:grpSpPr>
        <p:sp>
          <p:nvSpPr>
            <p:cNvPr id="32" name="TextBox 31">
              <a:extLst>
                <a:ext uri="{FF2B5EF4-FFF2-40B4-BE49-F238E27FC236}">
                  <a16:creationId xmlns:a16="http://schemas.microsoft.com/office/drawing/2014/main" id="{246E6CF2-AE11-AF48-809D-9244ED2DC6FE}"/>
                </a:ext>
              </a:extLst>
            </p:cNvPr>
            <p:cNvSpPr txBox="1"/>
            <p:nvPr/>
          </p:nvSpPr>
          <p:spPr>
            <a:xfrm>
              <a:off x="3535523" y="3600749"/>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DDoS Protection</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Protect your Azure resources from </a:t>
              </a:r>
              <a:br>
                <a:rPr lang="en-US" sz="1428">
                  <a:solidFill>
                    <a:srgbClr val="3E3D4D"/>
                  </a:solidFill>
                  <a:latin typeface="Segoe UI"/>
                  <a:cs typeface="Segoe UI" panose="020B0502040204020203" pitchFamily="34" charset="0"/>
                </a:rPr>
              </a:br>
              <a:r>
                <a:rPr lang="en-US" sz="1428">
                  <a:solidFill>
                    <a:srgbClr val="3E3D4D"/>
                  </a:solidFill>
                  <a:latin typeface="Segoe UI"/>
                  <a:cs typeface="Segoe UI" panose="020B0502040204020203" pitchFamily="34" charset="0"/>
                </a:rPr>
                <a:t>DDoS attacks</a:t>
              </a:r>
            </a:p>
          </p:txBody>
        </p:sp>
        <p:pic>
          <p:nvPicPr>
            <p:cNvPr id="60" name="Picture 59">
              <a:extLst>
                <a:ext uri="{FF2B5EF4-FFF2-40B4-BE49-F238E27FC236}">
                  <a16:creationId xmlns:a16="http://schemas.microsoft.com/office/drawing/2014/main" id="{68D990B6-3119-457B-AA14-65190214A03A}"/>
                </a:ext>
              </a:extLst>
            </p:cNvPr>
            <p:cNvPicPr>
              <a:picLocks noChangeAspect="1"/>
            </p:cNvPicPr>
            <p:nvPr/>
          </p:nvPicPr>
          <p:blipFill>
            <a:blip r:embed="rId9">
              <a:duotone>
                <a:prstClr val="black"/>
                <a:schemeClr val="accent1">
                  <a:tint val="45000"/>
                  <a:satMod val="400000"/>
                </a:schemeClr>
              </a:duotone>
            </a:blip>
            <a:stretch>
              <a:fillRect/>
            </a:stretch>
          </p:blipFill>
          <p:spPr>
            <a:xfrm>
              <a:off x="4365448" y="2924805"/>
              <a:ext cx="626150" cy="662983"/>
            </a:xfrm>
            <a:prstGeom prst="rect">
              <a:avLst/>
            </a:prstGeom>
          </p:spPr>
        </p:pic>
      </p:grpSp>
      <p:grpSp>
        <p:nvGrpSpPr>
          <p:cNvPr id="23" name="Group 22">
            <a:extLst>
              <a:ext uri="{FF2B5EF4-FFF2-40B4-BE49-F238E27FC236}">
                <a16:creationId xmlns:a16="http://schemas.microsoft.com/office/drawing/2014/main" id="{5656E4B9-C4BA-4DE9-92ED-B44178DE61A7}"/>
              </a:ext>
            </a:extLst>
          </p:cNvPr>
          <p:cNvGrpSpPr/>
          <p:nvPr/>
        </p:nvGrpSpPr>
        <p:grpSpPr>
          <a:xfrm>
            <a:off x="8862001" y="5208953"/>
            <a:ext cx="2331508" cy="1851637"/>
            <a:chOff x="8688161" y="5107280"/>
            <a:chExt cx="2286000" cy="1815495"/>
          </a:xfrm>
        </p:grpSpPr>
        <p:sp>
          <p:nvSpPr>
            <p:cNvPr id="12" name="TextBox 11">
              <a:extLst>
                <a:ext uri="{FF2B5EF4-FFF2-40B4-BE49-F238E27FC236}">
                  <a16:creationId xmlns:a16="http://schemas.microsoft.com/office/drawing/2014/main" id="{6B409CA5-6DBB-4D69-9892-9292C6EFCA90}"/>
                </a:ext>
              </a:extLst>
            </p:cNvPr>
            <p:cNvSpPr txBox="1"/>
            <p:nvPr/>
          </p:nvSpPr>
          <p:spPr>
            <a:xfrm>
              <a:off x="8688161" y="5770881"/>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Network Watcher</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Network performance monitoring and diagnostics solution</a:t>
              </a:r>
            </a:p>
          </p:txBody>
        </p:sp>
        <p:pic>
          <p:nvPicPr>
            <p:cNvPr id="61" name="Picture 60">
              <a:extLst>
                <a:ext uri="{FF2B5EF4-FFF2-40B4-BE49-F238E27FC236}">
                  <a16:creationId xmlns:a16="http://schemas.microsoft.com/office/drawing/2014/main" id="{F067683C-F28A-4A86-A817-125D6CD49061}"/>
                </a:ext>
              </a:extLst>
            </p:cNvPr>
            <p:cNvPicPr>
              <a:picLocks noChangeAspect="1"/>
            </p:cNvPicPr>
            <p:nvPr/>
          </p:nvPicPr>
          <p:blipFill>
            <a:blip r:embed="rId10">
              <a:duotone>
                <a:prstClr val="black"/>
                <a:schemeClr val="accent1">
                  <a:tint val="45000"/>
                  <a:satMod val="400000"/>
                </a:schemeClr>
              </a:duotone>
            </a:blip>
            <a:stretch>
              <a:fillRect/>
            </a:stretch>
          </p:blipFill>
          <p:spPr>
            <a:xfrm>
              <a:off x="9457055" y="5107280"/>
              <a:ext cx="596024" cy="608188"/>
            </a:xfrm>
            <a:prstGeom prst="rect">
              <a:avLst/>
            </a:prstGeom>
          </p:spPr>
        </p:pic>
      </p:grpSp>
      <p:grpSp>
        <p:nvGrpSpPr>
          <p:cNvPr id="22" name="Group 21">
            <a:extLst>
              <a:ext uri="{FF2B5EF4-FFF2-40B4-BE49-F238E27FC236}">
                <a16:creationId xmlns:a16="http://schemas.microsoft.com/office/drawing/2014/main" id="{D51D4114-7910-4BE4-98A0-30D1FD2E3EB2}"/>
              </a:ext>
            </a:extLst>
          </p:cNvPr>
          <p:cNvGrpSpPr/>
          <p:nvPr/>
        </p:nvGrpSpPr>
        <p:grpSpPr>
          <a:xfrm>
            <a:off x="6688231" y="5251645"/>
            <a:ext cx="2331508" cy="1808944"/>
            <a:chOff x="6556820" y="5149139"/>
            <a:chExt cx="2286000" cy="1773636"/>
          </a:xfrm>
        </p:grpSpPr>
        <p:sp>
          <p:nvSpPr>
            <p:cNvPr id="9" name="TextBox 8">
              <a:extLst>
                <a:ext uri="{FF2B5EF4-FFF2-40B4-BE49-F238E27FC236}">
                  <a16:creationId xmlns:a16="http://schemas.microsoft.com/office/drawing/2014/main" id="{D6AE7513-BDA6-4DE2-B370-5375C4AA92D7}"/>
                </a:ext>
              </a:extLst>
            </p:cNvPr>
            <p:cNvSpPr txBox="1"/>
            <p:nvPr/>
          </p:nvSpPr>
          <p:spPr>
            <a:xfrm>
              <a:off x="6556820" y="5770881"/>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ExpressRoute</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Dedicated private network fiber connections to Azure</a:t>
              </a:r>
            </a:p>
          </p:txBody>
        </p:sp>
        <p:pic>
          <p:nvPicPr>
            <p:cNvPr id="62" name="Picture 61">
              <a:extLst>
                <a:ext uri="{FF2B5EF4-FFF2-40B4-BE49-F238E27FC236}">
                  <a16:creationId xmlns:a16="http://schemas.microsoft.com/office/drawing/2014/main" id="{29C84AB5-F241-4918-8464-9C329643E448}"/>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4789" y="5149139"/>
              <a:ext cx="566331" cy="566329"/>
            </a:xfrm>
            <a:prstGeom prst="rect">
              <a:avLst/>
            </a:prstGeom>
          </p:spPr>
        </p:pic>
      </p:grpSp>
      <p:grpSp>
        <p:nvGrpSpPr>
          <p:cNvPr id="15" name="Group 14">
            <a:extLst>
              <a:ext uri="{FF2B5EF4-FFF2-40B4-BE49-F238E27FC236}">
                <a16:creationId xmlns:a16="http://schemas.microsoft.com/office/drawing/2014/main" id="{95950A49-CDCD-4608-85F9-D8298FAB9BCF}"/>
              </a:ext>
            </a:extLst>
          </p:cNvPr>
          <p:cNvGrpSpPr/>
          <p:nvPr/>
        </p:nvGrpSpPr>
        <p:grpSpPr>
          <a:xfrm>
            <a:off x="5526993" y="3014910"/>
            <a:ext cx="2331508" cy="1843665"/>
            <a:chOff x="5418248" y="2956062"/>
            <a:chExt cx="2286000" cy="1807679"/>
          </a:xfrm>
        </p:grpSpPr>
        <p:sp>
          <p:nvSpPr>
            <p:cNvPr id="5" name="TextBox 4">
              <a:extLst>
                <a:ext uri="{FF2B5EF4-FFF2-40B4-BE49-F238E27FC236}">
                  <a16:creationId xmlns:a16="http://schemas.microsoft.com/office/drawing/2014/main" id="{1577CC6C-4731-4FDD-B018-9F394E096457}"/>
                </a:ext>
              </a:extLst>
            </p:cNvPr>
            <p:cNvSpPr txBox="1"/>
            <p:nvPr/>
          </p:nvSpPr>
          <p:spPr>
            <a:xfrm>
              <a:off x="5418248" y="3611847"/>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VPN Gateway</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Establish secure, </a:t>
              </a:r>
              <a:br>
                <a:rPr lang="en-US" sz="1428">
                  <a:solidFill>
                    <a:srgbClr val="3E3D4D"/>
                  </a:solidFill>
                  <a:latin typeface="Segoe UI"/>
                  <a:cs typeface="Segoe UI" panose="020B0502040204020203" pitchFamily="34" charset="0"/>
                </a:rPr>
              </a:br>
              <a:r>
                <a:rPr lang="en-US" sz="1428">
                  <a:solidFill>
                    <a:srgbClr val="3E3D4D"/>
                  </a:solidFill>
                  <a:latin typeface="Segoe UI"/>
                  <a:cs typeface="Segoe UI" panose="020B0502040204020203" pitchFamily="34" charset="0"/>
                </a:rPr>
                <a:t>cross-premise connectivity</a:t>
              </a:r>
            </a:p>
          </p:txBody>
        </p:sp>
        <p:pic>
          <p:nvPicPr>
            <p:cNvPr id="63" name="Picture 62">
              <a:extLst>
                <a:ext uri="{FF2B5EF4-FFF2-40B4-BE49-F238E27FC236}">
                  <a16:creationId xmlns:a16="http://schemas.microsoft.com/office/drawing/2014/main" id="{B6C8139B-92E5-4BAC-8DCA-54568D07D608}"/>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78684" y="2956062"/>
              <a:ext cx="566331" cy="625999"/>
            </a:xfrm>
            <a:prstGeom prst="rect">
              <a:avLst/>
            </a:prstGeom>
          </p:spPr>
        </p:pic>
      </p:grpSp>
    </p:spTree>
    <p:extLst>
      <p:ext uri="{BB962C8B-B14F-4D97-AF65-F5344CB8AC3E}">
        <p14:creationId xmlns:p14="http://schemas.microsoft.com/office/powerpoint/2010/main" val="172807976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1E05C6-DF4F-4FE0-8511-7198D8495816}"/>
              </a:ext>
            </a:extLst>
          </p:cNvPr>
          <p:cNvSpPr>
            <a:spLocks noGrp="1"/>
          </p:cNvSpPr>
          <p:nvPr>
            <p:ph type="title"/>
          </p:nvPr>
        </p:nvSpPr>
        <p:spPr/>
        <p:txBody>
          <a:bodyPr/>
          <a:lstStyle/>
          <a:p>
            <a:r>
              <a:rPr lang="en-US" dirty="0"/>
              <a:t>Connectivity to Azure</a:t>
            </a:r>
          </a:p>
        </p:txBody>
      </p:sp>
      <p:sp>
        <p:nvSpPr>
          <p:cNvPr id="6" name="Rectangle 14">
            <a:extLst>
              <a:ext uri="{FF2B5EF4-FFF2-40B4-BE49-F238E27FC236}">
                <a16:creationId xmlns:a16="http://schemas.microsoft.com/office/drawing/2014/main" id="{B7A66912-BE1F-4114-8F7C-3DE75FB041E4}"/>
              </a:ext>
            </a:extLst>
          </p:cNvPr>
          <p:cNvSpPr/>
          <p:nvPr/>
        </p:nvSpPr>
        <p:spPr bwMode="auto">
          <a:xfrm>
            <a:off x="319846" y="1293932"/>
            <a:ext cx="2075690"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Cloud</a:t>
            </a:r>
          </a:p>
        </p:txBody>
      </p:sp>
      <p:sp>
        <p:nvSpPr>
          <p:cNvPr id="7" name="Rectangle 17">
            <a:extLst>
              <a:ext uri="{FF2B5EF4-FFF2-40B4-BE49-F238E27FC236}">
                <a16:creationId xmlns:a16="http://schemas.microsoft.com/office/drawing/2014/main" id="{9F9ADB3D-A09E-4BC4-BE9E-65DC738D4259}"/>
              </a:ext>
            </a:extLst>
          </p:cNvPr>
          <p:cNvSpPr/>
          <p:nvPr/>
        </p:nvSpPr>
        <p:spPr bwMode="auto">
          <a:xfrm>
            <a:off x="6004516" y="1293932"/>
            <a:ext cx="2057317"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Customer</a:t>
            </a:r>
          </a:p>
        </p:txBody>
      </p:sp>
      <p:sp>
        <p:nvSpPr>
          <p:cNvPr id="8" name="Rectangle 7">
            <a:extLst>
              <a:ext uri="{FF2B5EF4-FFF2-40B4-BE49-F238E27FC236}">
                <a16:creationId xmlns:a16="http://schemas.microsoft.com/office/drawing/2014/main" id="{28826B50-9E7A-4D0C-B0D6-FDF42754129E}"/>
              </a:ext>
            </a:extLst>
          </p:cNvPr>
          <p:cNvSpPr/>
          <p:nvPr/>
        </p:nvSpPr>
        <p:spPr bwMode="auto">
          <a:xfrm>
            <a:off x="8096113" y="1293932"/>
            <a:ext cx="3602251"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Characteristics</a:t>
            </a:r>
          </a:p>
        </p:txBody>
      </p:sp>
      <p:grpSp>
        <p:nvGrpSpPr>
          <p:cNvPr id="9" name="Group 8">
            <a:extLst>
              <a:ext uri="{FF2B5EF4-FFF2-40B4-BE49-F238E27FC236}">
                <a16:creationId xmlns:a16="http://schemas.microsoft.com/office/drawing/2014/main" id="{81302C51-0173-4468-9E3B-E2AF6F3AB1A6}"/>
              </a:ext>
            </a:extLst>
          </p:cNvPr>
          <p:cNvGrpSpPr/>
          <p:nvPr/>
        </p:nvGrpSpPr>
        <p:grpSpPr>
          <a:xfrm>
            <a:off x="319845" y="4339233"/>
            <a:ext cx="11385530" cy="1253162"/>
            <a:chOff x="312738" y="4254537"/>
            <a:chExt cx="11163298" cy="1228702"/>
          </a:xfrm>
        </p:grpSpPr>
        <p:grpSp>
          <p:nvGrpSpPr>
            <p:cNvPr id="10" name="Group 9">
              <a:extLst>
                <a:ext uri="{FF2B5EF4-FFF2-40B4-BE49-F238E27FC236}">
                  <a16:creationId xmlns:a16="http://schemas.microsoft.com/office/drawing/2014/main" id="{CF24DC0F-3628-4505-AE25-70F779625E7D}"/>
                </a:ext>
              </a:extLst>
            </p:cNvPr>
            <p:cNvGrpSpPr/>
            <p:nvPr/>
          </p:nvGrpSpPr>
          <p:grpSpPr>
            <a:xfrm>
              <a:off x="312738" y="4353320"/>
              <a:ext cx="11163298" cy="1100878"/>
              <a:chOff x="312738" y="4315336"/>
              <a:chExt cx="11163298" cy="1100878"/>
            </a:xfrm>
          </p:grpSpPr>
          <p:sp>
            <p:nvSpPr>
              <p:cNvPr id="12" name="Rectangle 11">
                <a:extLst>
                  <a:ext uri="{FF2B5EF4-FFF2-40B4-BE49-F238E27FC236}">
                    <a16:creationId xmlns:a16="http://schemas.microsoft.com/office/drawing/2014/main" id="{067AF1F9-CAFD-4F11-B1D4-81CD8812627B}"/>
                  </a:ext>
                </a:extLst>
              </p:cNvPr>
              <p:cNvSpPr/>
              <p:nvPr/>
            </p:nvSpPr>
            <p:spPr>
              <a:xfrm>
                <a:off x="312738" y="4315336"/>
                <a:ext cx="11156422" cy="1100878"/>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sp>
            <p:nvSpPr>
              <p:cNvPr id="13" name="Freeform 52">
                <a:extLst>
                  <a:ext uri="{FF2B5EF4-FFF2-40B4-BE49-F238E27FC236}">
                    <a16:creationId xmlns:a16="http://schemas.microsoft.com/office/drawing/2014/main" id="{75F1AFCF-32BC-4B8C-94A3-A3BBCC00276D}"/>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14" name="Freeform 53">
                <a:extLst>
                  <a:ext uri="{FF2B5EF4-FFF2-40B4-BE49-F238E27FC236}">
                    <a16:creationId xmlns:a16="http://schemas.microsoft.com/office/drawing/2014/main" id="{064AAB73-0BCF-4DD8-9FE8-FAAA29F0057D}"/>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grpSp>
            <p:nvGrpSpPr>
              <p:cNvPr id="15" name="Group 14">
                <a:extLst>
                  <a:ext uri="{FF2B5EF4-FFF2-40B4-BE49-F238E27FC236}">
                    <a16:creationId xmlns:a16="http://schemas.microsoft.com/office/drawing/2014/main" id="{C611F20F-5603-44F1-A5CC-2FEDB21D2133}"/>
                  </a:ext>
                </a:extLst>
              </p:cNvPr>
              <p:cNvGrpSpPr/>
              <p:nvPr/>
            </p:nvGrpSpPr>
            <p:grpSpPr>
              <a:xfrm>
                <a:off x="881372" y="4344939"/>
                <a:ext cx="549467" cy="750287"/>
                <a:chOff x="5293615" y="2178868"/>
                <a:chExt cx="1189325" cy="1488408"/>
              </a:xfrm>
            </p:grpSpPr>
            <p:pic>
              <p:nvPicPr>
                <p:cNvPr id="21" name="Picture 2">
                  <a:extLst>
                    <a:ext uri="{FF2B5EF4-FFF2-40B4-BE49-F238E27FC236}">
                      <a16:creationId xmlns:a16="http://schemas.microsoft.com/office/drawing/2014/main" id="{1CC6DAE3-4B3B-4BB9-8E07-EFD8CC736E64}"/>
                    </a:ext>
                  </a:extLst>
                </p:cNvPr>
                <p:cNvPicPr>
                  <a:picLocks noChangeAspect="1" noChangeArrowheads="1"/>
                </p:cNvPicPr>
                <p:nvPr/>
              </p:nvPicPr>
              <p:blipFill>
                <a:blip r:embed="rId3"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2" name="Isosceles Triangle 21">
                  <a:extLst>
                    <a:ext uri="{FF2B5EF4-FFF2-40B4-BE49-F238E27FC236}">
                      <a16:creationId xmlns:a16="http://schemas.microsoft.com/office/drawing/2014/main" id="{89306DAC-30E9-42CC-B286-97385DA2160A}"/>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grpSp>
          <p:cxnSp>
            <p:nvCxnSpPr>
              <p:cNvPr id="16" name="Straight Connector 15">
                <a:extLst>
                  <a:ext uri="{FF2B5EF4-FFF2-40B4-BE49-F238E27FC236}">
                    <a16:creationId xmlns:a16="http://schemas.microsoft.com/office/drawing/2014/main" id="{4E2CFED5-ECA0-420B-B89F-455D7495EE24}"/>
                  </a:ext>
                </a:extLst>
              </p:cNvPr>
              <p:cNvCxnSpPr/>
              <p:nvPr/>
            </p:nvCxnSpPr>
            <p:spPr>
              <a:xfrm flipH="1">
                <a:off x="2204323" y="486888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7" name="Rectangle 16">
                <a:extLst>
                  <a:ext uri="{FF2B5EF4-FFF2-40B4-BE49-F238E27FC236}">
                    <a16:creationId xmlns:a16="http://schemas.microsoft.com/office/drawing/2014/main" id="{5BD7F66E-5B2D-4ACA-BCDF-F432494E7F56}"/>
                  </a:ext>
                </a:extLst>
              </p:cNvPr>
              <p:cNvSpPr/>
              <p:nvPr/>
            </p:nvSpPr>
            <p:spPr>
              <a:xfrm>
                <a:off x="2865437" y="4593996"/>
                <a:ext cx="2534410" cy="575133"/>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Site-to-site </a:t>
                </a:r>
              </a:p>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VPN connectivity</a:t>
                </a:r>
              </a:p>
            </p:txBody>
          </p:sp>
          <p:cxnSp>
            <p:nvCxnSpPr>
              <p:cNvPr id="18" name="Straight Connector 17">
                <a:extLst>
                  <a:ext uri="{FF2B5EF4-FFF2-40B4-BE49-F238E27FC236}">
                    <a16:creationId xmlns:a16="http://schemas.microsoft.com/office/drawing/2014/main" id="{D1DC6CD8-C306-49FE-8784-BC732D25FE85}"/>
                  </a:ext>
                </a:extLst>
              </p:cNvPr>
              <p:cNvCxnSpPr/>
              <p:nvPr/>
            </p:nvCxnSpPr>
            <p:spPr>
              <a:xfrm>
                <a:off x="5151437" y="486888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9" name="Rectangle 77">
                <a:extLst>
                  <a:ext uri="{FF2B5EF4-FFF2-40B4-BE49-F238E27FC236}">
                    <a16:creationId xmlns:a16="http://schemas.microsoft.com/office/drawing/2014/main" id="{D0D59F69-577B-43A5-B712-7CE8199ACF14}"/>
                  </a:ext>
                </a:extLst>
              </p:cNvPr>
              <p:cNvSpPr/>
              <p:nvPr/>
            </p:nvSpPr>
            <p:spPr>
              <a:xfrm>
                <a:off x="7937221" y="4317275"/>
                <a:ext cx="3538815" cy="1088760"/>
              </a:xfrm>
              <a:prstGeom prst="rect">
                <a:avLst/>
              </a:prstGeom>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High throughput, secure cross-premises connectivity</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BGP, active-active for high availability &amp; transit routing</a:t>
                </a:r>
              </a:p>
            </p:txBody>
          </p:sp>
          <p:sp>
            <p:nvSpPr>
              <p:cNvPr id="20" name="Freeform 539">
                <a:extLst>
                  <a:ext uri="{FF2B5EF4-FFF2-40B4-BE49-F238E27FC236}">
                    <a16:creationId xmlns:a16="http://schemas.microsoft.com/office/drawing/2014/main" id="{63D26591-1FB4-4E0C-9EA1-7BB4DCC67447}"/>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pic>
          <p:nvPicPr>
            <p:cNvPr id="11" name="Picture 2">
              <a:extLst>
                <a:ext uri="{FF2B5EF4-FFF2-40B4-BE49-F238E27FC236}">
                  <a16:creationId xmlns:a16="http://schemas.microsoft.com/office/drawing/2014/main" id="{C93C3838-A54A-4F4B-BF3F-7EF1AD82752D}"/>
                </a:ext>
              </a:extLst>
            </p:cNvPr>
            <p:cNvPicPr>
              <a:picLocks noChangeAspect="1" noChangeArrowheads="1"/>
            </p:cNvPicPr>
            <p:nvPr/>
          </p:nvPicPr>
          <p:blipFill>
            <a:blip r:embed="rId3"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3" name="Group 22">
            <a:extLst>
              <a:ext uri="{FF2B5EF4-FFF2-40B4-BE49-F238E27FC236}">
                <a16:creationId xmlns:a16="http://schemas.microsoft.com/office/drawing/2014/main" id="{670287BA-DAAE-4083-A6B1-00637DFC69E4}"/>
              </a:ext>
            </a:extLst>
          </p:cNvPr>
          <p:cNvGrpSpPr/>
          <p:nvPr/>
        </p:nvGrpSpPr>
        <p:grpSpPr>
          <a:xfrm>
            <a:off x="319845" y="3265123"/>
            <a:ext cx="11378517" cy="1150346"/>
            <a:chOff x="312738" y="3159809"/>
            <a:chExt cx="11156422" cy="1127893"/>
          </a:xfrm>
        </p:grpSpPr>
        <p:sp>
          <p:nvSpPr>
            <p:cNvPr id="24" name="Rectangle 23">
              <a:extLst>
                <a:ext uri="{FF2B5EF4-FFF2-40B4-BE49-F238E27FC236}">
                  <a16:creationId xmlns:a16="http://schemas.microsoft.com/office/drawing/2014/main" id="{904E6277-C863-4BB5-84C5-FB75E74CE9EA}"/>
                </a:ext>
              </a:extLst>
            </p:cNvPr>
            <p:cNvSpPr/>
            <p:nvPr/>
          </p:nvSpPr>
          <p:spPr>
            <a:xfrm>
              <a:off x="312738" y="3159817"/>
              <a:ext cx="11156422" cy="1096285"/>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grpSp>
          <p:nvGrpSpPr>
            <p:cNvPr id="25" name="Group 24">
              <a:extLst>
                <a:ext uri="{FF2B5EF4-FFF2-40B4-BE49-F238E27FC236}">
                  <a16:creationId xmlns:a16="http://schemas.microsoft.com/office/drawing/2014/main" id="{9B8C0839-0F73-4FCB-B6A4-B4944339692A}"/>
                </a:ext>
              </a:extLst>
            </p:cNvPr>
            <p:cNvGrpSpPr/>
            <p:nvPr/>
          </p:nvGrpSpPr>
          <p:grpSpPr>
            <a:xfrm>
              <a:off x="312739" y="3159809"/>
              <a:ext cx="7604838" cy="1127893"/>
              <a:chOff x="2916922" y="5310943"/>
              <a:chExt cx="8816693" cy="980720"/>
            </a:xfrm>
          </p:grpSpPr>
          <p:sp>
            <p:nvSpPr>
              <p:cNvPr id="30" name="Freeform 97">
                <a:extLst>
                  <a:ext uri="{FF2B5EF4-FFF2-40B4-BE49-F238E27FC236}">
                    <a16:creationId xmlns:a16="http://schemas.microsoft.com/office/drawing/2014/main" id="{D61C0F55-629F-4143-A3AD-ACA1DD722D98}"/>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31" name="Freeform 100">
                <a:extLst>
                  <a:ext uri="{FF2B5EF4-FFF2-40B4-BE49-F238E27FC236}">
                    <a16:creationId xmlns:a16="http://schemas.microsoft.com/office/drawing/2014/main" id="{98146AF6-1FC7-497B-A939-63C31B624ECC}"/>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pic>
            <p:nvPicPr>
              <p:cNvPr id="32" name="Picture 6" descr="\\magnum\Projects\Microsoft\Cloud Power FY12\Design\Icons\PNGs\Server_2.png">
                <a:extLst>
                  <a:ext uri="{FF2B5EF4-FFF2-40B4-BE49-F238E27FC236}">
                    <a16:creationId xmlns:a16="http://schemas.microsoft.com/office/drawing/2014/main" id="{CDAEA74B-0D7C-4AFD-9BF7-5C648DAED92B}"/>
                  </a:ext>
                </a:extLst>
              </p:cNvPr>
              <p:cNvPicPr>
                <a:picLocks noChangeAspect="1" noChangeArrowheads="1"/>
              </p:cNvPicPr>
              <p:nvPr/>
            </p:nvPicPr>
            <p:blipFill>
              <a:blip r:embed="rId4" cstate="print">
                <a:lum bright="100000"/>
              </a:blip>
              <a:srcRect/>
              <a:stretch>
                <a:fillRect/>
              </a:stretch>
            </p:blipFill>
            <p:spPr bwMode="auto">
              <a:xfrm>
                <a:off x="10053562" y="5310943"/>
                <a:ext cx="980722" cy="980720"/>
              </a:xfrm>
              <a:prstGeom prst="rect">
                <a:avLst/>
              </a:prstGeom>
              <a:noFill/>
            </p:spPr>
          </p:pic>
          <p:sp>
            <p:nvSpPr>
              <p:cNvPr id="33" name="Rectangle 32">
                <a:extLst>
                  <a:ext uri="{FF2B5EF4-FFF2-40B4-BE49-F238E27FC236}">
                    <a16:creationId xmlns:a16="http://schemas.microsoft.com/office/drawing/2014/main" id="{1DB7FB3F-72AE-4C24-BCFE-82ECBF0D9C0F}"/>
                  </a:ext>
                </a:extLst>
              </p:cNvPr>
              <p:cNvSpPr/>
              <p:nvPr/>
            </p:nvSpPr>
            <p:spPr>
              <a:xfrm>
                <a:off x="5853434" y="5535541"/>
                <a:ext cx="2938276" cy="500087"/>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Remote access point-to-site connectivity</a:t>
                </a:r>
                <a:endParaRPr lang="en-US" sz="1224"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34" name="Straight Connector 33">
                <a:extLst>
                  <a:ext uri="{FF2B5EF4-FFF2-40B4-BE49-F238E27FC236}">
                    <a16:creationId xmlns:a16="http://schemas.microsoft.com/office/drawing/2014/main" id="{87173870-08E1-4C59-A032-27885A62CD12}"/>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35" name="Straight Connector 34">
                <a:extLst>
                  <a:ext uri="{FF2B5EF4-FFF2-40B4-BE49-F238E27FC236}">
                    <a16:creationId xmlns:a16="http://schemas.microsoft.com/office/drawing/2014/main" id="{D77DC36D-7F14-45A4-8338-94282F9A074A}"/>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26" name="Picture 2">
              <a:extLst>
                <a:ext uri="{FF2B5EF4-FFF2-40B4-BE49-F238E27FC236}">
                  <a16:creationId xmlns:a16="http://schemas.microsoft.com/office/drawing/2014/main" id="{D6A8A35F-908A-4068-B21E-11B6DC1DE20D}"/>
                </a:ext>
              </a:extLst>
            </p:cNvPr>
            <p:cNvPicPr>
              <a:picLocks noChangeAspect="1" noChangeArrowheads="1"/>
            </p:cNvPicPr>
            <p:nvPr/>
          </p:nvPicPr>
          <p:blipFill>
            <a:blip r:embed="rId3"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27" name="Isosceles Triangle 26">
              <a:extLst>
                <a:ext uri="{FF2B5EF4-FFF2-40B4-BE49-F238E27FC236}">
                  <a16:creationId xmlns:a16="http://schemas.microsoft.com/office/drawing/2014/main" id="{DB32AEAC-1D63-4254-AC54-D87241D48DBB}"/>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sp>
          <p:nvSpPr>
            <p:cNvPr id="28" name="Rectangle 77">
              <a:extLst>
                <a:ext uri="{FF2B5EF4-FFF2-40B4-BE49-F238E27FC236}">
                  <a16:creationId xmlns:a16="http://schemas.microsoft.com/office/drawing/2014/main" id="{2B440DF9-55EF-453E-8CC3-7227EDF8DA8C}"/>
                </a:ext>
              </a:extLst>
            </p:cNvPr>
            <p:cNvSpPr/>
            <p:nvPr/>
          </p:nvSpPr>
          <p:spPr>
            <a:xfrm>
              <a:off x="7937221" y="3160484"/>
              <a:ext cx="3531939" cy="1088760"/>
            </a:xfrm>
            <a:prstGeom prst="rect">
              <a:avLst/>
            </a:prstGeom>
            <a:solidFill>
              <a:schemeClr val="accent1"/>
            </a:solidFill>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Remote Access to VNet/On-</a:t>
              </a:r>
              <a:r>
                <a:rPr lang="en-US" sz="1632"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prem</a:t>
              </a:r>
              <a:endPar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Connect from anywhere</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Mac, Linux, Windows</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Radius/AD authentication</a:t>
              </a:r>
            </a:p>
          </p:txBody>
        </p:sp>
        <p:sp>
          <p:nvSpPr>
            <p:cNvPr id="29" name="Freeform 539">
              <a:extLst>
                <a:ext uri="{FF2B5EF4-FFF2-40B4-BE49-F238E27FC236}">
                  <a16:creationId xmlns:a16="http://schemas.microsoft.com/office/drawing/2014/main" id="{911671DC-6708-42C3-9AF5-E693575E3688}"/>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grpSp>
        <p:nvGrpSpPr>
          <p:cNvPr id="36" name="Group 35">
            <a:extLst>
              <a:ext uri="{FF2B5EF4-FFF2-40B4-BE49-F238E27FC236}">
                <a16:creationId xmlns:a16="http://schemas.microsoft.com/office/drawing/2014/main" id="{84B73C61-416C-483B-AB95-205347BDFA4B}"/>
              </a:ext>
            </a:extLst>
          </p:cNvPr>
          <p:cNvGrpSpPr/>
          <p:nvPr/>
        </p:nvGrpSpPr>
        <p:grpSpPr>
          <a:xfrm>
            <a:off x="319845" y="5587290"/>
            <a:ext cx="11378517" cy="1243705"/>
            <a:chOff x="312738" y="4914899"/>
            <a:chExt cx="11156422" cy="1219429"/>
          </a:xfrm>
        </p:grpSpPr>
        <p:sp>
          <p:nvSpPr>
            <p:cNvPr id="37" name="Rectangle 36">
              <a:extLst>
                <a:ext uri="{FF2B5EF4-FFF2-40B4-BE49-F238E27FC236}">
                  <a16:creationId xmlns:a16="http://schemas.microsoft.com/office/drawing/2014/main" id="{016D3ACE-9242-4D61-BC70-091F2178A851}"/>
                </a:ext>
              </a:extLst>
            </p:cNvPr>
            <p:cNvSpPr/>
            <p:nvPr/>
          </p:nvSpPr>
          <p:spPr>
            <a:xfrm>
              <a:off x="312738" y="4977547"/>
              <a:ext cx="11156422" cy="1089275"/>
            </a:xfrm>
            <a:prstGeom prst="rect">
              <a:avLst/>
            </a:prstGeom>
            <a:solidFill>
              <a:schemeClr val="accent1"/>
            </a:solidFill>
            <a:ln w="38100" cap="sq" cmpd="sng" algn="ctr">
              <a:noFill/>
              <a:prstDash val="solid"/>
              <a:miter lim="800000"/>
            </a:ln>
            <a:effectLst/>
          </p:spPr>
          <p:txBody>
            <a:bodyPr rtlCol="0" anchor="ctr"/>
            <a:lstStyle/>
            <a:p>
              <a:pPr algn="ctr" defTabSz="932597">
                <a:defRPr/>
              </a:pPr>
              <a:endParaRPr lang="en-US" sz="2448" kern="0" dirty="0">
                <a:ln w="76200">
                  <a:solidFill>
                    <a:srgbClr val="505050"/>
                  </a:solidFill>
                </a:ln>
                <a:solidFill>
                  <a:srgbClr val="FFFFFF"/>
                </a:solidFill>
                <a:latin typeface="Segoe UI"/>
                <a:cs typeface="Segoe UI" panose="020B0502040204020203" pitchFamily="34" charset="0"/>
              </a:endParaRPr>
            </a:p>
          </p:txBody>
        </p:sp>
        <p:sp>
          <p:nvSpPr>
            <p:cNvPr id="38" name="Freeform 45">
              <a:extLst>
                <a:ext uri="{FF2B5EF4-FFF2-40B4-BE49-F238E27FC236}">
                  <a16:creationId xmlns:a16="http://schemas.microsoft.com/office/drawing/2014/main" id="{9C3847EE-9859-49F6-B7F7-DB9929635AAB}"/>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39" name="Freeform 46">
              <a:extLst>
                <a:ext uri="{FF2B5EF4-FFF2-40B4-BE49-F238E27FC236}">
                  <a16:creationId xmlns:a16="http://schemas.microsoft.com/office/drawing/2014/main" id="{2EDD2EE3-E229-49A8-BE1F-700BD9112158}"/>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grpSp>
          <p:nvGrpSpPr>
            <p:cNvPr id="40" name="Group 39">
              <a:extLst>
                <a:ext uri="{FF2B5EF4-FFF2-40B4-BE49-F238E27FC236}">
                  <a16:creationId xmlns:a16="http://schemas.microsoft.com/office/drawing/2014/main" id="{770ACE08-B853-4A2B-9AED-8D6CADE13C26}"/>
                </a:ext>
              </a:extLst>
            </p:cNvPr>
            <p:cNvGrpSpPr/>
            <p:nvPr/>
          </p:nvGrpSpPr>
          <p:grpSpPr>
            <a:xfrm>
              <a:off x="881372" y="5053813"/>
              <a:ext cx="549467" cy="750287"/>
              <a:chOff x="5293615" y="2293499"/>
              <a:chExt cx="1189325" cy="1488408"/>
            </a:xfrm>
          </p:grpSpPr>
          <p:pic>
            <p:nvPicPr>
              <p:cNvPr id="48" name="Picture 2">
                <a:extLst>
                  <a:ext uri="{FF2B5EF4-FFF2-40B4-BE49-F238E27FC236}">
                    <a16:creationId xmlns:a16="http://schemas.microsoft.com/office/drawing/2014/main" id="{64497296-8A9F-4153-9C83-D91253E67D5D}"/>
                  </a:ext>
                </a:extLst>
              </p:cNvPr>
              <p:cNvPicPr>
                <a:picLocks noChangeAspect="1" noChangeArrowheads="1"/>
              </p:cNvPicPr>
              <p:nvPr/>
            </p:nvPicPr>
            <p:blipFill>
              <a:blip r:embed="rId3"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9" name="Isosceles Triangle 48">
                <a:extLst>
                  <a:ext uri="{FF2B5EF4-FFF2-40B4-BE49-F238E27FC236}">
                    <a16:creationId xmlns:a16="http://schemas.microsoft.com/office/drawing/2014/main" id="{8794408B-2D2A-4EAE-9068-8EAD40A487C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grpSp>
        <p:pic>
          <p:nvPicPr>
            <p:cNvPr id="41" name="Picture 2">
              <a:extLst>
                <a:ext uri="{FF2B5EF4-FFF2-40B4-BE49-F238E27FC236}">
                  <a16:creationId xmlns:a16="http://schemas.microsoft.com/office/drawing/2014/main" id="{C2C0BEDD-EE7E-459F-949E-6191F2666929}"/>
                </a:ext>
              </a:extLst>
            </p:cNvPr>
            <p:cNvPicPr>
              <a:picLocks noChangeAspect="1" noChangeArrowheads="1"/>
            </p:cNvPicPr>
            <p:nvPr/>
          </p:nvPicPr>
          <p:blipFill>
            <a:blip r:embed="rId3"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2" name="Straight Connector 41">
              <a:extLst>
                <a:ext uri="{FF2B5EF4-FFF2-40B4-BE49-F238E27FC236}">
                  <a16:creationId xmlns:a16="http://schemas.microsoft.com/office/drawing/2014/main" id="{FB523EA3-AAD7-4B9A-AE8E-7651D8B17C1C}"/>
                </a:ext>
              </a:extLst>
            </p:cNvPr>
            <p:cNvCxnSpPr/>
            <p:nvPr/>
          </p:nvCxnSpPr>
          <p:spPr>
            <a:xfrm flipH="1">
              <a:off x="2204323" y="551997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43" name="Rectangle 42">
              <a:extLst>
                <a:ext uri="{FF2B5EF4-FFF2-40B4-BE49-F238E27FC236}">
                  <a16:creationId xmlns:a16="http://schemas.microsoft.com/office/drawing/2014/main" id="{F0F1D129-8AFD-4EF4-9AEF-09EB6CE96EC4}"/>
                </a:ext>
              </a:extLst>
            </p:cNvPr>
            <p:cNvSpPr/>
            <p:nvPr/>
          </p:nvSpPr>
          <p:spPr>
            <a:xfrm>
              <a:off x="2865437" y="5249862"/>
              <a:ext cx="2543503" cy="575133"/>
            </a:xfrm>
            <a:prstGeom prst="rect">
              <a:avLst/>
            </a:prstGeom>
          </p:spPr>
          <p:txBody>
            <a:bodyPr wrap="square" lIns="124320" tIns="62161" rIns="124320" bIns="62161">
              <a:spAutoFit/>
            </a:bodyPr>
            <a:lstStyle/>
            <a:p>
              <a:pPr algn="ctr" defTabSz="485501" fontAlgn="base">
                <a:lnSpc>
                  <a:spcPct val="80000"/>
                </a:lnSpc>
                <a:defRPr/>
              </a:pPr>
              <a:r>
                <a:rPr lang="en-US" sz="1836"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ExpressRoute</a:t>
              </a: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 private connectivity</a:t>
              </a:r>
            </a:p>
          </p:txBody>
        </p:sp>
        <p:cxnSp>
          <p:nvCxnSpPr>
            <p:cNvPr id="44" name="Straight Connector 43">
              <a:extLst>
                <a:ext uri="{FF2B5EF4-FFF2-40B4-BE49-F238E27FC236}">
                  <a16:creationId xmlns:a16="http://schemas.microsoft.com/office/drawing/2014/main" id="{7045EFED-8111-4049-8A2C-781CE9E3A800}"/>
                </a:ext>
              </a:extLst>
            </p:cNvPr>
            <p:cNvCxnSpPr/>
            <p:nvPr/>
          </p:nvCxnSpPr>
          <p:spPr>
            <a:xfrm>
              <a:off x="5151437" y="551997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45" name="Rectangle 77">
              <a:extLst>
                <a:ext uri="{FF2B5EF4-FFF2-40B4-BE49-F238E27FC236}">
                  <a16:creationId xmlns:a16="http://schemas.microsoft.com/office/drawing/2014/main" id="{949A8BAA-D164-4FB2-BF83-3DDC93F650C7}"/>
                </a:ext>
              </a:extLst>
            </p:cNvPr>
            <p:cNvSpPr/>
            <p:nvPr/>
          </p:nvSpPr>
          <p:spPr>
            <a:xfrm>
              <a:off x="7937222" y="4977545"/>
              <a:ext cx="3531938" cy="1088760"/>
            </a:xfrm>
            <a:prstGeom prst="rect">
              <a:avLst/>
            </a:prstGeom>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Private connectivity to Microsoft services (O365, Azure PaaS services)</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Mission critical workloads</a:t>
              </a:r>
            </a:p>
          </p:txBody>
        </p:sp>
        <p:sp>
          <p:nvSpPr>
            <p:cNvPr id="46" name="Rectangle 45">
              <a:extLst>
                <a:ext uri="{FF2B5EF4-FFF2-40B4-BE49-F238E27FC236}">
                  <a16:creationId xmlns:a16="http://schemas.microsoft.com/office/drawing/2014/main" id="{C3D9B62F-0DBE-4E65-A69C-8CAE67EFE2DE}"/>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defRPr/>
              </a:pPr>
              <a:endParaRPr lang="en-US" sz="2856" kern="0" spc="-51" dirty="0">
                <a:solidFill>
                  <a:srgbClr val="FFFFFF"/>
                </a:solidFill>
                <a:latin typeface="Segoe UI"/>
                <a:cs typeface="Segoe UI" panose="020B0502040204020203" pitchFamily="34" charset="0"/>
              </a:endParaRPr>
            </a:p>
          </p:txBody>
        </p:sp>
        <p:sp>
          <p:nvSpPr>
            <p:cNvPr id="47" name="Freeform 539">
              <a:extLst>
                <a:ext uri="{FF2B5EF4-FFF2-40B4-BE49-F238E27FC236}">
                  <a16:creationId xmlns:a16="http://schemas.microsoft.com/office/drawing/2014/main" id="{2D821220-FF31-438F-BDDD-8E1E0CAAB5CA}"/>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grpSp>
        <p:nvGrpSpPr>
          <p:cNvPr id="50" name="Group 49">
            <a:extLst>
              <a:ext uri="{FF2B5EF4-FFF2-40B4-BE49-F238E27FC236}">
                <a16:creationId xmlns:a16="http://schemas.microsoft.com/office/drawing/2014/main" id="{FE4D79D2-31D2-469B-B520-8272F4B883D6}"/>
              </a:ext>
            </a:extLst>
          </p:cNvPr>
          <p:cNvGrpSpPr/>
          <p:nvPr/>
        </p:nvGrpSpPr>
        <p:grpSpPr>
          <a:xfrm>
            <a:off x="319846" y="2090262"/>
            <a:ext cx="11385531" cy="1150346"/>
            <a:chOff x="319615" y="1973262"/>
            <a:chExt cx="11156422" cy="1127893"/>
          </a:xfrm>
        </p:grpSpPr>
        <p:sp>
          <p:nvSpPr>
            <p:cNvPr id="51" name="Rectangle 50">
              <a:extLst>
                <a:ext uri="{FF2B5EF4-FFF2-40B4-BE49-F238E27FC236}">
                  <a16:creationId xmlns:a16="http://schemas.microsoft.com/office/drawing/2014/main" id="{9C872CB8-0746-4660-9A2D-D003A7805960}"/>
                </a:ext>
              </a:extLst>
            </p:cNvPr>
            <p:cNvSpPr/>
            <p:nvPr/>
          </p:nvSpPr>
          <p:spPr>
            <a:xfrm>
              <a:off x="319615" y="1973270"/>
              <a:ext cx="11156422" cy="1096285"/>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grpSp>
          <p:nvGrpSpPr>
            <p:cNvPr id="52" name="Group 51">
              <a:extLst>
                <a:ext uri="{FF2B5EF4-FFF2-40B4-BE49-F238E27FC236}">
                  <a16:creationId xmlns:a16="http://schemas.microsoft.com/office/drawing/2014/main" id="{7A7D0EC6-6777-4C5E-A0E6-8C5C853BB599}"/>
                </a:ext>
              </a:extLst>
            </p:cNvPr>
            <p:cNvGrpSpPr/>
            <p:nvPr/>
          </p:nvGrpSpPr>
          <p:grpSpPr>
            <a:xfrm>
              <a:off x="319616" y="1973262"/>
              <a:ext cx="7604838" cy="1127893"/>
              <a:chOff x="2916922" y="5310943"/>
              <a:chExt cx="8816693" cy="980720"/>
            </a:xfrm>
          </p:grpSpPr>
          <p:sp>
            <p:nvSpPr>
              <p:cNvPr id="57" name="Freeform 59">
                <a:extLst>
                  <a:ext uri="{FF2B5EF4-FFF2-40B4-BE49-F238E27FC236}">
                    <a16:creationId xmlns:a16="http://schemas.microsoft.com/office/drawing/2014/main" id="{81FECA9C-9DF1-4F6C-A24F-D77526B6CA96}"/>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58" name="Freeform 68">
                <a:extLst>
                  <a:ext uri="{FF2B5EF4-FFF2-40B4-BE49-F238E27FC236}">
                    <a16:creationId xmlns:a16="http://schemas.microsoft.com/office/drawing/2014/main" id="{134817C5-0FD1-45DE-9907-D4016EC84ECD}"/>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pic>
            <p:nvPicPr>
              <p:cNvPr id="59" name="Picture 6" descr="\\magnum\Projects\Microsoft\Cloud Power FY12\Design\Icons\PNGs\Server_2.png">
                <a:extLst>
                  <a:ext uri="{FF2B5EF4-FFF2-40B4-BE49-F238E27FC236}">
                    <a16:creationId xmlns:a16="http://schemas.microsoft.com/office/drawing/2014/main" id="{4F4BD536-DEDC-4A77-BE31-4C6CC0D43E9B}"/>
                  </a:ext>
                </a:extLst>
              </p:cNvPr>
              <p:cNvPicPr>
                <a:picLocks noChangeAspect="1" noChangeArrowheads="1"/>
              </p:cNvPicPr>
              <p:nvPr/>
            </p:nvPicPr>
            <p:blipFill>
              <a:blip r:embed="rId4" cstate="print">
                <a:lum bright="100000"/>
              </a:blip>
              <a:srcRect/>
              <a:stretch>
                <a:fillRect/>
              </a:stretch>
            </p:blipFill>
            <p:spPr bwMode="auto">
              <a:xfrm>
                <a:off x="10053562" y="5310943"/>
                <a:ext cx="980722" cy="980720"/>
              </a:xfrm>
              <a:prstGeom prst="rect">
                <a:avLst/>
              </a:prstGeom>
              <a:noFill/>
            </p:spPr>
          </p:pic>
          <p:sp>
            <p:nvSpPr>
              <p:cNvPr id="60" name="Rectangle 59">
                <a:extLst>
                  <a:ext uri="{FF2B5EF4-FFF2-40B4-BE49-F238E27FC236}">
                    <a16:creationId xmlns:a16="http://schemas.microsoft.com/office/drawing/2014/main" id="{C610589F-D6F5-4B5C-ADB8-4ED5559CAA27}"/>
                  </a:ext>
                </a:extLst>
              </p:cNvPr>
              <p:cNvSpPr/>
              <p:nvPr/>
            </p:nvSpPr>
            <p:spPr>
              <a:xfrm>
                <a:off x="5853434" y="5658271"/>
                <a:ext cx="2938276" cy="303556"/>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Internet Connectivity</a:t>
                </a:r>
                <a:endParaRPr lang="en-US" sz="1224"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61" name="Straight Connector 60">
                <a:extLst>
                  <a:ext uri="{FF2B5EF4-FFF2-40B4-BE49-F238E27FC236}">
                    <a16:creationId xmlns:a16="http://schemas.microsoft.com/office/drawing/2014/main" id="{EA3AD252-1B7B-4E1D-A847-D03A4431D5A6}"/>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62" name="Straight Connector 61">
                <a:extLst>
                  <a:ext uri="{FF2B5EF4-FFF2-40B4-BE49-F238E27FC236}">
                    <a16:creationId xmlns:a16="http://schemas.microsoft.com/office/drawing/2014/main" id="{F2BCF50B-0AF7-4AD2-8B28-4955DFF56377}"/>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53" name="Picture 2">
              <a:extLst>
                <a:ext uri="{FF2B5EF4-FFF2-40B4-BE49-F238E27FC236}">
                  <a16:creationId xmlns:a16="http://schemas.microsoft.com/office/drawing/2014/main" id="{FFADCBCE-E75A-439E-8093-7F9E5E14D8C3}"/>
                </a:ext>
              </a:extLst>
            </p:cNvPr>
            <p:cNvPicPr>
              <a:picLocks noChangeAspect="1" noChangeArrowheads="1"/>
            </p:cNvPicPr>
            <p:nvPr/>
          </p:nvPicPr>
          <p:blipFill>
            <a:blip r:embed="rId3"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54" name="Isosceles Triangle 53">
              <a:extLst>
                <a:ext uri="{FF2B5EF4-FFF2-40B4-BE49-F238E27FC236}">
                  <a16:creationId xmlns:a16="http://schemas.microsoft.com/office/drawing/2014/main" id="{6B349355-5B77-4A44-A0A4-F398FFD1907E}"/>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sp>
          <p:nvSpPr>
            <p:cNvPr id="55" name="Rectangle 77">
              <a:extLst>
                <a:ext uri="{FF2B5EF4-FFF2-40B4-BE49-F238E27FC236}">
                  <a16:creationId xmlns:a16="http://schemas.microsoft.com/office/drawing/2014/main" id="{770F0133-CF90-4714-B575-3EE487DF0FE4}"/>
                </a:ext>
              </a:extLst>
            </p:cNvPr>
            <p:cNvSpPr/>
            <p:nvPr/>
          </p:nvSpPr>
          <p:spPr>
            <a:xfrm>
              <a:off x="7944098" y="1973937"/>
              <a:ext cx="3531939" cy="1088760"/>
            </a:xfrm>
            <a:prstGeom prst="rect">
              <a:avLst/>
            </a:prstGeom>
            <a:solidFill>
              <a:schemeClr val="accent1"/>
            </a:solidFill>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Internet facing with public IP addresses in Azure</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DNS, load balancing, DDoS protection, WAF</a:t>
              </a:r>
            </a:p>
          </p:txBody>
        </p:sp>
        <p:sp>
          <p:nvSpPr>
            <p:cNvPr id="56" name="Freeform 539">
              <a:extLst>
                <a:ext uri="{FF2B5EF4-FFF2-40B4-BE49-F238E27FC236}">
                  <a16:creationId xmlns:a16="http://schemas.microsoft.com/office/drawing/2014/main" id="{1078046B-2AAE-45D1-855A-5C5A1817EE6B}"/>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spTree>
    <p:extLst>
      <p:ext uri="{BB962C8B-B14F-4D97-AF65-F5344CB8AC3E}">
        <p14:creationId xmlns:p14="http://schemas.microsoft.com/office/powerpoint/2010/main" val="192836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1545-B908-4F4F-83FB-80F4E0F913F1}"/>
              </a:ext>
            </a:extLst>
          </p:cNvPr>
          <p:cNvSpPr>
            <a:spLocks noGrp="1"/>
          </p:cNvSpPr>
          <p:nvPr>
            <p:ph type="title"/>
          </p:nvPr>
        </p:nvSpPr>
        <p:spPr/>
        <p:txBody>
          <a:bodyPr/>
          <a:lstStyle/>
          <a:p>
            <a:r>
              <a:rPr lang="en-US" dirty="0"/>
              <a:t>Two options to consider</a:t>
            </a:r>
          </a:p>
        </p:txBody>
      </p:sp>
      <p:sp>
        <p:nvSpPr>
          <p:cNvPr id="3" name="Text Placeholder 2">
            <a:extLst>
              <a:ext uri="{FF2B5EF4-FFF2-40B4-BE49-F238E27FC236}">
                <a16:creationId xmlns:a16="http://schemas.microsoft.com/office/drawing/2014/main" id="{98A30CD7-3749-4AD8-AB8F-05EF0B7E5C75}"/>
              </a:ext>
            </a:extLst>
          </p:cNvPr>
          <p:cNvSpPr>
            <a:spLocks noGrp="1"/>
          </p:cNvSpPr>
          <p:nvPr>
            <p:ph type="body" sz="quarter" idx="10"/>
          </p:nvPr>
        </p:nvSpPr>
        <p:spPr>
          <a:xfrm>
            <a:off x="295367" y="1152144"/>
            <a:ext cx="11887200" cy="4128631"/>
          </a:xfrm>
        </p:spPr>
        <p:txBody>
          <a:bodyPr/>
          <a:lstStyle/>
          <a:p>
            <a:pPr marL="457200" indent="-457200">
              <a:buFont typeface="Arial" panose="020B0604020202020204" pitchFamily="34" charset="0"/>
              <a:buChar char="•"/>
            </a:pPr>
            <a:r>
              <a:rPr lang="en-US" dirty="0"/>
              <a:t>Reserved VM Instances (RIs)</a:t>
            </a:r>
          </a:p>
          <a:p>
            <a:pPr marL="457200" lvl="1" indent="-457200">
              <a:buFont typeface="Arial" panose="020B0604020202020204" pitchFamily="34" charset="0"/>
              <a:buChar char="•"/>
            </a:pPr>
            <a:r>
              <a:rPr lang="en-US" dirty="0"/>
              <a:t>Discounts up </a:t>
            </a:r>
            <a:r>
              <a:rPr lang="en-US"/>
              <a:t>to 72% </a:t>
            </a:r>
            <a:r>
              <a:rPr lang="en-US" dirty="0"/>
              <a:t>for 1 year or 3 year commitment for specific VM size in a region</a:t>
            </a:r>
          </a:p>
          <a:p>
            <a:pPr marL="457200" lvl="1" indent="-457200">
              <a:buFont typeface="Arial" panose="020B0604020202020204" pitchFamily="34" charset="0"/>
              <a:buChar char="•"/>
            </a:pPr>
            <a:r>
              <a:rPr lang="en-US" dirty="0"/>
              <a:t>Can be exchanged or returned if needed (12% fee for returns, up to $50K per customer)</a:t>
            </a:r>
          </a:p>
          <a:p>
            <a:pPr marL="457200" lvl="1" indent="-457200">
              <a:buFont typeface="Arial" panose="020B0604020202020204" pitchFamily="34" charset="0"/>
              <a:buChar char="•"/>
            </a:pPr>
            <a:r>
              <a:rPr lang="en-US" dirty="0"/>
              <a:t>Highly recommended for workloads, running 24/7</a:t>
            </a:r>
          </a:p>
          <a:p>
            <a:pPr marL="457200" indent="-457200">
              <a:buFont typeface="Arial" panose="020B0604020202020204" pitchFamily="34" charset="0"/>
              <a:buChar char="•"/>
            </a:pPr>
            <a:r>
              <a:rPr lang="en-US" dirty="0"/>
              <a:t>Azure Hybrid Benefit (AHB)</a:t>
            </a:r>
          </a:p>
          <a:p>
            <a:pPr marL="457200" lvl="1" indent="-457200">
              <a:buFont typeface="Arial" panose="020B0604020202020204" pitchFamily="34" charset="0"/>
              <a:buChar char="•"/>
            </a:pPr>
            <a:r>
              <a:rPr lang="en-US" dirty="0"/>
              <a:t>AHB for Windows Server – allows to leverage Windows Server licenses with active SA of the customer for Windows Server VMs</a:t>
            </a:r>
          </a:p>
          <a:p>
            <a:pPr marL="457200" lvl="1" indent="-457200">
              <a:buFont typeface="Arial" panose="020B0604020202020204" pitchFamily="34" charset="0"/>
              <a:buChar char="•"/>
            </a:pPr>
            <a:r>
              <a:rPr lang="en-US" dirty="0"/>
              <a:t>AHB for SQL Server – allows to leverage SQL Server licenses with active SA of the customer for Azure SQL Database</a:t>
            </a:r>
          </a:p>
          <a:p>
            <a:pPr marL="457200" lvl="1" indent="-457200">
              <a:buFont typeface="Arial" panose="020B0604020202020204" pitchFamily="34" charset="0"/>
              <a:buChar char="•"/>
            </a:pPr>
            <a:endParaRPr lang="en-U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7556283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083B-5CF9-4E78-9DA3-D0434450C885}"/>
              </a:ext>
            </a:extLst>
          </p:cNvPr>
          <p:cNvSpPr>
            <a:spLocks noGrp="1"/>
          </p:cNvSpPr>
          <p:nvPr>
            <p:ph type="title"/>
          </p:nvPr>
        </p:nvSpPr>
        <p:spPr/>
        <p:txBody>
          <a:bodyPr/>
          <a:lstStyle/>
          <a:p>
            <a:r>
              <a:rPr lang="en-US" dirty="0"/>
              <a:t>Connectivity within Azure</a:t>
            </a:r>
          </a:p>
        </p:txBody>
      </p:sp>
      <p:sp>
        <p:nvSpPr>
          <p:cNvPr id="3" name="Rectangle 14">
            <a:extLst>
              <a:ext uri="{FF2B5EF4-FFF2-40B4-BE49-F238E27FC236}">
                <a16:creationId xmlns:a16="http://schemas.microsoft.com/office/drawing/2014/main" id="{63FDF02B-9616-4B94-9557-6333F09E6864}"/>
              </a:ext>
            </a:extLst>
          </p:cNvPr>
          <p:cNvSpPr/>
          <p:nvPr/>
        </p:nvSpPr>
        <p:spPr bwMode="auto">
          <a:xfrm>
            <a:off x="319846" y="1293932"/>
            <a:ext cx="2075690"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Cloud</a:t>
            </a:r>
          </a:p>
        </p:txBody>
      </p:sp>
      <p:sp>
        <p:nvSpPr>
          <p:cNvPr id="4" name="Rectangle 17">
            <a:extLst>
              <a:ext uri="{FF2B5EF4-FFF2-40B4-BE49-F238E27FC236}">
                <a16:creationId xmlns:a16="http://schemas.microsoft.com/office/drawing/2014/main" id="{D7DF6F91-D53E-41DA-87CD-33962E7F4ECE}"/>
              </a:ext>
            </a:extLst>
          </p:cNvPr>
          <p:cNvSpPr/>
          <p:nvPr/>
        </p:nvSpPr>
        <p:spPr bwMode="auto">
          <a:xfrm>
            <a:off x="6004516" y="1293932"/>
            <a:ext cx="2057317"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Cloud</a:t>
            </a:r>
          </a:p>
        </p:txBody>
      </p:sp>
      <p:sp>
        <p:nvSpPr>
          <p:cNvPr id="5" name="Rectangle 4">
            <a:extLst>
              <a:ext uri="{FF2B5EF4-FFF2-40B4-BE49-F238E27FC236}">
                <a16:creationId xmlns:a16="http://schemas.microsoft.com/office/drawing/2014/main" id="{F9F839B2-FD68-4815-AC65-51A72102E5D5}"/>
              </a:ext>
            </a:extLst>
          </p:cNvPr>
          <p:cNvSpPr/>
          <p:nvPr/>
        </p:nvSpPr>
        <p:spPr bwMode="auto">
          <a:xfrm>
            <a:off x="8096113" y="1293932"/>
            <a:ext cx="3602251"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Characteristics</a:t>
            </a:r>
          </a:p>
        </p:txBody>
      </p:sp>
      <p:grpSp>
        <p:nvGrpSpPr>
          <p:cNvPr id="6" name="Group 5">
            <a:extLst>
              <a:ext uri="{FF2B5EF4-FFF2-40B4-BE49-F238E27FC236}">
                <a16:creationId xmlns:a16="http://schemas.microsoft.com/office/drawing/2014/main" id="{37BA30CC-584A-40B5-B3CB-58C50E29AA09}"/>
              </a:ext>
            </a:extLst>
          </p:cNvPr>
          <p:cNvGrpSpPr/>
          <p:nvPr/>
        </p:nvGrpSpPr>
        <p:grpSpPr>
          <a:xfrm>
            <a:off x="319845" y="3265126"/>
            <a:ext cx="11378517" cy="1119135"/>
            <a:chOff x="312738" y="3159812"/>
            <a:chExt cx="11156422" cy="1097291"/>
          </a:xfrm>
        </p:grpSpPr>
        <p:sp>
          <p:nvSpPr>
            <p:cNvPr id="7" name="Rectangle 6">
              <a:extLst>
                <a:ext uri="{FF2B5EF4-FFF2-40B4-BE49-F238E27FC236}">
                  <a16:creationId xmlns:a16="http://schemas.microsoft.com/office/drawing/2014/main" id="{A3B7142E-DBAC-48DF-A94C-6D58B3D6CD78}"/>
                </a:ext>
              </a:extLst>
            </p:cNvPr>
            <p:cNvSpPr/>
            <p:nvPr/>
          </p:nvSpPr>
          <p:spPr>
            <a:xfrm>
              <a:off x="312738" y="3159817"/>
              <a:ext cx="11156422" cy="1096285"/>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grpSp>
          <p:nvGrpSpPr>
            <p:cNvPr id="8" name="Group 7">
              <a:extLst>
                <a:ext uri="{FF2B5EF4-FFF2-40B4-BE49-F238E27FC236}">
                  <a16:creationId xmlns:a16="http://schemas.microsoft.com/office/drawing/2014/main" id="{F76E327F-5B1B-46A1-9F73-AEA13D9EF709}"/>
                </a:ext>
              </a:extLst>
            </p:cNvPr>
            <p:cNvGrpSpPr/>
            <p:nvPr/>
          </p:nvGrpSpPr>
          <p:grpSpPr>
            <a:xfrm>
              <a:off x="312739" y="3159812"/>
              <a:ext cx="7604838" cy="1097291"/>
              <a:chOff x="2916922" y="5310945"/>
              <a:chExt cx="8816693" cy="954111"/>
            </a:xfrm>
          </p:grpSpPr>
          <p:sp>
            <p:nvSpPr>
              <p:cNvPr id="13" name="Freeform 97">
                <a:extLst>
                  <a:ext uri="{FF2B5EF4-FFF2-40B4-BE49-F238E27FC236}">
                    <a16:creationId xmlns:a16="http://schemas.microsoft.com/office/drawing/2014/main" id="{D2EDFE18-5AF5-4FD4-811A-3CE204772E7E}"/>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tx2">
                  <a:lumMod val="60000"/>
                  <a:lumOff val="40000"/>
                </a:schemeClr>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14" name="Freeform 100">
                <a:extLst>
                  <a:ext uri="{FF2B5EF4-FFF2-40B4-BE49-F238E27FC236}">
                    <a16:creationId xmlns:a16="http://schemas.microsoft.com/office/drawing/2014/main" id="{BFB3EB4C-618F-4147-88BF-2A85D55851F8}"/>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15" name="Rectangle 14">
                <a:extLst>
                  <a:ext uri="{FF2B5EF4-FFF2-40B4-BE49-F238E27FC236}">
                    <a16:creationId xmlns:a16="http://schemas.microsoft.com/office/drawing/2014/main" id="{4AB1AB8F-6221-409F-9170-8C547F4EF195}"/>
                  </a:ext>
                </a:extLst>
              </p:cNvPr>
              <p:cNvSpPr/>
              <p:nvPr/>
            </p:nvSpPr>
            <p:spPr>
              <a:xfrm>
                <a:off x="5853434" y="5535541"/>
                <a:ext cx="2938276" cy="500087"/>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VNet-to-VNet via Gateways</a:t>
                </a:r>
                <a:endParaRPr lang="en-US" sz="1224"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16" name="Straight Connector 15">
                <a:extLst>
                  <a:ext uri="{FF2B5EF4-FFF2-40B4-BE49-F238E27FC236}">
                    <a16:creationId xmlns:a16="http://schemas.microsoft.com/office/drawing/2014/main" id="{306DBDA2-6129-42D6-A59B-1CD0C9FDD11D}"/>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17" name="Straight Connector 16">
                <a:extLst>
                  <a:ext uri="{FF2B5EF4-FFF2-40B4-BE49-F238E27FC236}">
                    <a16:creationId xmlns:a16="http://schemas.microsoft.com/office/drawing/2014/main" id="{7D4BFC7E-EDAB-46F6-9F77-66A5D1B7E87F}"/>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9" name="Picture 2">
              <a:extLst>
                <a:ext uri="{FF2B5EF4-FFF2-40B4-BE49-F238E27FC236}">
                  <a16:creationId xmlns:a16="http://schemas.microsoft.com/office/drawing/2014/main" id="{F4FA9C72-A51D-407B-8A55-01892F7D4A45}"/>
                </a:ext>
              </a:extLst>
            </p:cNvPr>
            <p:cNvPicPr>
              <a:picLocks noChangeAspect="1" noChangeArrowheads="1"/>
            </p:cNvPicPr>
            <p:nvPr/>
          </p:nvPicPr>
          <p:blipFill>
            <a:blip r:embed="rId3"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10" name="Isosceles Triangle 9">
              <a:extLst>
                <a:ext uri="{FF2B5EF4-FFF2-40B4-BE49-F238E27FC236}">
                  <a16:creationId xmlns:a16="http://schemas.microsoft.com/office/drawing/2014/main" id="{16006A29-E451-4C56-82F4-DC76EB9BDA82}"/>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sp>
          <p:nvSpPr>
            <p:cNvPr id="11" name="Rectangle 77">
              <a:extLst>
                <a:ext uri="{FF2B5EF4-FFF2-40B4-BE49-F238E27FC236}">
                  <a16:creationId xmlns:a16="http://schemas.microsoft.com/office/drawing/2014/main" id="{EB86DB46-230F-4521-8A71-C6116A848DEE}"/>
                </a:ext>
              </a:extLst>
            </p:cNvPr>
            <p:cNvSpPr/>
            <p:nvPr/>
          </p:nvSpPr>
          <p:spPr>
            <a:xfrm>
              <a:off x="7937221" y="3160484"/>
              <a:ext cx="3531939" cy="1088760"/>
            </a:xfrm>
            <a:prstGeom prst="rect">
              <a:avLst/>
            </a:prstGeom>
            <a:solidFill>
              <a:schemeClr val="accent1"/>
            </a:solidFill>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Transitive routing via BGP and VPN gateways</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Secure connectivity via IPsec/IKE across Azure WAN links</a:t>
              </a:r>
            </a:p>
          </p:txBody>
        </p:sp>
        <p:sp>
          <p:nvSpPr>
            <p:cNvPr id="12" name="Freeform 539">
              <a:extLst>
                <a:ext uri="{FF2B5EF4-FFF2-40B4-BE49-F238E27FC236}">
                  <a16:creationId xmlns:a16="http://schemas.microsoft.com/office/drawing/2014/main" id="{819F77B1-5877-4E58-B6AF-7BA2A5E1F404}"/>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grpSp>
        <p:nvGrpSpPr>
          <p:cNvPr id="18" name="Group 17">
            <a:extLst>
              <a:ext uri="{FF2B5EF4-FFF2-40B4-BE49-F238E27FC236}">
                <a16:creationId xmlns:a16="http://schemas.microsoft.com/office/drawing/2014/main" id="{299731B5-3B65-4564-A895-EA1D22D4D165}"/>
              </a:ext>
            </a:extLst>
          </p:cNvPr>
          <p:cNvGrpSpPr/>
          <p:nvPr/>
        </p:nvGrpSpPr>
        <p:grpSpPr>
          <a:xfrm>
            <a:off x="319846" y="2090265"/>
            <a:ext cx="11385531" cy="1119135"/>
            <a:chOff x="319615" y="1973265"/>
            <a:chExt cx="11156422" cy="1097291"/>
          </a:xfrm>
        </p:grpSpPr>
        <p:sp>
          <p:nvSpPr>
            <p:cNvPr id="19" name="Rectangle 18">
              <a:extLst>
                <a:ext uri="{FF2B5EF4-FFF2-40B4-BE49-F238E27FC236}">
                  <a16:creationId xmlns:a16="http://schemas.microsoft.com/office/drawing/2014/main" id="{ADCB84F3-CC71-441D-9049-42DD289C0F30}"/>
                </a:ext>
              </a:extLst>
            </p:cNvPr>
            <p:cNvSpPr/>
            <p:nvPr/>
          </p:nvSpPr>
          <p:spPr>
            <a:xfrm>
              <a:off x="319615" y="1973270"/>
              <a:ext cx="11156422" cy="1096285"/>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grpSp>
          <p:nvGrpSpPr>
            <p:cNvPr id="20" name="Group 19">
              <a:extLst>
                <a:ext uri="{FF2B5EF4-FFF2-40B4-BE49-F238E27FC236}">
                  <a16:creationId xmlns:a16="http://schemas.microsoft.com/office/drawing/2014/main" id="{3B85A441-9E32-4CB9-A3CF-5C54C9047E1A}"/>
                </a:ext>
              </a:extLst>
            </p:cNvPr>
            <p:cNvGrpSpPr/>
            <p:nvPr/>
          </p:nvGrpSpPr>
          <p:grpSpPr>
            <a:xfrm>
              <a:off x="319616" y="1973265"/>
              <a:ext cx="7604838" cy="1097291"/>
              <a:chOff x="2916922" y="5310945"/>
              <a:chExt cx="8816693" cy="954111"/>
            </a:xfrm>
          </p:grpSpPr>
          <p:sp>
            <p:nvSpPr>
              <p:cNvPr id="25" name="Freeform 59">
                <a:extLst>
                  <a:ext uri="{FF2B5EF4-FFF2-40B4-BE49-F238E27FC236}">
                    <a16:creationId xmlns:a16="http://schemas.microsoft.com/office/drawing/2014/main" id="{DA74B45C-A54C-4CD2-95B9-1CED6D14AB3B}"/>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tx2">
                  <a:lumMod val="60000"/>
                  <a:lumOff val="40000"/>
                </a:schemeClr>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26" name="Freeform 68">
                <a:extLst>
                  <a:ext uri="{FF2B5EF4-FFF2-40B4-BE49-F238E27FC236}">
                    <a16:creationId xmlns:a16="http://schemas.microsoft.com/office/drawing/2014/main" id="{A6B2EDEE-D856-4CD8-94B2-317546BA87C2}"/>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27" name="Rectangle 26">
                <a:extLst>
                  <a:ext uri="{FF2B5EF4-FFF2-40B4-BE49-F238E27FC236}">
                    <a16:creationId xmlns:a16="http://schemas.microsoft.com/office/drawing/2014/main" id="{F49AE012-51C4-4531-8721-87C2E49C4105}"/>
                  </a:ext>
                </a:extLst>
              </p:cNvPr>
              <p:cNvSpPr/>
              <p:nvPr/>
            </p:nvSpPr>
            <p:spPr>
              <a:xfrm>
                <a:off x="5853434" y="5658271"/>
                <a:ext cx="2938276" cy="303556"/>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VNet Peering</a:t>
                </a:r>
                <a:endParaRPr lang="en-US" sz="1224"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28" name="Straight Connector 27">
                <a:extLst>
                  <a:ext uri="{FF2B5EF4-FFF2-40B4-BE49-F238E27FC236}">
                    <a16:creationId xmlns:a16="http://schemas.microsoft.com/office/drawing/2014/main" id="{6B1B6032-FF1A-475E-A007-4D910D28A1F7}"/>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29" name="Straight Connector 28">
                <a:extLst>
                  <a:ext uri="{FF2B5EF4-FFF2-40B4-BE49-F238E27FC236}">
                    <a16:creationId xmlns:a16="http://schemas.microsoft.com/office/drawing/2014/main" id="{656D4F1D-9B13-4ED1-9905-02F230D2A42A}"/>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21" name="Picture 2">
              <a:extLst>
                <a:ext uri="{FF2B5EF4-FFF2-40B4-BE49-F238E27FC236}">
                  <a16:creationId xmlns:a16="http://schemas.microsoft.com/office/drawing/2014/main" id="{957AC04E-65DA-43DD-8032-F17364DD7113}"/>
                </a:ext>
              </a:extLst>
            </p:cNvPr>
            <p:cNvPicPr>
              <a:picLocks noChangeAspect="1" noChangeArrowheads="1"/>
            </p:cNvPicPr>
            <p:nvPr/>
          </p:nvPicPr>
          <p:blipFill>
            <a:blip r:embed="rId3"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22" name="Isosceles Triangle 21">
              <a:extLst>
                <a:ext uri="{FF2B5EF4-FFF2-40B4-BE49-F238E27FC236}">
                  <a16:creationId xmlns:a16="http://schemas.microsoft.com/office/drawing/2014/main" id="{46BEAC64-5748-466B-9840-1916870733AF}"/>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sp>
          <p:nvSpPr>
            <p:cNvPr id="23" name="Rectangle 77">
              <a:extLst>
                <a:ext uri="{FF2B5EF4-FFF2-40B4-BE49-F238E27FC236}">
                  <a16:creationId xmlns:a16="http://schemas.microsoft.com/office/drawing/2014/main" id="{72A8794C-93A6-40B8-B114-430137734F79}"/>
                </a:ext>
              </a:extLst>
            </p:cNvPr>
            <p:cNvSpPr/>
            <p:nvPr/>
          </p:nvSpPr>
          <p:spPr>
            <a:xfrm>
              <a:off x="7944098" y="1973937"/>
              <a:ext cx="3531939" cy="1088760"/>
            </a:xfrm>
            <a:prstGeom prst="rect">
              <a:avLst/>
            </a:prstGeom>
            <a:solidFill>
              <a:schemeClr val="accent1"/>
            </a:solidFill>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Same-/cross-region direct, private VM-to-VM connectivity</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NSG &amp; UDR across </a:t>
              </a:r>
              <a:r>
                <a:rPr lang="en-US" sz="1632"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VNets</a:t>
              </a:r>
              <a:endPar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a:p>
              <a:pPr marL="174862" indent="-174862" defTabSz="485501" fontAlgn="base">
                <a:lnSpc>
                  <a:spcPct val="90000"/>
                </a:lnSpc>
                <a:buFont typeface="Arial" pitchFamily="34" charset="0"/>
                <a:buChar char="•"/>
                <a:defRPr/>
              </a:pPr>
              <a:r>
                <a:rPr lang="en-US" sz="1632"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GatewayTransit</a:t>
              </a: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 for hub-and-spoke</a:t>
              </a:r>
            </a:p>
          </p:txBody>
        </p:sp>
        <p:sp>
          <p:nvSpPr>
            <p:cNvPr id="24" name="Freeform 539">
              <a:extLst>
                <a:ext uri="{FF2B5EF4-FFF2-40B4-BE49-F238E27FC236}">
                  <a16:creationId xmlns:a16="http://schemas.microsoft.com/office/drawing/2014/main" id="{1741E61F-CB34-4B16-8C78-90F662BD02E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sp>
        <p:nvSpPr>
          <p:cNvPr id="30" name="Freeform 539">
            <a:extLst>
              <a:ext uri="{FF2B5EF4-FFF2-40B4-BE49-F238E27FC236}">
                <a16:creationId xmlns:a16="http://schemas.microsoft.com/office/drawing/2014/main" id="{E2061F0B-F517-4D66-A7E9-F02EC464386B}"/>
              </a:ext>
            </a:extLst>
          </p:cNvPr>
          <p:cNvSpPr>
            <a:spLocks noChangeAspect="1"/>
          </p:cNvSpPr>
          <p:nvPr/>
        </p:nvSpPr>
        <p:spPr bwMode="auto">
          <a:xfrm>
            <a:off x="6622839" y="2425428"/>
            <a:ext cx="809489" cy="44477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sp>
        <p:nvSpPr>
          <p:cNvPr id="31" name="Freeform 539">
            <a:extLst>
              <a:ext uri="{FF2B5EF4-FFF2-40B4-BE49-F238E27FC236}">
                <a16:creationId xmlns:a16="http://schemas.microsoft.com/office/drawing/2014/main" id="{84C987DB-83FD-414E-A8A8-29CA62B00641}"/>
              </a:ext>
            </a:extLst>
          </p:cNvPr>
          <p:cNvSpPr>
            <a:spLocks noChangeAspect="1"/>
          </p:cNvSpPr>
          <p:nvPr/>
        </p:nvSpPr>
        <p:spPr bwMode="auto">
          <a:xfrm>
            <a:off x="6622838" y="3589616"/>
            <a:ext cx="809489" cy="44477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spTree>
    <p:extLst>
      <p:ext uri="{BB962C8B-B14F-4D97-AF65-F5344CB8AC3E}">
        <p14:creationId xmlns:p14="http://schemas.microsoft.com/office/powerpoint/2010/main" val="394421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Services</a:t>
            </a:r>
          </a:p>
        </p:txBody>
      </p:sp>
      <p:sp>
        <p:nvSpPr>
          <p:cNvPr id="7" name="Rectangle 6"/>
          <p:cNvSpPr/>
          <p:nvPr/>
        </p:nvSpPr>
        <p:spPr bwMode="auto">
          <a:xfrm>
            <a:off x="2754626" y="2513159"/>
            <a:ext cx="2331389" cy="318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00" fontAlgn="base">
              <a:spcBef>
                <a:spcPct val="0"/>
              </a:spcBef>
              <a:spcAft>
                <a:spcPct val="0"/>
              </a:spcAft>
              <a:defRPr/>
            </a:pPr>
            <a:r>
              <a:rPr lang="en-US" sz="1599" dirty="0">
                <a:gradFill>
                  <a:gsLst>
                    <a:gs pos="0">
                      <a:srgbClr val="FFFFFF"/>
                    </a:gs>
                    <a:gs pos="100000">
                      <a:srgbClr val="FFFFFF"/>
                    </a:gs>
                  </a:gsLst>
                  <a:lin ang="5400000" scaled="0"/>
                </a:gradFill>
                <a:latin typeface="Segoe UI Semilight"/>
                <a:ea typeface="Segoe UI" pitchFamily="34" charset="0"/>
                <a:cs typeface="Segoe UI" pitchFamily="34" charset="0"/>
              </a:rPr>
              <a:t>Fully Managed File Shares in the Cloud</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695"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104" y="2513159"/>
            <a:ext cx="2331389" cy="318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695" fontAlgn="base">
              <a:spcBef>
                <a:spcPct val="0"/>
              </a:spcBef>
              <a:spcAft>
                <a:spcPct val="0"/>
              </a:spcAft>
              <a:defRPr/>
            </a:pPr>
            <a:r>
              <a:rPr lang="en-US" sz="1599"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104" y="5751095"/>
            <a:ext cx="11825481" cy="94611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ctr" anchorCtr="0" forceAA="0" compatLnSpc="1">
            <a:prstTxWarp prst="textNoShape">
              <a:avLst/>
            </a:prstTxWarp>
            <a:noAutofit/>
          </a:bodyPr>
          <a:lstStyle/>
          <a:p>
            <a:pPr algn="ctr" defTabSz="856695" fontAlgn="base">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695" fontAlgn="base">
              <a:spcBef>
                <a:spcPct val="0"/>
              </a:spcBef>
              <a:spcAft>
                <a:spcPct val="0"/>
              </a:spcAft>
              <a:defRPr/>
            </a:pPr>
            <a:r>
              <a:rPr lang="en-US" dirty="0">
                <a:gradFill>
                  <a:gsLst>
                    <a:gs pos="0">
                      <a:srgbClr val="FFFFFF"/>
                    </a:gs>
                    <a:gs pos="100000">
                      <a:srgbClr val="FFFFFF"/>
                    </a:gs>
                  </a:gsLst>
                  <a:lin ang="5400000" scaled="0"/>
                </a:gradFill>
                <a:latin typeface="Segoe UI Semilight"/>
                <a:ea typeface="Segoe UI" pitchFamily="34" charset="0"/>
                <a:cs typeface="Segoe UI" pitchFamily="34" charset="0"/>
              </a:rPr>
              <a:t>Durability, Encryption at Rest, Strongly Consistent Replication, Fault Tolerance, Auto Load-Balancing</a:t>
            </a: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773" y="1211587"/>
            <a:ext cx="5500167" cy="1394284"/>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418">
                <a:lnSpc>
                  <a:spcPct val="90000"/>
                </a:lnSpc>
                <a:defRPr/>
              </a:pPr>
              <a:r>
                <a:rPr lang="en-US" sz="2800" b="1" kern="0" spc="-30" dirty="0">
                  <a:ln w="3175">
                    <a:noFill/>
                  </a:ln>
                  <a:gradFill>
                    <a:gsLst>
                      <a:gs pos="83772">
                        <a:srgbClr val="353535"/>
                      </a:gs>
                      <a:gs pos="42857">
                        <a:srgbClr val="353535"/>
                      </a:gs>
                    </a:gsLst>
                    <a:lin ang="5400000" scaled="0"/>
                  </a:gradFill>
                  <a:latin typeface="Segoe UI Semilight"/>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898" tIns="146262" rIns="182828" bIns="146262" rtlCol="0">
                <a:spAutoFit/>
              </a:bodyPr>
              <a:lstStyle/>
              <a:p>
                <a:pPr algn="ct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Virtual </a:t>
                </a:r>
                <a:b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83772">
                        <a:srgbClr val="353535"/>
                      </a:gs>
                      <a:gs pos="42857">
                        <a:srgbClr val="353535"/>
                      </a:gs>
                    </a:gsLst>
                    <a:lin ang="5400000" scaled="0"/>
                  </a:gradFill>
                  <a:latin typeface="Segoe UI Semilight"/>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83772">
                        <a:srgbClr val="353535"/>
                      </a:gs>
                      <a:gs pos="42857">
                        <a:srgbClr val="353535"/>
                      </a:gs>
                    </a:gsLst>
                    <a:lin ang="5400000" scaled="0"/>
                  </a:gradFill>
                  <a:latin typeface="Segoe UI Semilight"/>
                </a:endParaRPr>
              </a:p>
            </p:txBody>
          </p:sp>
          <p:sp>
            <p:nvSpPr>
              <p:cNvPr id="50" name="TextBox 49"/>
              <p:cNvSpPr txBox="1"/>
              <p:nvPr/>
            </p:nvSpPr>
            <p:spPr>
              <a:xfrm>
                <a:off x="7270490" y="5266271"/>
                <a:ext cx="1718120" cy="516992"/>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418">
                  <a:lnSpc>
                    <a:spcPct val="90000"/>
                  </a:lnSpc>
                  <a:defRPr/>
                </a:pPr>
                <a:endParaRPr lang="en-US" sz="2400" kern="0" dirty="0">
                  <a:ln w="3175">
                    <a:noFill/>
                  </a:ln>
                  <a:gradFill>
                    <a:gsLst>
                      <a:gs pos="83772">
                        <a:srgbClr val="353535"/>
                      </a:gs>
                      <a:gs pos="42857">
                        <a:srgbClr val="353535"/>
                      </a:gs>
                    </a:gsLst>
                    <a:lin ang="5400000" scaled="0"/>
                  </a:gradFill>
                  <a:latin typeface="Segoe UI Semilight"/>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Networking</a:t>
                </a:r>
              </a:p>
            </p:txBody>
          </p:sp>
        </p:grpSp>
      </p:grpSp>
      <p:sp>
        <p:nvSpPr>
          <p:cNvPr id="60" name="Rectangle 59"/>
          <p:cNvSpPr/>
          <p:nvPr/>
        </p:nvSpPr>
        <p:spPr bwMode="auto">
          <a:xfrm>
            <a:off x="5128147" y="2513159"/>
            <a:ext cx="2331389" cy="318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Blobs</a:t>
            </a:r>
          </a:p>
          <a:p>
            <a:pPr defTabSz="856695" fontAlgn="base">
              <a:spcBef>
                <a:spcPct val="0"/>
              </a:spcBef>
              <a:spcAft>
                <a:spcPct val="0"/>
              </a:spcAft>
              <a:defRPr/>
            </a:pPr>
            <a:r>
              <a:rPr lang="en-US" sz="1599"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a:t>
            </a:r>
            <a:r>
              <a:rPr lang="en-US" sz="1599" b="1" dirty="0">
                <a:gradFill>
                  <a:gsLst>
                    <a:gs pos="0">
                      <a:srgbClr val="FFFFFF"/>
                    </a:gs>
                    <a:gs pos="100000">
                      <a:srgbClr val="FFFFFF"/>
                    </a:gs>
                  </a:gsLst>
                  <a:lin ang="5400000" scaled="0"/>
                </a:gradFill>
                <a:latin typeface="Segoe UI"/>
                <a:ea typeface="Segoe UI" pitchFamily="34" charset="0"/>
                <a:cs typeface="Segoe UI" pitchFamily="34" charset="0"/>
              </a:rPr>
              <a:t>object</a:t>
            </a:r>
            <a:r>
              <a:rPr lang="en-US" sz="1599" dirty="0">
                <a:gradFill>
                  <a:gsLst>
                    <a:gs pos="0">
                      <a:srgbClr val="FFFFFF"/>
                    </a:gs>
                    <a:gs pos="100000">
                      <a:srgbClr val="FFFFFF"/>
                    </a:gs>
                  </a:gsLst>
                  <a:lin ang="5400000" scaled="0"/>
                </a:gradFill>
                <a:latin typeface="Segoe UI"/>
                <a:ea typeface="Segoe UI" pitchFamily="34" charset="0"/>
                <a:cs typeface="Segoe UI" pitchFamily="34" charset="0"/>
              </a:rPr>
              <a:t> store</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875194" y="2513159"/>
            <a:ext cx="2331389" cy="318224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solidFill>
                  <a:srgbClr val="FFFFFF"/>
                </a:solidFill>
                <a:latin typeface="Segoe UI"/>
                <a:ea typeface="Segoe UI" pitchFamily="34" charset="0"/>
                <a:cs typeface="Segoe UI" pitchFamily="34" charset="0"/>
              </a:rPr>
              <a:t>Queues</a:t>
            </a:r>
          </a:p>
          <a:p>
            <a:pPr defTabSz="856695" fontAlgn="base">
              <a:spcBef>
                <a:spcPct val="0"/>
              </a:spcBef>
              <a:spcAft>
                <a:spcPct val="0"/>
              </a:spcAft>
              <a:defRPr/>
            </a:pPr>
            <a:r>
              <a:rPr lang="en-US" sz="1599" dirty="0">
                <a:solidFill>
                  <a:srgbClr val="FFFFFF"/>
                </a:solidFill>
                <a:latin typeface="Segoe UI"/>
                <a:ea typeface="Segoe UI" pitchFamily="34" charset="0"/>
                <a:cs typeface="Segoe UI" pitchFamily="34" charset="0"/>
              </a:rPr>
              <a:t>Reliable queues at scale for cloud services</a:t>
            </a:r>
          </a:p>
          <a:p>
            <a:pPr defTabSz="856695" fontAlgn="base">
              <a:spcBef>
                <a:spcPct val="0"/>
              </a:spcBef>
              <a:spcAft>
                <a:spcPct val="0"/>
              </a:spcAft>
              <a:defRPr/>
            </a:pPr>
            <a:endParaRPr lang="en-US" sz="1599" dirty="0">
              <a:solidFill>
                <a:srgbClr val="FFFFFF"/>
              </a:soli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cs typeface="Segoe UI" pitchFamily="34" charset="0"/>
              </a:rPr>
              <a:t>Decouple and scale components</a:t>
            </a: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71" y="2513159"/>
            <a:ext cx="2331389" cy="318224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56695" fontAlgn="base">
              <a:spcBef>
                <a:spcPct val="0"/>
              </a:spcBef>
              <a:spcAft>
                <a:spcPct val="0"/>
              </a:spcAft>
              <a:defRPr/>
            </a:pPr>
            <a:r>
              <a:rPr lang="en-US" sz="1599"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56695"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56695"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133312" y="1214242"/>
            <a:ext cx="7944514" cy="1298917"/>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418">
                <a:lnSpc>
                  <a:spcPct val="90000"/>
                </a:lnSpc>
                <a:defRPr/>
              </a:pPr>
              <a:r>
                <a:rPr lang="en-US" sz="2800" b="1" kern="0" spc="-30" dirty="0">
                  <a:ln w="3175">
                    <a:noFill/>
                  </a:ln>
                  <a:gradFill>
                    <a:gsLst>
                      <a:gs pos="83772">
                        <a:srgbClr val="353535"/>
                      </a:gs>
                      <a:gs pos="42857">
                        <a:srgbClr val="353535"/>
                      </a:gs>
                    </a:gsLst>
                    <a:lin ang="5400000" scaled="0"/>
                  </a:gradFill>
                  <a:latin typeface="Segoe UI Semilight"/>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Existing </a:t>
                </a:r>
                <a:b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4" tIns="44797" rIns="89594" bIns="44797" numCol="1" anchor="t" anchorCtr="0" compatLnSpc="1">
                <a:prstTxWarp prst="textNoShape">
                  <a:avLst/>
                </a:prstTxWarp>
              </a:bodyPr>
              <a:lstStyle/>
              <a:p>
                <a:pPr defTabSz="932418">
                  <a:defRPr/>
                </a:pPr>
                <a:endParaRPr lang="en-US" sz="1762" kern="0" dirty="0">
                  <a:gradFill>
                    <a:gsLst>
                      <a:gs pos="83772">
                        <a:srgbClr val="353535"/>
                      </a:gs>
                      <a:gs pos="42857">
                        <a:srgbClr val="353535"/>
                      </a:gs>
                    </a:gsLst>
                    <a:lin ang="5400000" scaled="0"/>
                  </a:gradFill>
                  <a:latin typeface="Segoe UI Semilight"/>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Web </a:t>
                </a:r>
                <a:b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Serverless </a:t>
                </a:r>
                <a:b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defTabSz="932418">
                  <a:defRPr/>
                </a:pPr>
                <a:endParaRPr lang="en-US" sz="1762" kern="0" dirty="0">
                  <a:gradFill>
                    <a:gsLst>
                      <a:gs pos="83772">
                        <a:srgbClr val="353535"/>
                      </a:gs>
                      <a:gs pos="42857">
                        <a:srgbClr val="353535"/>
                      </a:gs>
                    </a:gsLst>
                    <a:lin ang="5400000" scaled="0"/>
                  </a:gradFill>
                  <a:latin typeface="Segoe UI Semilight"/>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83772">
                        <a:srgbClr val="353535"/>
                      </a:gs>
                      <a:gs pos="42857">
                        <a:srgbClr val="353535"/>
                      </a:gs>
                    </a:gsLst>
                    <a:lin ang="5400000" scaled="0"/>
                  </a:gradFill>
                  <a:latin typeface="Segoe UI Semilight"/>
                </a:endParaRPr>
              </a:p>
            </p:txBody>
          </p:sp>
          <p:sp>
            <p:nvSpPr>
              <p:cNvPr id="80" name="TextBox 79"/>
              <p:cNvSpPr txBox="1"/>
              <p:nvPr/>
            </p:nvSpPr>
            <p:spPr>
              <a:xfrm>
                <a:off x="3790297" y="5095254"/>
                <a:ext cx="2719933" cy="516992"/>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Microservices</a:t>
                </a:r>
              </a:p>
            </p:txBody>
          </p:sp>
        </p:grpSp>
      </p:grpSp>
    </p:spTree>
    <p:extLst>
      <p:ext uri="{BB962C8B-B14F-4D97-AF65-F5344CB8AC3E}">
        <p14:creationId xmlns:p14="http://schemas.microsoft.com/office/powerpoint/2010/main" val="35271558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37"/>
          <p:cNvSpPr/>
          <p:nvPr/>
        </p:nvSpPr>
        <p:spPr bwMode="auto">
          <a:xfrm>
            <a:off x="4673819" y="295729"/>
            <a:ext cx="7482703" cy="642673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65">
              <a:lnSpc>
                <a:spcPct val="90000"/>
              </a:lnSpc>
              <a:defRPr/>
            </a:pPr>
            <a:endParaRPr lang="en-US" sz="1632" ker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dirty="0"/>
              <a:t>What are Managed Disks?</a:t>
            </a:r>
          </a:p>
        </p:txBody>
      </p:sp>
      <p:sp>
        <p:nvSpPr>
          <p:cNvPr id="3" name="Text Placeholder 2"/>
          <p:cNvSpPr>
            <a:spLocks noGrp="1"/>
          </p:cNvSpPr>
          <p:nvPr>
            <p:ph type="body" sz="quarter" idx="10"/>
          </p:nvPr>
        </p:nvSpPr>
        <p:spPr>
          <a:xfrm>
            <a:off x="275484" y="2119757"/>
            <a:ext cx="3855500" cy="3904298"/>
          </a:xfrm>
        </p:spPr>
        <p:txBody>
          <a:bodyPr/>
          <a:lstStyle/>
          <a:p>
            <a:pPr>
              <a:buClr>
                <a:srgbClr val="00B050"/>
              </a:buClr>
            </a:pPr>
            <a:r>
              <a:rPr lang="en-US" sz="2000" dirty="0">
                <a:latin typeface="Segoe Pro Semibold" panose="020B0702040504020203" pitchFamily="34" charset="0"/>
              </a:rPr>
              <a:t>Simple</a:t>
            </a:r>
            <a:r>
              <a:rPr lang="en-US" sz="2000" dirty="0"/>
              <a:t> </a:t>
            </a:r>
            <a:r>
              <a:rPr lang="en-US" sz="2000" dirty="0">
                <a:latin typeface="Segoe Pro SemiLight" panose="020B0402040204020203" pitchFamily="34" charset="0"/>
              </a:rPr>
              <a:t>- Abstracts storage accounts from customers</a:t>
            </a:r>
          </a:p>
          <a:p>
            <a:pPr>
              <a:buClr>
                <a:srgbClr val="00B050"/>
              </a:buClr>
            </a:pPr>
            <a:r>
              <a:rPr lang="en-US" sz="2000" dirty="0">
                <a:latin typeface="Segoe Pro Semibold" panose="020B0702040504020203" pitchFamily="34" charset="0"/>
              </a:rPr>
              <a:t>Granular access control </a:t>
            </a:r>
            <a:r>
              <a:rPr lang="en-US" sz="2000" dirty="0">
                <a:latin typeface="Segoe Pro SemiLight" panose="020B0402040204020203" pitchFamily="34" charset="0"/>
              </a:rPr>
              <a:t>– Top level ARM resource, apply </a:t>
            </a:r>
            <a:br>
              <a:rPr lang="en-US" sz="2000" dirty="0">
                <a:latin typeface="Segoe Pro SemiLight" panose="020B0402040204020203" pitchFamily="34" charset="0"/>
              </a:rPr>
            </a:br>
            <a:r>
              <a:rPr lang="en-US" sz="2000" dirty="0">
                <a:latin typeface="Segoe Pro SemiLight" panose="020B0402040204020203" pitchFamily="34" charset="0"/>
              </a:rPr>
              <a:t>Azure RBAC </a:t>
            </a:r>
          </a:p>
          <a:p>
            <a:pPr>
              <a:buClr>
                <a:srgbClr val="00B050"/>
              </a:buClr>
            </a:pPr>
            <a:r>
              <a:rPr lang="en-US" sz="2000" dirty="0">
                <a:latin typeface="Segoe Pro Semibold" panose="020B0702040504020203" pitchFamily="34" charset="0"/>
              </a:rPr>
              <a:t>Better performance </a:t>
            </a:r>
            <a:r>
              <a:rPr lang="en-US" sz="2000" dirty="0">
                <a:latin typeface="Segoe Pro SemiLight" panose="020B0402040204020203" pitchFamily="34" charset="0"/>
              </a:rPr>
              <a:t>- Storage account limits do not apply </a:t>
            </a:r>
          </a:p>
          <a:p>
            <a:pPr>
              <a:buClr>
                <a:srgbClr val="00B050"/>
              </a:buClr>
            </a:pPr>
            <a:r>
              <a:rPr lang="en-US" sz="2000" dirty="0">
                <a:latin typeface="Segoe Pro Semibold" panose="020B0702040504020203" pitchFamily="34" charset="0"/>
              </a:rPr>
              <a:t>Big scale </a:t>
            </a:r>
            <a:r>
              <a:rPr lang="en-US" sz="2000" dirty="0">
                <a:latin typeface="Segoe Pro SemiLight" panose="020B0402040204020203" pitchFamily="34" charset="0"/>
              </a:rPr>
              <a:t>- Up to 10,000 disks </a:t>
            </a:r>
            <a:br>
              <a:rPr lang="en-US" sz="2000" dirty="0">
                <a:latin typeface="Segoe Pro SemiLight" panose="020B0402040204020203" pitchFamily="34" charset="0"/>
              </a:rPr>
            </a:br>
            <a:r>
              <a:rPr lang="en-US" sz="2000" dirty="0">
                <a:latin typeface="Segoe Pro SemiLight" panose="020B0402040204020203" pitchFamily="34" charset="0"/>
              </a:rPr>
              <a:t>per region per subscription </a:t>
            </a:r>
          </a:p>
          <a:p>
            <a:endParaRPr lang="en-US" dirty="0"/>
          </a:p>
        </p:txBody>
      </p:sp>
      <p:grpSp>
        <p:nvGrpSpPr>
          <p:cNvPr id="136" name="Group 135"/>
          <p:cNvGrpSpPr/>
          <p:nvPr/>
        </p:nvGrpSpPr>
        <p:grpSpPr>
          <a:xfrm>
            <a:off x="4936233" y="2610032"/>
            <a:ext cx="1527113" cy="1529001"/>
            <a:chOff x="4915912" y="2175269"/>
            <a:chExt cx="1936135" cy="1938528"/>
          </a:xfrm>
        </p:grpSpPr>
        <p:sp>
          <p:nvSpPr>
            <p:cNvPr id="135" name="Rectangle: Rounded Corners 134"/>
            <p:cNvSpPr/>
            <p:nvPr/>
          </p:nvSpPr>
          <p:spPr bwMode="auto">
            <a:xfrm>
              <a:off x="4915912" y="2175269"/>
              <a:ext cx="1936135"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pic>
          <p:nvPicPr>
            <p:cNvPr id="101" name="Picture 10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180876" y="2404953"/>
              <a:ext cx="1406207" cy="1479160"/>
            </a:xfrm>
            <a:prstGeom prst="rect">
              <a:avLst/>
            </a:prstGeom>
          </p:spPr>
        </p:pic>
      </p:grpSp>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0234" y="3639442"/>
            <a:ext cx="868696" cy="868696"/>
          </a:xfrm>
          <a:prstGeom prst="rect">
            <a:avLst/>
          </a:prstGeom>
        </p:spPr>
      </p:pic>
      <p:sp>
        <p:nvSpPr>
          <p:cNvPr id="103" name="TextBox 102"/>
          <p:cNvSpPr txBox="1"/>
          <p:nvPr/>
        </p:nvSpPr>
        <p:spPr>
          <a:xfrm>
            <a:off x="7247843" y="4482398"/>
            <a:ext cx="1233476" cy="282383"/>
          </a:xfrm>
          <a:prstGeom prst="rect">
            <a:avLst/>
          </a:prstGeom>
          <a:noFill/>
        </p:spPr>
        <p:txBody>
          <a:bodyPr wrap="square" rtlCol="0">
            <a:spAutoFit/>
          </a:bodyPr>
          <a:lstStyle/>
          <a:p>
            <a:pPr algn="ctr" defTabSz="932597">
              <a:defRPr/>
            </a:pPr>
            <a:r>
              <a:rPr lang="en-US" sz="1199">
                <a:gradFill>
                  <a:gsLst>
                    <a:gs pos="2917">
                      <a:srgbClr val="505050"/>
                    </a:gs>
                    <a:gs pos="100000">
                      <a:srgbClr val="505050"/>
                    </a:gs>
                  </a:gsLst>
                  <a:lin ang="5400000" scaled="0"/>
                </a:gradFill>
                <a:latin typeface="Segoe UI Semibold" panose="020B0702040204020203" pitchFamily="34" charset="0"/>
              </a:rPr>
              <a:t>Data disk</a:t>
            </a:r>
          </a:p>
        </p:txBody>
      </p:sp>
      <p:sp>
        <p:nvSpPr>
          <p:cNvPr id="104" name="TextBox 103"/>
          <p:cNvSpPr txBox="1"/>
          <p:nvPr/>
        </p:nvSpPr>
        <p:spPr>
          <a:xfrm>
            <a:off x="7378680" y="3180500"/>
            <a:ext cx="926186" cy="282383"/>
          </a:xfrm>
          <a:prstGeom prst="rect">
            <a:avLst/>
          </a:prstGeom>
          <a:noFill/>
        </p:spPr>
        <p:txBody>
          <a:bodyPr wrap="square" rtlCol="0">
            <a:spAutoFit/>
          </a:bodyPr>
          <a:lstStyle/>
          <a:p>
            <a:pPr algn="ctr" defTabSz="932597">
              <a:defRPr/>
            </a:pPr>
            <a:r>
              <a:rPr lang="en-US" sz="1199">
                <a:gradFill>
                  <a:gsLst>
                    <a:gs pos="2917">
                      <a:srgbClr val="505050"/>
                    </a:gs>
                    <a:gs pos="100000">
                      <a:srgbClr val="505050"/>
                    </a:gs>
                  </a:gsLst>
                  <a:lin ang="5400000" scaled="0"/>
                </a:gradFill>
                <a:latin typeface="Segoe UI Semibold" panose="020B0702040204020203" pitchFamily="34" charset="0"/>
              </a:rPr>
              <a:t>OS disk</a:t>
            </a:r>
          </a:p>
        </p:txBody>
      </p:sp>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916" y="2372356"/>
            <a:ext cx="795711" cy="795711"/>
          </a:xfrm>
          <a:prstGeom prst="rect">
            <a:avLst/>
          </a:prstGeom>
        </p:spPr>
      </p:pic>
      <p:sp>
        <p:nvSpPr>
          <p:cNvPr id="107" name="Rectangle 106"/>
          <p:cNvSpPr/>
          <p:nvPr/>
        </p:nvSpPr>
        <p:spPr>
          <a:xfrm>
            <a:off x="9638974" y="2382967"/>
            <a:ext cx="2239285" cy="2376390"/>
          </a:xfrm>
          <a:prstGeom prst="rect">
            <a:avLst/>
          </a:prstGeom>
          <a:solidFill>
            <a:schemeClr val="bg2"/>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012" y="2645645"/>
            <a:ext cx="795711" cy="795711"/>
          </a:xfrm>
          <a:prstGeom prst="rect">
            <a:avLst/>
          </a:prstGeom>
        </p:spPr>
      </p:pic>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012" y="3500278"/>
            <a:ext cx="795711" cy="795711"/>
          </a:xfrm>
          <a:prstGeom prst="rect">
            <a:avLst/>
          </a:prstGeom>
        </p:spPr>
      </p:pic>
      <p:sp>
        <p:nvSpPr>
          <p:cNvPr id="113" name="TextBox 112"/>
          <p:cNvSpPr txBox="1"/>
          <p:nvPr/>
        </p:nvSpPr>
        <p:spPr>
          <a:xfrm>
            <a:off x="10227279" y="4290014"/>
            <a:ext cx="1089181" cy="282383"/>
          </a:xfrm>
          <a:prstGeom prst="rect">
            <a:avLst/>
          </a:prstGeom>
          <a:noFill/>
        </p:spPr>
        <p:txBody>
          <a:bodyPr wrap="none" rtlCol="0">
            <a:spAutoFit/>
          </a:bodyPr>
          <a:lstStyle/>
          <a:p>
            <a:pPr algn="ctr" defTabSz="932597">
              <a:defRPr/>
            </a:pPr>
            <a:r>
              <a:rPr lang="en-US" sz="1199">
                <a:gradFill>
                  <a:gsLst>
                    <a:gs pos="2917">
                      <a:srgbClr val="505050"/>
                    </a:gs>
                    <a:gs pos="30000">
                      <a:srgbClr val="505050"/>
                    </a:gs>
                  </a:gsLst>
                  <a:lin ang="5400000" scaled="0"/>
                </a:gradFill>
                <a:latin typeface="Segoe UI Semibold" panose="020B0702040204020203" pitchFamily="34" charset="0"/>
              </a:rPr>
              <a:t>PAGE BLOBS</a:t>
            </a:r>
          </a:p>
        </p:txBody>
      </p:sp>
      <p:sp>
        <p:nvSpPr>
          <p:cNvPr id="114" name="TextBox 113"/>
          <p:cNvSpPr txBox="1"/>
          <p:nvPr/>
        </p:nvSpPr>
        <p:spPr>
          <a:xfrm>
            <a:off x="9200535" y="4857840"/>
            <a:ext cx="3106666" cy="376684"/>
          </a:xfrm>
          <a:prstGeom prst="rect">
            <a:avLst/>
          </a:prstGeom>
          <a:noFill/>
        </p:spPr>
        <p:txBody>
          <a:bodyPr wrap="none" rtlCol="0">
            <a:spAutoFit/>
          </a:bodyPr>
          <a:lstStyle/>
          <a:p>
            <a:pPr defTabSz="932597">
              <a:defRPr/>
            </a:pPr>
            <a:r>
              <a:rPr lang="en-US" kern="0">
                <a:solidFill>
                  <a:srgbClr val="353535"/>
                </a:solidFill>
                <a:latin typeface="Segoe UI Semibold" panose="020B0702040204020203" pitchFamily="34" charset="0"/>
              </a:rPr>
              <a:t>Managed Storage accounts</a:t>
            </a:r>
          </a:p>
        </p:txBody>
      </p:sp>
      <p:sp>
        <p:nvSpPr>
          <p:cNvPr id="117" name="Right Brace 116"/>
          <p:cNvSpPr/>
          <p:nvPr/>
        </p:nvSpPr>
        <p:spPr>
          <a:xfrm rot="16200000">
            <a:off x="10568622" y="639818"/>
            <a:ext cx="379992" cy="2239285"/>
          </a:xfrm>
          <a:prstGeom prst="rightBrace">
            <a:avLst>
              <a:gd name="adj1" fmla="val 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353535"/>
              </a:solidFill>
              <a:latin typeface="Segoe UI Semilight"/>
            </a:endParaRPr>
          </a:p>
        </p:txBody>
      </p:sp>
      <p:sp>
        <p:nvSpPr>
          <p:cNvPr id="118" name="TextBox 117"/>
          <p:cNvSpPr txBox="1"/>
          <p:nvPr/>
        </p:nvSpPr>
        <p:spPr>
          <a:xfrm>
            <a:off x="9640498" y="1135560"/>
            <a:ext cx="2209097" cy="376684"/>
          </a:xfrm>
          <a:prstGeom prst="rect">
            <a:avLst/>
          </a:prstGeom>
          <a:noFill/>
        </p:spPr>
        <p:txBody>
          <a:bodyPr wrap="none" rtlCol="0">
            <a:spAutoFit/>
          </a:bodyPr>
          <a:lstStyle/>
          <a:p>
            <a:pPr defTabSz="932597">
              <a:defRPr/>
            </a:pPr>
            <a:r>
              <a:rPr lang="en-US" kern="0">
                <a:solidFill>
                  <a:srgbClr val="353535"/>
                </a:solidFill>
                <a:latin typeface="Segoe UI Semibold" panose="020B0702040204020203" pitchFamily="34" charset="0"/>
              </a:rPr>
              <a:t>Managed by Azure</a:t>
            </a:r>
          </a:p>
        </p:txBody>
      </p:sp>
      <p:sp>
        <p:nvSpPr>
          <p:cNvPr id="154" name="Arrow: Right 153"/>
          <p:cNvSpPr/>
          <p:nvPr/>
        </p:nvSpPr>
        <p:spPr bwMode="auto">
          <a:xfrm rot="10800000">
            <a:off x="6596430" y="3608096"/>
            <a:ext cx="735093" cy="365708"/>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Arrow: Right 154"/>
          <p:cNvSpPr/>
          <p:nvPr/>
        </p:nvSpPr>
        <p:spPr bwMode="auto">
          <a:xfrm rot="10800000">
            <a:off x="6596430" y="2868940"/>
            <a:ext cx="735093" cy="365708"/>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Arrow: Right 157"/>
          <p:cNvSpPr/>
          <p:nvPr/>
        </p:nvSpPr>
        <p:spPr bwMode="auto">
          <a:xfrm rot="10800000">
            <a:off x="8776314" y="3605504"/>
            <a:ext cx="735093" cy="365708"/>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Arrow: Right 158"/>
          <p:cNvSpPr/>
          <p:nvPr/>
        </p:nvSpPr>
        <p:spPr bwMode="auto">
          <a:xfrm rot="10800000">
            <a:off x="8742860" y="2868939"/>
            <a:ext cx="735093" cy="365708"/>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p:cNvGrpSpPr/>
          <p:nvPr/>
        </p:nvGrpSpPr>
        <p:grpSpPr>
          <a:xfrm>
            <a:off x="11027769" y="2013882"/>
            <a:ext cx="732561" cy="636227"/>
            <a:chOff x="10823279" y="2148299"/>
            <a:chExt cx="732665" cy="636318"/>
          </a:xfrm>
        </p:grpSpPr>
        <p:sp>
          <p:nvSpPr>
            <p:cNvPr id="160" name="Rectangle: Rounded Corners 159"/>
            <p:cNvSpPr/>
            <p:nvPr/>
          </p:nvSpPr>
          <p:spPr bwMode="auto">
            <a:xfrm>
              <a:off x="10823279" y="2148299"/>
              <a:ext cx="732665" cy="636318"/>
            </a:xfrm>
            <a:prstGeom prst="roundRect">
              <a:avLst>
                <a:gd name="adj" fmla="val 5954"/>
              </a:avLst>
            </a:prstGeom>
            <a:solidFill>
              <a:schemeClr val="bg2"/>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65">
                <a:lnSpc>
                  <a:spcPct val="90000"/>
                </a:lnSpc>
                <a:defRPr/>
              </a:pPr>
              <a:endParaRPr lang="en-US" sz="1632" kern="0">
                <a:gradFill>
                  <a:gsLst>
                    <a:gs pos="2917">
                      <a:srgbClr val="505050"/>
                    </a:gs>
                    <a:gs pos="100000">
                      <a:srgbClr val="505050"/>
                    </a:gs>
                  </a:gsLst>
                  <a:lin ang="5400000" scaled="0"/>
                </a:gradFill>
                <a:latin typeface="Segoe UI Semibold" panose="020B0702040204020203" pitchFamily="34" charset="0"/>
              </a:endParaRPr>
            </a:p>
          </p:txBody>
        </p:sp>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15871" y="2198744"/>
              <a:ext cx="594228" cy="585872"/>
            </a:xfrm>
            <a:prstGeom prst="rect">
              <a:avLst/>
            </a:prstGeom>
            <a:solidFill>
              <a:schemeClr val="bg2"/>
            </a:solidFill>
            <a:ln w="19050" cap="flat" cmpd="sng" algn="ctr">
              <a:noFill/>
              <a:prstDash val="sysDot"/>
              <a:headEnd type="none" w="med" len="med"/>
              <a:tailEnd type="none" w="med" len="med"/>
            </a:ln>
            <a:effectLst/>
          </p:spPr>
        </p:pic>
      </p:grpSp>
      <p:cxnSp>
        <p:nvCxnSpPr>
          <p:cNvPr id="5" name="Straight Connector 4"/>
          <p:cNvCxnSpPr/>
          <p:nvPr/>
        </p:nvCxnSpPr>
        <p:spPr>
          <a:xfrm>
            <a:off x="8465884" y="1213175"/>
            <a:ext cx="0" cy="42623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3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9F4FD-FAD5-4E29-A693-849BAC4E3408}"/>
              </a:ext>
            </a:extLst>
          </p:cNvPr>
          <p:cNvSpPr>
            <a:spLocks noGrp="1"/>
          </p:cNvSpPr>
          <p:nvPr>
            <p:ph type="title"/>
          </p:nvPr>
        </p:nvSpPr>
        <p:spPr/>
        <p:txBody>
          <a:bodyPr/>
          <a:lstStyle/>
          <a:p>
            <a:r>
              <a:rPr lang="en-US" dirty="0"/>
              <a:t>Disks - Best Practices</a:t>
            </a:r>
          </a:p>
        </p:txBody>
      </p:sp>
      <p:sp>
        <p:nvSpPr>
          <p:cNvPr id="5" name="Text Placeholder 4">
            <a:extLst>
              <a:ext uri="{FF2B5EF4-FFF2-40B4-BE49-F238E27FC236}">
                <a16:creationId xmlns:a16="http://schemas.microsoft.com/office/drawing/2014/main" id="{034155A0-1342-4423-9F58-7DBA17E3E3BA}"/>
              </a:ext>
            </a:extLst>
          </p:cNvPr>
          <p:cNvSpPr>
            <a:spLocks noGrp="1"/>
          </p:cNvSpPr>
          <p:nvPr>
            <p:ph type="body" sz="quarter" idx="10"/>
          </p:nvPr>
        </p:nvSpPr>
        <p:spPr>
          <a:xfrm>
            <a:off x="275482" y="1212850"/>
            <a:ext cx="11887100" cy="5650521"/>
          </a:xfrm>
        </p:spPr>
        <p:txBody>
          <a:bodyPr/>
          <a:lstStyle/>
          <a:p>
            <a:r>
              <a:rPr lang="en-US" sz="4080" dirty="0"/>
              <a:t>Always* use Premium Disks for Production workloads</a:t>
            </a:r>
          </a:p>
          <a:p>
            <a:r>
              <a:rPr lang="en-US" sz="4080" dirty="0"/>
              <a:t>Managed Disks only for new workloads</a:t>
            </a:r>
          </a:p>
          <a:p>
            <a:pPr lvl="1"/>
            <a:r>
              <a:rPr lang="en-US" sz="2856" dirty="0"/>
              <a:t>Upgrade legacy unmanaged to managed when possible</a:t>
            </a:r>
          </a:p>
          <a:p>
            <a:r>
              <a:rPr lang="en-US" sz="4080" dirty="0"/>
              <a:t>RAID for redundancy is </a:t>
            </a:r>
            <a:r>
              <a:rPr lang="en-US" sz="4080" b="1" dirty="0"/>
              <a:t>not </a:t>
            </a:r>
            <a:r>
              <a:rPr lang="en-US" sz="4080" dirty="0"/>
              <a:t>necessary</a:t>
            </a:r>
          </a:p>
          <a:p>
            <a:pPr lvl="1"/>
            <a:r>
              <a:rPr lang="en-US" sz="2856" dirty="0"/>
              <a:t>RAID for performance as needed</a:t>
            </a:r>
          </a:p>
          <a:p>
            <a:pPr lvl="1"/>
            <a:r>
              <a:rPr lang="en-US" sz="2856" dirty="0"/>
              <a:t>Durability doesn’t remove the need for backups</a:t>
            </a:r>
          </a:p>
          <a:p>
            <a:r>
              <a:rPr lang="en-US" sz="3655" dirty="0"/>
              <a:t>Performance</a:t>
            </a:r>
          </a:p>
          <a:p>
            <a:pPr lvl="1"/>
            <a:r>
              <a:rPr lang="en-US" sz="2856" dirty="0"/>
              <a:t>Local </a:t>
            </a:r>
            <a:r>
              <a:rPr lang="en-US" sz="2856" dirty="0" err="1"/>
              <a:t>ssd</a:t>
            </a:r>
            <a:r>
              <a:rPr lang="en-US" sz="2856" dirty="0"/>
              <a:t> is </a:t>
            </a:r>
            <a:r>
              <a:rPr lang="en-US" sz="2856" b="1" dirty="0"/>
              <a:t>definitely </a:t>
            </a:r>
            <a:r>
              <a:rPr lang="en-US" sz="2856" dirty="0"/>
              <a:t>temporary, use if you can tolerate loss</a:t>
            </a:r>
          </a:p>
          <a:p>
            <a:pPr lvl="1"/>
            <a:r>
              <a:rPr lang="en-US" sz="2856" dirty="0"/>
              <a:t>Enable read caching where appropriate for better perf</a:t>
            </a:r>
          </a:p>
          <a:p>
            <a:pPr lvl="1"/>
            <a:r>
              <a:rPr lang="en-US" sz="2856" dirty="0"/>
              <a:t>Understand VM limits vs Disk limits for perf</a:t>
            </a:r>
          </a:p>
        </p:txBody>
      </p:sp>
    </p:spTree>
    <p:extLst>
      <p:ext uri="{BB962C8B-B14F-4D97-AF65-F5344CB8AC3E}">
        <p14:creationId xmlns:p14="http://schemas.microsoft.com/office/powerpoint/2010/main" val="1452585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250"/>
                                        <p:tgtEl>
                                          <p:spTgt spid="5">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5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250"/>
                                        <p:tgtEl>
                                          <p:spTgt spid="5">
                                            <p:txEl>
                                              <p:pRg st="3" end="3"/>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left)">
                                      <p:cBhvr>
                                        <p:cTn id="23" dur="250"/>
                                        <p:tgtEl>
                                          <p:spTgt spid="5">
                                            <p:txEl>
                                              <p:pRg st="4" end="4"/>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wipe(left)">
                                      <p:cBhvr>
                                        <p:cTn id="26" dur="25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wipe(left)">
                                      <p:cBhvr>
                                        <p:cTn id="31" dur="250"/>
                                        <p:tgtEl>
                                          <p:spTgt spid="5">
                                            <p:txEl>
                                              <p:pRg st="6" end="6"/>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wipe(left)">
                                      <p:cBhvr>
                                        <p:cTn id="34" dur="250"/>
                                        <p:tgtEl>
                                          <p:spTgt spid="5">
                                            <p:txEl>
                                              <p:pRg st="7" end="7"/>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wipe(left)">
                                      <p:cBhvr>
                                        <p:cTn id="37" dur="250"/>
                                        <p:tgtEl>
                                          <p:spTgt spid="5">
                                            <p:txEl>
                                              <p:pRg st="8" end="8"/>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left)">
                                      <p:cBhvr>
                                        <p:cTn id="40" dur="25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5A44F-DEC7-4803-BB10-4677DF9E9FFC}"/>
              </a:ext>
            </a:extLst>
          </p:cNvPr>
          <p:cNvSpPr>
            <a:spLocks noGrp="1"/>
          </p:cNvSpPr>
          <p:nvPr>
            <p:ph type="title"/>
          </p:nvPr>
        </p:nvSpPr>
        <p:spPr/>
        <p:txBody>
          <a:bodyPr/>
          <a:lstStyle/>
          <a:p>
            <a:r>
              <a:rPr lang="en-US" dirty="0"/>
              <a:t>Azure Database Services</a:t>
            </a:r>
          </a:p>
        </p:txBody>
      </p:sp>
    </p:spTree>
    <p:extLst>
      <p:ext uri="{BB962C8B-B14F-4D97-AF65-F5344CB8AC3E}">
        <p14:creationId xmlns:p14="http://schemas.microsoft.com/office/powerpoint/2010/main" val="15257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EFE60F-245B-499E-B504-B2838D4A1964}"/>
              </a:ext>
            </a:extLst>
          </p:cNvPr>
          <p:cNvSpPr>
            <a:spLocks noGrp="1"/>
          </p:cNvSpPr>
          <p:nvPr>
            <p:ph type="title"/>
          </p:nvPr>
        </p:nvSpPr>
        <p:spPr>
          <a:xfrm>
            <a:off x="331806" y="340822"/>
            <a:ext cx="11607878" cy="910320"/>
          </a:xfrm>
        </p:spPr>
        <p:txBody>
          <a:bodyPr/>
          <a:lstStyle/>
          <a:p>
            <a:r>
              <a:rPr lang="en-US" sz="3199" cap="all" spc="510" dirty="0">
                <a:solidFill>
                  <a:schemeClr val="tx2"/>
                </a:solidFill>
                <a:latin typeface="Segoe UI Semilight" charset="0"/>
                <a:cs typeface="Segoe UI Semilight" charset="0"/>
              </a:rPr>
              <a:t>Why Azure SQL Managed Instance?</a:t>
            </a:r>
          </a:p>
        </p:txBody>
      </p:sp>
      <p:sp>
        <p:nvSpPr>
          <p:cNvPr id="6" name="Text Placeholder 5"/>
          <p:cNvSpPr>
            <a:spLocks noGrp="1"/>
          </p:cNvSpPr>
          <p:nvPr>
            <p:ph type="body" sz="quarter" idx="4294967295"/>
          </p:nvPr>
        </p:nvSpPr>
        <p:spPr>
          <a:xfrm>
            <a:off x="7405955" y="1516343"/>
            <a:ext cx="5029638" cy="3471057"/>
          </a:xfrm>
        </p:spPr>
        <p:txBody>
          <a:bodyPr>
            <a:normAutofit fontScale="92500" lnSpcReduction="20000"/>
          </a:bodyPr>
          <a:lstStyle/>
          <a:p>
            <a:pPr>
              <a:lnSpc>
                <a:spcPct val="150000"/>
              </a:lnSpc>
            </a:pPr>
            <a:r>
              <a:rPr lang="en-US" sz="2652" kern="0" spc="102" dirty="0">
                <a:solidFill>
                  <a:schemeClr val="tx2"/>
                </a:solidFill>
                <a:latin typeface="Segoe UI Semibold" charset="0"/>
                <a:cs typeface="Segoe UI Semibold" charset="0"/>
              </a:rPr>
              <a:t>Are your customers interested in moving to cloud?</a:t>
            </a:r>
          </a:p>
          <a:p>
            <a:pPr marL="794096" lvl="2" indent="-349724">
              <a:lnSpc>
                <a:spcPct val="120000"/>
              </a:lnSpc>
              <a:spcBef>
                <a:spcPts val="600"/>
              </a:spcBef>
            </a:pPr>
            <a:r>
              <a:rPr lang="en-US" sz="1900" kern="0" dirty="0">
                <a:solidFill>
                  <a:srgbClr val="0078D7"/>
                </a:solidFill>
                <a:latin typeface="Segoe UI Semilight" panose="020B0402040204020203" pitchFamily="34" charset="0"/>
                <a:cs typeface="Segoe UI Semilight" panose="020B0402040204020203" pitchFamily="34" charset="0"/>
              </a:rPr>
              <a:t>Want to close your data center</a:t>
            </a:r>
          </a:p>
          <a:p>
            <a:pPr marL="794096" lvl="2" indent="-349724">
              <a:lnSpc>
                <a:spcPct val="120000"/>
              </a:lnSpc>
              <a:spcBef>
                <a:spcPts val="600"/>
              </a:spcBef>
            </a:pPr>
            <a:r>
              <a:rPr lang="en-US" sz="1900" kern="0" dirty="0">
                <a:solidFill>
                  <a:srgbClr val="0078D7"/>
                </a:solidFill>
                <a:latin typeface="Segoe UI Semilight" panose="020B0402040204020203" pitchFamily="34" charset="0"/>
                <a:cs typeface="Segoe UI Semilight" panose="020B0402040204020203" pitchFamily="34" charset="0"/>
              </a:rPr>
              <a:t>Current hosting solution is high maintenance</a:t>
            </a:r>
          </a:p>
          <a:p>
            <a:pPr marL="794096" lvl="2" indent="-349724">
              <a:lnSpc>
                <a:spcPct val="120000"/>
              </a:lnSpc>
              <a:spcBef>
                <a:spcPts val="600"/>
              </a:spcBef>
            </a:pPr>
            <a:r>
              <a:rPr lang="en-US" sz="1900" kern="0" dirty="0">
                <a:solidFill>
                  <a:srgbClr val="0078D7"/>
                </a:solidFill>
                <a:latin typeface="Segoe UI Semilight" panose="020B0402040204020203" pitchFamily="34" charset="0"/>
                <a:cs typeface="Segoe UI Semilight" panose="020B0402040204020203" pitchFamily="34" charset="0"/>
              </a:rPr>
              <a:t>You’re asked to do more with less</a:t>
            </a:r>
          </a:p>
          <a:p>
            <a:pPr marL="794096" lvl="2" indent="-349724">
              <a:lnSpc>
                <a:spcPct val="120000"/>
              </a:lnSpc>
              <a:spcBef>
                <a:spcPts val="600"/>
              </a:spcBef>
            </a:pPr>
            <a:r>
              <a:rPr lang="en-US" sz="1900" kern="0" dirty="0">
                <a:solidFill>
                  <a:srgbClr val="0078D7"/>
                </a:solidFill>
                <a:latin typeface="Segoe UI Semilight" panose="020B0402040204020203" pitchFamily="34" charset="0"/>
                <a:cs typeface="Segoe UI Semilight" panose="020B0402040204020203" pitchFamily="34" charset="0"/>
              </a:rPr>
              <a:t>Want to expand your reach globally</a:t>
            </a:r>
          </a:p>
        </p:txBody>
      </p:sp>
      <p:pic>
        <p:nvPicPr>
          <p:cNvPr id="19" name="Picture 18">
            <a:extLst>
              <a:ext uri="{FF2B5EF4-FFF2-40B4-BE49-F238E27FC236}">
                <a16:creationId xmlns:a16="http://schemas.microsoft.com/office/drawing/2014/main" id="{33D9B5BA-0D5E-44A5-A8E4-882109E2F9E4}"/>
              </a:ext>
            </a:extLst>
          </p:cNvPr>
          <p:cNvPicPr>
            <a:picLocks noChangeAspect="1"/>
          </p:cNvPicPr>
          <p:nvPr/>
        </p:nvPicPr>
        <p:blipFill>
          <a:blip r:embed="rId4"/>
          <a:stretch>
            <a:fillRect/>
          </a:stretch>
        </p:blipFill>
        <p:spPr>
          <a:xfrm>
            <a:off x="4706197" y="2890954"/>
            <a:ext cx="988895" cy="2930615"/>
          </a:xfrm>
          <a:prstGeom prst="rect">
            <a:avLst/>
          </a:prstGeom>
        </p:spPr>
      </p:pic>
      <p:sp>
        <p:nvSpPr>
          <p:cNvPr id="20" name="TextBox 19"/>
          <p:cNvSpPr txBox="1"/>
          <p:nvPr/>
        </p:nvSpPr>
        <p:spPr>
          <a:xfrm>
            <a:off x="1483073" y="2722218"/>
            <a:ext cx="3050540" cy="803947"/>
          </a:xfrm>
          <a:prstGeom prst="rect">
            <a:avLst/>
          </a:prstGeom>
          <a:noFill/>
        </p:spPr>
        <p:txBody>
          <a:bodyPr wrap="none" lIns="182854" tIns="146283" rIns="182854" bIns="146283" rtlCol="0">
            <a:spAutoFit/>
          </a:bodyPr>
          <a:lstStyle/>
          <a:p>
            <a:pPr algn="ctr" defTabSz="932563">
              <a:lnSpc>
                <a:spcPct val="90000"/>
              </a:lnSpc>
              <a:spcAft>
                <a:spcPts val="600"/>
              </a:spcAft>
            </a:pPr>
            <a:r>
              <a:rPr lang="en-US" dirty="0">
                <a:solidFill>
                  <a:srgbClr val="737373"/>
                </a:solidFill>
                <a:latin typeface="Segoe UI"/>
              </a:rPr>
              <a:t>Managed Instance brings </a:t>
            </a:r>
            <a:br>
              <a:rPr lang="en-US" dirty="0">
                <a:solidFill>
                  <a:srgbClr val="737373"/>
                </a:solidFill>
                <a:latin typeface="Segoe UI"/>
              </a:rPr>
            </a:br>
            <a:r>
              <a:rPr lang="en-US" dirty="0">
                <a:solidFill>
                  <a:srgbClr val="737373"/>
                </a:solidFill>
                <a:latin typeface="Segoe UI"/>
              </a:rPr>
              <a:t>PaaS closer to you!</a:t>
            </a:r>
          </a:p>
        </p:txBody>
      </p:sp>
      <p:graphicFrame>
        <p:nvGraphicFramePr>
          <p:cNvPr id="4" name="Object 3">
            <a:extLst>
              <a:ext uri="{FF2B5EF4-FFF2-40B4-BE49-F238E27FC236}">
                <a16:creationId xmlns:a16="http://schemas.microsoft.com/office/drawing/2014/main" id="{8072A3D8-B8E6-4657-A60E-4C852C1B52B6}"/>
              </a:ext>
            </a:extLst>
          </p:cNvPr>
          <p:cNvGraphicFramePr>
            <a:graphicFrameLocks noChangeAspect="1"/>
          </p:cNvGraphicFramePr>
          <p:nvPr>
            <p:extLst/>
          </p:nvPr>
        </p:nvGraphicFramePr>
        <p:xfrm>
          <a:off x="4071642" y="1516343"/>
          <a:ext cx="2097816" cy="1261379"/>
        </p:xfrm>
        <a:graphic>
          <a:graphicData uri="http://schemas.openxmlformats.org/presentationml/2006/ole">
            <mc:AlternateContent xmlns:mc="http://schemas.openxmlformats.org/markup-compatibility/2006">
              <mc:Choice xmlns:v="urn:schemas-microsoft-com:vml" Requires="v">
                <p:oleObj spid="_x0000_s1026" name="CorelDRAW" r:id="rId5" imgW="1657458" imgH="1046661" progId="CorelDraw.Graphic.17">
                  <p:embed/>
                </p:oleObj>
              </mc:Choice>
              <mc:Fallback>
                <p:oleObj name="CorelDRAW" r:id="rId5" imgW="1657458" imgH="1046661" progId="CorelDraw.Graphic.17">
                  <p:embed/>
                  <p:pic>
                    <p:nvPicPr>
                      <p:cNvPr id="4" name="Object 3">
                        <a:extLst>
                          <a:ext uri="{FF2B5EF4-FFF2-40B4-BE49-F238E27FC236}">
                            <a16:creationId xmlns:a16="http://schemas.microsoft.com/office/drawing/2014/main" id="{8072A3D8-B8E6-4657-A60E-4C852C1B52B6}"/>
                          </a:ext>
                        </a:extLst>
                      </p:cNvPr>
                      <p:cNvPicPr/>
                      <p:nvPr/>
                    </p:nvPicPr>
                    <p:blipFill>
                      <a:blip r:embed="rId6"/>
                      <a:stretch>
                        <a:fillRect/>
                      </a:stretch>
                    </p:blipFill>
                    <p:spPr>
                      <a:xfrm>
                        <a:off x="4071642" y="1516343"/>
                        <a:ext cx="2097816" cy="1261379"/>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523A6D5A-A98A-4915-A800-2BC16EA722EF}"/>
              </a:ext>
            </a:extLst>
          </p:cNvPr>
          <p:cNvPicPr>
            <a:picLocks noChangeAspect="1"/>
          </p:cNvPicPr>
          <p:nvPr/>
        </p:nvPicPr>
        <p:blipFill>
          <a:blip r:embed="rId7"/>
          <a:stretch>
            <a:fillRect/>
          </a:stretch>
        </p:blipFill>
        <p:spPr>
          <a:xfrm>
            <a:off x="4835926" y="4629637"/>
            <a:ext cx="757427" cy="1153038"/>
          </a:xfrm>
          <a:prstGeom prst="rect">
            <a:avLst/>
          </a:prstGeom>
        </p:spPr>
      </p:pic>
      <p:graphicFrame>
        <p:nvGraphicFramePr>
          <p:cNvPr id="7" name="Object 6">
            <a:extLst>
              <a:ext uri="{FF2B5EF4-FFF2-40B4-BE49-F238E27FC236}">
                <a16:creationId xmlns:a16="http://schemas.microsoft.com/office/drawing/2014/main" id="{EE423D0C-FC71-4235-96BC-E6FADA7A3D5C}"/>
              </a:ext>
            </a:extLst>
          </p:cNvPr>
          <p:cNvGraphicFramePr>
            <a:graphicFrameLocks noChangeAspect="1"/>
          </p:cNvGraphicFramePr>
          <p:nvPr>
            <p:extLst/>
          </p:nvPr>
        </p:nvGraphicFramePr>
        <p:xfrm>
          <a:off x="4740875" y="5830577"/>
          <a:ext cx="1048166" cy="1024381"/>
        </p:xfrm>
        <a:graphic>
          <a:graphicData uri="http://schemas.openxmlformats.org/presentationml/2006/ole">
            <mc:AlternateContent xmlns:mc="http://schemas.openxmlformats.org/markup-compatibility/2006">
              <mc:Choice xmlns:v="urn:schemas-microsoft-com:vml" Requires="v">
                <p:oleObj spid="_x0000_s1027" name="CorelDRAW" r:id="rId8" imgW="365964" imgH="376374" progId="CorelDraw.Graphic.17">
                  <p:embed/>
                </p:oleObj>
              </mc:Choice>
              <mc:Fallback>
                <p:oleObj name="CorelDRAW" r:id="rId8" imgW="365964" imgH="376374" progId="CorelDraw.Graphic.17">
                  <p:embed/>
                  <p:pic>
                    <p:nvPicPr>
                      <p:cNvPr id="7" name="Object 6">
                        <a:extLst>
                          <a:ext uri="{FF2B5EF4-FFF2-40B4-BE49-F238E27FC236}">
                            <a16:creationId xmlns:a16="http://schemas.microsoft.com/office/drawing/2014/main" id="{EE423D0C-FC71-4235-96BC-E6FADA7A3D5C}"/>
                          </a:ext>
                        </a:extLst>
                      </p:cNvPr>
                      <p:cNvPicPr/>
                      <p:nvPr/>
                    </p:nvPicPr>
                    <p:blipFill>
                      <a:blip r:embed="rId9"/>
                      <a:stretch>
                        <a:fillRect/>
                      </a:stretch>
                    </p:blipFill>
                    <p:spPr>
                      <a:xfrm>
                        <a:off x="4740875" y="5830577"/>
                        <a:ext cx="1048166" cy="1024381"/>
                      </a:xfrm>
                      <a:prstGeom prst="rect">
                        <a:avLst/>
                      </a:prstGeom>
                    </p:spPr>
                  </p:pic>
                </p:oleObj>
              </mc:Fallback>
            </mc:AlternateContent>
          </a:graphicData>
        </a:graphic>
      </p:graphicFrame>
      <p:sp>
        <p:nvSpPr>
          <p:cNvPr id="25" name="Speech Bubble: Oval 24">
            <a:extLst>
              <a:ext uri="{FF2B5EF4-FFF2-40B4-BE49-F238E27FC236}">
                <a16:creationId xmlns:a16="http://schemas.microsoft.com/office/drawing/2014/main" id="{C2C0B106-A98A-4777-B209-029CB4732618}"/>
              </a:ext>
            </a:extLst>
          </p:cNvPr>
          <p:cNvSpPr/>
          <p:nvPr/>
        </p:nvSpPr>
        <p:spPr bwMode="auto">
          <a:xfrm flipH="1">
            <a:off x="1362844" y="3700318"/>
            <a:ext cx="1664961" cy="1356382"/>
          </a:xfrm>
          <a:prstGeom prst="wedgeEllipseCallout">
            <a:avLst>
              <a:gd name="adj1" fmla="val -40665"/>
              <a:gd name="adj2" fmla="val 5960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5399" b="1" dirty="0">
                <a:solidFill>
                  <a:srgbClr val="BAD80A"/>
                </a:solidFill>
                <a:latin typeface="Segoe UI" panose="020B0502040204020203" pitchFamily="34" charset="0"/>
                <a:ea typeface="Segoe UI" panose="020B0502040204020203" pitchFamily="34" charset="0"/>
                <a:cs typeface="Segoe UI" panose="020B0502040204020203" pitchFamily="34" charset="0"/>
              </a:rPr>
              <a:t>???</a:t>
            </a:r>
          </a:p>
        </p:txBody>
      </p:sp>
      <p:graphicFrame>
        <p:nvGraphicFramePr>
          <p:cNvPr id="14" name="Object 13">
            <a:extLst>
              <a:ext uri="{FF2B5EF4-FFF2-40B4-BE49-F238E27FC236}">
                <a16:creationId xmlns:a16="http://schemas.microsoft.com/office/drawing/2014/main" id="{CF7C7770-E331-4DC8-9B6A-B25CA9F839B2}"/>
              </a:ext>
            </a:extLst>
          </p:cNvPr>
          <p:cNvGraphicFramePr>
            <a:graphicFrameLocks noChangeAspect="1"/>
          </p:cNvGraphicFramePr>
          <p:nvPr>
            <p:extLst/>
          </p:nvPr>
        </p:nvGraphicFramePr>
        <p:xfrm>
          <a:off x="2358171" y="5240849"/>
          <a:ext cx="1574827" cy="1497180"/>
        </p:xfrm>
        <a:graphic>
          <a:graphicData uri="http://schemas.openxmlformats.org/presentationml/2006/ole">
            <mc:AlternateContent xmlns:mc="http://schemas.openxmlformats.org/markup-compatibility/2006">
              <mc:Choice xmlns:v="urn:schemas-microsoft-com:vml" Requires="v">
                <p:oleObj spid="_x0000_s1028" name="CorelDRAW" r:id="rId10" imgW="809124" imgH="808672" progId="CorelDraw.Graphic.17">
                  <p:embed/>
                </p:oleObj>
              </mc:Choice>
              <mc:Fallback>
                <p:oleObj name="CorelDRAW" r:id="rId10" imgW="809124" imgH="808672" progId="CorelDraw.Graphic.17">
                  <p:embed/>
                  <p:pic>
                    <p:nvPicPr>
                      <p:cNvPr id="14" name="Object 13">
                        <a:extLst>
                          <a:ext uri="{FF2B5EF4-FFF2-40B4-BE49-F238E27FC236}">
                            <a16:creationId xmlns:a16="http://schemas.microsoft.com/office/drawing/2014/main" id="{CF7C7770-E331-4DC8-9B6A-B25CA9F839B2}"/>
                          </a:ext>
                        </a:extLst>
                      </p:cNvPr>
                      <p:cNvPicPr/>
                      <p:nvPr/>
                    </p:nvPicPr>
                    <p:blipFill>
                      <a:blip r:embed="rId11"/>
                      <a:stretch>
                        <a:fillRect/>
                      </a:stretch>
                    </p:blipFill>
                    <p:spPr>
                      <a:xfrm>
                        <a:off x="2358171" y="5240849"/>
                        <a:ext cx="1574827" cy="1497180"/>
                      </a:xfrm>
                      <a:prstGeom prst="rect">
                        <a:avLst/>
                      </a:prstGeom>
                    </p:spPr>
                  </p:pic>
                </p:oleObj>
              </mc:Fallback>
            </mc:AlternateContent>
          </a:graphicData>
        </a:graphic>
      </p:graphicFrame>
      <p:sp>
        <p:nvSpPr>
          <p:cNvPr id="10" name="Text Placeholder 5">
            <a:extLst>
              <a:ext uri="{FF2B5EF4-FFF2-40B4-BE49-F238E27FC236}">
                <a16:creationId xmlns:a16="http://schemas.microsoft.com/office/drawing/2014/main" id="{C3454694-1495-4237-9484-F5F0D385C65A}"/>
              </a:ext>
            </a:extLst>
          </p:cNvPr>
          <p:cNvSpPr txBox="1">
            <a:spLocks/>
          </p:cNvSpPr>
          <p:nvPr/>
        </p:nvSpPr>
        <p:spPr>
          <a:xfrm>
            <a:off x="4354490" y="1934432"/>
            <a:ext cx="4715218" cy="5700158"/>
          </a:xfrm>
          <a:prstGeom prst="rect">
            <a:avLst/>
          </a:prstGeom>
        </p:spPr>
        <p:txBody>
          <a:bodyPr vert="horz" wrap="square" lIns="146283" tIns="91427" rIns="146283" bIns="91427" rtlCol="0">
            <a:norm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150000"/>
              </a:lnSpc>
            </a:pPr>
            <a:r>
              <a:rPr lang="en-US" sz="3599" dirty="0">
                <a:solidFill>
                  <a:srgbClr val="D2D2D2">
                    <a:lumMod val="50000"/>
                  </a:srgbClr>
                </a:solidFill>
                <a:latin typeface="Segoe UI Light"/>
              </a:rPr>
              <a:t> </a:t>
            </a:r>
          </a:p>
          <a:p>
            <a:pPr defTabSz="932563">
              <a:lnSpc>
                <a:spcPct val="150000"/>
              </a:lnSpc>
            </a:pPr>
            <a:endParaRPr lang="en-US" sz="3599" dirty="0">
              <a:solidFill>
                <a:srgbClr val="D2D2D2">
                  <a:lumMod val="50000"/>
                </a:srgbClr>
              </a:solidFill>
              <a:latin typeface="Segoe UI Light"/>
            </a:endParaRPr>
          </a:p>
        </p:txBody>
      </p:sp>
      <p:sp>
        <p:nvSpPr>
          <p:cNvPr id="12" name="Text Placeholder 5">
            <a:extLst>
              <a:ext uri="{FF2B5EF4-FFF2-40B4-BE49-F238E27FC236}">
                <a16:creationId xmlns:a16="http://schemas.microsoft.com/office/drawing/2014/main" id="{7EA598A8-505D-415D-9306-3C2DD519DC1A}"/>
              </a:ext>
            </a:extLst>
          </p:cNvPr>
          <p:cNvSpPr txBox="1">
            <a:spLocks/>
          </p:cNvSpPr>
          <p:nvPr/>
        </p:nvSpPr>
        <p:spPr>
          <a:xfrm>
            <a:off x="7454288" y="4887606"/>
            <a:ext cx="5029638" cy="1566166"/>
          </a:xfrm>
          <a:prstGeom prst="rect">
            <a:avLst/>
          </a:prstGeom>
        </p:spPr>
        <p:txBody>
          <a:bodyPr vert="horz" wrap="square" lIns="149217" tIns="93260" rIns="149217" bIns="93260" rtlCol="0">
            <a:normAutofit fontScale="85000" lnSpcReduction="20000"/>
          </a:bodyPr>
          <a:lst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768" indent="-342768" defTabSz="932384">
              <a:lnSpc>
                <a:spcPct val="150000"/>
              </a:lnSpc>
            </a:pPr>
            <a:r>
              <a:rPr lang="en-US" sz="2652" kern="0" spc="102" dirty="0">
                <a:solidFill>
                  <a:srgbClr val="0078D7"/>
                </a:solidFill>
                <a:latin typeface="Segoe UI Semibold" charset="0"/>
                <a:cs typeface="Segoe UI Semibold" charset="0"/>
              </a:rPr>
              <a:t>Do your customer want to avoid app rewrites but still benefit from PaaS?</a:t>
            </a:r>
          </a:p>
        </p:txBody>
      </p:sp>
    </p:spTree>
    <p:extLst>
      <p:ext uri="{BB962C8B-B14F-4D97-AF65-F5344CB8AC3E}">
        <p14:creationId xmlns:p14="http://schemas.microsoft.com/office/powerpoint/2010/main" val="3887562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0 0 L 0 0.25 E" pathEditMode="relative" ptsTypes="">
                                      <p:cBhvr>
                                        <p:cTn id="14" dur="2000" fill="hold"/>
                                        <p:tgtEl>
                                          <p:spTgt spid="4"/>
                                        </p:tgtEl>
                                        <p:attrNameLst>
                                          <p:attrName>ppt_x</p:attrName>
                                          <p:attrName>ppt_y</p:attrName>
                                        </p:attrNameLst>
                                      </p:cBhvr>
                                    </p:animMotion>
                                  </p:childTnLst>
                                </p:cTn>
                              </p:par>
                              <p:par>
                                <p:cTn id="15" presetID="1" presetClass="exit" presetSubtype="0" fill="hold"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58" y="133595"/>
            <a:ext cx="11887878" cy="917444"/>
          </a:xfrm>
        </p:spPr>
        <p:txBody>
          <a:bodyPr/>
          <a:lstStyle/>
          <a:p>
            <a:r>
              <a:rPr lang="en-US" sz="3199" cap="all" spc="510" dirty="0">
                <a:solidFill>
                  <a:schemeClr val="bg1"/>
                </a:solidFill>
                <a:latin typeface="Segoe UI Semilight" charset="0"/>
                <a:cs typeface="Segoe UI Semilight" charset="0"/>
              </a:rPr>
              <a:t>What is SQL Database Managed Instance?</a:t>
            </a:r>
          </a:p>
        </p:txBody>
      </p:sp>
      <p:grpSp>
        <p:nvGrpSpPr>
          <p:cNvPr id="17" name="Group 16"/>
          <p:cNvGrpSpPr/>
          <p:nvPr/>
        </p:nvGrpSpPr>
        <p:grpSpPr>
          <a:xfrm>
            <a:off x="1901027" y="3363453"/>
            <a:ext cx="2722323" cy="3271209"/>
            <a:chOff x="244978" y="3482920"/>
            <a:chExt cx="2722709" cy="3271674"/>
          </a:xfrm>
        </p:grpSpPr>
        <p:sp>
          <p:nvSpPr>
            <p:cNvPr id="11" name="Freeform: Shape 10"/>
            <p:cNvSpPr/>
            <p:nvPr/>
          </p:nvSpPr>
          <p:spPr>
            <a:xfrm>
              <a:off x="244978" y="3482920"/>
              <a:ext cx="2722709" cy="87454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dirty="0">
                  <a:solidFill>
                    <a:srgbClr val="FFFFFF"/>
                  </a:solidFill>
                  <a:latin typeface="Segoe UI"/>
                </a:rPr>
                <a:t>Unmatched app compatibility</a:t>
              </a:r>
            </a:p>
          </p:txBody>
        </p:sp>
        <p:sp>
          <p:nvSpPr>
            <p:cNvPr id="12" name="Freeform: Shape 11"/>
            <p:cNvSpPr/>
            <p:nvPr/>
          </p:nvSpPr>
          <p:spPr>
            <a:xfrm>
              <a:off x="244978" y="4413567"/>
              <a:ext cx="2722709" cy="2341027"/>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solidFill>
                <a:schemeClr val="tx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0" lvl="1" defTabSz="1066595">
                <a:lnSpc>
                  <a:spcPct val="150000"/>
                </a:lnSpc>
                <a:spcBef>
                  <a:spcPct val="0"/>
                </a:spcBef>
                <a:spcAft>
                  <a:spcPct val="15000"/>
                </a:spcAft>
              </a:pPr>
              <a:r>
                <a:rPr lang="en-US" dirty="0">
                  <a:solidFill>
                    <a:srgbClr val="0078D7"/>
                  </a:solidFill>
                  <a:latin typeface="Segoe UI"/>
                </a:rPr>
                <a:t>Fully-fledged SQL instance with nearly 100% compat with on-prem</a:t>
              </a:r>
            </a:p>
          </p:txBody>
        </p:sp>
      </p:grpSp>
      <p:grpSp>
        <p:nvGrpSpPr>
          <p:cNvPr id="18" name="Group 17"/>
          <p:cNvGrpSpPr/>
          <p:nvPr/>
        </p:nvGrpSpPr>
        <p:grpSpPr>
          <a:xfrm>
            <a:off x="4658829" y="3363453"/>
            <a:ext cx="2848495" cy="3271209"/>
            <a:chOff x="3124800" y="3482920"/>
            <a:chExt cx="2526158" cy="3104687"/>
          </a:xfrm>
        </p:grpSpPr>
        <p:sp>
          <p:nvSpPr>
            <p:cNvPr id="13" name="Freeform: Shape 12"/>
            <p:cNvSpPr/>
            <p:nvPr/>
          </p:nvSpPr>
          <p:spPr>
            <a:xfrm>
              <a:off x="3124800" y="3482920"/>
              <a:ext cx="2526158" cy="82990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dirty="0">
                  <a:solidFill>
                    <a:srgbClr val="FFFFFF"/>
                  </a:solidFill>
                  <a:latin typeface="Segoe UI"/>
                </a:rPr>
                <a:t>Unmatched PaaS capabilities</a:t>
              </a:r>
            </a:p>
          </p:txBody>
        </p:sp>
        <p:sp>
          <p:nvSpPr>
            <p:cNvPr id="14" name="Freeform: Shape 13"/>
            <p:cNvSpPr/>
            <p:nvPr/>
          </p:nvSpPr>
          <p:spPr>
            <a:xfrm>
              <a:off x="3124800" y="4352591"/>
              <a:ext cx="2526158" cy="2235016"/>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solidFill>
                <a:srgbClr val="0078D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0" lvl="1" defTabSz="1066595">
                <a:lnSpc>
                  <a:spcPct val="150000"/>
                </a:lnSpc>
                <a:spcBef>
                  <a:spcPct val="0"/>
                </a:spcBef>
                <a:spcAft>
                  <a:spcPct val="15000"/>
                </a:spcAft>
              </a:pPr>
              <a:r>
                <a:rPr lang="en-US" dirty="0">
                  <a:solidFill>
                    <a:srgbClr val="0078D7"/>
                  </a:solidFill>
                  <a:latin typeface="Segoe UI"/>
                </a:rPr>
                <a:t>Lowest TCO + rich Azure ecosystem</a:t>
              </a:r>
            </a:p>
            <a:p>
              <a:pPr marL="0" lvl="1" defTabSz="1066595">
                <a:lnSpc>
                  <a:spcPct val="150000"/>
                </a:lnSpc>
                <a:spcBef>
                  <a:spcPct val="0"/>
                </a:spcBef>
                <a:spcAft>
                  <a:spcPct val="15000"/>
                </a:spcAft>
              </a:pPr>
              <a:r>
                <a:rPr lang="en-US" dirty="0">
                  <a:solidFill>
                    <a:srgbClr val="0078D7"/>
                  </a:solidFill>
                  <a:latin typeface="Segoe UI"/>
                </a:rPr>
                <a:t>Built-in automatic management</a:t>
              </a:r>
            </a:p>
            <a:p>
              <a:pPr marL="0" lvl="1" defTabSz="1066595">
                <a:lnSpc>
                  <a:spcPct val="150000"/>
                </a:lnSpc>
                <a:spcBef>
                  <a:spcPct val="0"/>
                </a:spcBef>
                <a:spcAft>
                  <a:spcPct val="15000"/>
                </a:spcAft>
              </a:pPr>
              <a:r>
                <a:rPr lang="en-US" dirty="0">
                  <a:solidFill>
                    <a:srgbClr val="0078D7"/>
                  </a:solidFill>
                  <a:latin typeface="Segoe UI"/>
                </a:rPr>
                <a:t>Compliance certifications</a:t>
              </a:r>
            </a:p>
          </p:txBody>
        </p:sp>
      </p:grpSp>
      <p:grpSp>
        <p:nvGrpSpPr>
          <p:cNvPr id="19" name="Group 18"/>
          <p:cNvGrpSpPr/>
          <p:nvPr/>
        </p:nvGrpSpPr>
        <p:grpSpPr>
          <a:xfrm>
            <a:off x="7583353" y="3344884"/>
            <a:ext cx="2602301" cy="3289779"/>
            <a:chOff x="6004621" y="3464349"/>
            <a:chExt cx="2526158" cy="3075869"/>
          </a:xfrm>
        </p:grpSpPr>
        <p:sp>
          <p:nvSpPr>
            <p:cNvPr id="15" name="Freeform: Shape 14"/>
            <p:cNvSpPr/>
            <p:nvPr/>
          </p:nvSpPr>
          <p:spPr>
            <a:xfrm>
              <a:off x="6004621" y="3464349"/>
              <a:ext cx="2526158" cy="83492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dirty="0">
                  <a:solidFill>
                    <a:srgbClr val="FFFFFF"/>
                  </a:solidFill>
                  <a:latin typeface="Segoe UI"/>
                </a:rPr>
                <a:t>Favorable business model</a:t>
              </a:r>
            </a:p>
          </p:txBody>
        </p:sp>
        <p:sp>
          <p:nvSpPr>
            <p:cNvPr id="16" name="Freeform: Shape 15"/>
            <p:cNvSpPr/>
            <p:nvPr/>
          </p:nvSpPr>
          <p:spPr>
            <a:xfrm>
              <a:off x="6004621" y="4338446"/>
              <a:ext cx="2526158" cy="220177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solidFill>
                <a:srgbClr val="0078D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0" lvl="1" defTabSz="1066595">
                <a:lnSpc>
                  <a:spcPct val="150000"/>
                </a:lnSpc>
                <a:spcBef>
                  <a:spcPct val="0"/>
                </a:spcBef>
                <a:spcAft>
                  <a:spcPct val="15000"/>
                </a:spcAft>
              </a:pPr>
              <a:r>
                <a:rPr lang="en-US" dirty="0">
                  <a:solidFill>
                    <a:srgbClr val="0078D7"/>
                  </a:solidFill>
                  <a:latin typeface="Segoe UI"/>
                </a:rPr>
                <a:t>Competitive</a:t>
              </a:r>
            </a:p>
            <a:p>
              <a:pPr marL="0" lvl="1" defTabSz="1066595">
                <a:lnSpc>
                  <a:spcPct val="150000"/>
                </a:lnSpc>
                <a:spcBef>
                  <a:spcPct val="0"/>
                </a:spcBef>
                <a:spcAft>
                  <a:spcPct val="15000"/>
                </a:spcAft>
              </a:pPr>
              <a:r>
                <a:rPr lang="en-US" dirty="0">
                  <a:solidFill>
                    <a:srgbClr val="0078D7"/>
                  </a:solidFill>
                  <a:latin typeface="Segoe UI"/>
                </a:rPr>
                <a:t>Transparent </a:t>
              </a:r>
            </a:p>
            <a:p>
              <a:pPr marL="466281" lvl="2" defTabSz="1066595">
                <a:lnSpc>
                  <a:spcPct val="150000"/>
                </a:lnSpc>
                <a:spcBef>
                  <a:spcPct val="0"/>
                </a:spcBef>
                <a:spcAft>
                  <a:spcPct val="15000"/>
                </a:spcAft>
              </a:pPr>
              <a:r>
                <a:rPr lang="en-US" sz="1199" cap="all" dirty="0">
                  <a:solidFill>
                    <a:srgbClr val="000000"/>
                  </a:solidFill>
                  <a:latin typeface="Segoe UI"/>
                </a:rPr>
                <a:t>Core and storage</a:t>
              </a:r>
            </a:p>
            <a:p>
              <a:pPr marL="0" lvl="1" defTabSz="1066595">
                <a:lnSpc>
                  <a:spcPct val="150000"/>
                </a:lnSpc>
                <a:spcBef>
                  <a:spcPct val="0"/>
                </a:spcBef>
                <a:spcAft>
                  <a:spcPct val="15000"/>
                </a:spcAft>
              </a:pPr>
              <a:r>
                <a:rPr lang="en-US" dirty="0">
                  <a:solidFill>
                    <a:srgbClr val="0078D7"/>
                  </a:solidFill>
                  <a:latin typeface="Segoe UI"/>
                </a:rPr>
                <a:t>Frictionless</a:t>
              </a:r>
            </a:p>
          </p:txBody>
        </p:sp>
      </p:grpSp>
      <p:sp>
        <p:nvSpPr>
          <p:cNvPr id="21" name="Freeform: Shape 20">
            <a:extLst>
              <a:ext uri="{FF2B5EF4-FFF2-40B4-BE49-F238E27FC236}">
                <a16:creationId xmlns:a16="http://schemas.microsoft.com/office/drawing/2014/main" id="{377C2CD8-3C53-49DA-8116-D6AF5B9D6005}"/>
              </a:ext>
            </a:extLst>
          </p:cNvPr>
          <p:cNvSpPr/>
          <p:nvPr/>
        </p:nvSpPr>
        <p:spPr>
          <a:xfrm>
            <a:off x="1890851" y="1456368"/>
            <a:ext cx="8284625" cy="1686473"/>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solidFill>
              <a:srgbClr val="0078D7"/>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3702256" y="1233119"/>
            <a:ext cx="678561" cy="1457457"/>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5109946" y="1622566"/>
            <a:ext cx="3812809" cy="678561"/>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FFFFFF"/>
                </a:solidFill>
                <a:latin typeface="Segoe UI" panose="020B0502040204020203" pitchFamily="34" charset="0"/>
                <a:cs typeface="Segoe UI" panose="020B0502040204020203" pitchFamily="34" charset="0"/>
              </a:rPr>
              <a:t>SQL Database </a:t>
            </a:r>
            <a:r>
              <a:rPr lang="en-US" dirty="0">
                <a:solidFill>
                  <a:srgbClr val="FFFFFF"/>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3846412" y="1646086"/>
          <a:ext cx="475774" cy="613385"/>
        </p:xfrm>
        <a:graphic>
          <a:graphicData uri="http://schemas.openxmlformats.org/presentationml/2006/ole">
            <mc:AlternateContent xmlns:mc="http://schemas.openxmlformats.org/markup-compatibility/2006">
              <mc:Choice xmlns:v="urn:schemas-microsoft-com:vml" Requires="v">
                <p:oleObj spid="_x0000_s2050"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3846412" y="1646086"/>
                        <a:ext cx="475774" cy="613385"/>
                      </a:xfrm>
                      <a:prstGeom prst="rect">
                        <a:avLst/>
                      </a:prstGeom>
                    </p:spPr>
                  </p:pic>
                </p:oleObj>
              </mc:Fallback>
            </mc:AlternateContent>
          </a:graphicData>
        </a:graphic>
      </p:graphicFrame>
      <p:grpSp>
        <p:nvGrpSpPr>
          <p:cNvPr id="54" name="Group 53">
            <a:extLst>
              <a:ext uri="{FF2B5EF4-FFF2-40B4-BE49-F238E27FC236}">
                <a16:creationId xmlns:a16="http://schemas.microsoft.com/office/drawing/2014/main" id="{231F6C02-27DD-4267-8430-32FAACF3B6E7}"/>
              </a:ext>
            </a:extLst>
          </p:cNvPr>
          <p:cNvGrpSpPr/>
          <p:nvPr/>
        </p:nvGrpSpPr>
        <p:grpSpPr>
          <a:xfrm>
            <a:off x="4127775" y="2397757"/>
            <a:ext cx="1796494"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2051"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6532574" y="2396267"/>
            <a:ext cx="2234207" cy="648069"/>
            <a:chOff x="8994588" y="5097462"/>
            <a:chExt cx="2234524" cy="648160"/>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234524" cy="648160"/>
              <a:chOff x="7329370" y="1151663"/>
              <a:chExt cx="2234524" cy="648160"/>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103466" y="1160948"/>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FFFFFF"/>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2052"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2209881" y="2397758"/>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BE6800"/>
                  </a:solidFill>
                  <a:latin typeface="Segoe UI" panose="020B0502040204020203" pitchFamily="34" charset="0"/>
                  <a:cs typeface="Segoe UI" panose="020B0502040204020203" pitchFamily="34" charset="0"/>
                </a:rPr>
                <a:t>Singleton</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2053"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sp>
        <p:nvSpPr>
          <p:cNvPr id="4" name="Rectangle 3"/>
          <p:cNvSpPr/>
          <p:nvPr/>
        </p:nvSpPr>
        <p:spPr>
          <a:xfrm>
            <a:off x="961183" y="663969"/>
            <a:ext cx="9565838" cy="470856"/>
          </a:xfrm>
          <a:prstGeom prst="rect">
            <a:avLst/>
          </a:prstGeom>
        </p:spPr>
        <p:txBody>
          <a:bodyPr wrap="square">
            <a:spAutoFit/>
          </a:bodyPr>
          <a:lstStyle/>
          <a:p>
            <a:pPr defTabSz="932563"/>
            <a:r>
              <a:rPr lang="en-US" sz="2400" kern="0" spc="102" dirty="0">
                <a:solidFill>
                  <a:srgbClr val="FFFFFF"/>
                </a:solidFill>
                <a:latin typeface="Segoe UI Semibold" charset="0"/>
                <a:cs typeface="Segoe UI Semibold" charset="0"/>
              </a:rPr>
              <a:t>DBaaS designed to for all SQL Server applications</a:t>
            </a:r>
          </a:p>
        </p:txBody>
      </p:sp>
    </p:spTree>
    <p:extLst>
      <p:ext uri="{BB962C8B-B14F-4D97-AF65-F5344CB8AC3E}">
        <p14:creationId xmlns:p14="http://schemas.microsoft.com/office/powerpoint/2010/main" val="1382577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3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3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64" cap="small" spc="510" dirty="0">
                <a:solidFill>
                  <a:schemeClr val="tx1"/>
                </a:solidFill>
                <a:latin typeface="Segoe UI Semilight" charset="0"/>
                <a:cs typeface="Segoe UI Semilight" charset="0"/>
              </a:rPr>
              <a:t>Managed Instance: Unmatched PaaS capabilities</a:t>
            </a:r>
          </a:p>
        </p:txBody>
      </p:sp>
      <p:sp>
        <p:nvSpPr>
          <p:cNvPr id="4" name="Text Placeholder 3"/>
          <p:cNvSpPr>
            <a:spLocks noGrp="1"/>
          </p:cNvSpPr>
          <p:nvPr>
            <p:ph type="body" sz="quarter" idx="10"/>
          </p:nvPr>
        </p:nvSpPr>
        <p:spPr>
          <a:xfrm>
            <a:off x="746850" y="1327596"/>
            <a:ext cx="10060066" cy="5381420"/>
          </a:xfrm>
        </p:spPr>
        <p:txBody>
          <a:bodyPr/>
          <a:lstStyle/>
          <a:p>
            <a:r>
              <a:rPr lang="en-US" sz="2856" dirty="0">
                <a:solidFill>
                  <a:schemeClr val="bg2"/>
                </a:solidFill>
                <a:latin typeface="+mn-lt"/>
                <a:cs typeface="+mn-cs"/>
              </a:rPr>
              <a:t>On-demand resources &amp; elasticity </a:t>
            </a:r>
          </a:p>
          <a:p>
            <a:pPr marL="228557" lvl="1"/>
            <a:r>
              <a:rPr lang="en-US" sz="2040" cap="small" dirty="0">
                <a:solidFill>
                  <a:schemeClr val="bg1"/>
                </a:solidFill>
                <a:latin typeface="+mn-lt"/>
                <a:cs typeface="+mn-cs"/>
              </a:rPr>
              <a:t>No need to provision for that monthly / yearly peak</a:t>
            </a:r>
          </a:p>
          <a:p>
            <a:r>
              <a:rPr lang="en-US" sz="2856" dirty="0">
                <a:solidFill>
                  <a:schemeClr val="bg2"/>
                </a:solidFill>
                <a:latin typeface="+mn-lt"/>
                <a:cs typeface="+mn-cs"/>
              </a:rPr>
              <a:t>Built-in high availability</a:t>
            </a:r>
          </a:p>
          <a:p>
            <a:pPr marL="228557" lvl="1"/>
            <a:r>
              <a:rPr lang="en-US" sz="2040" cap="small" dirty="0">
                <a:solidFill>
                  <a:schemeClr val="bg1"/>
                </a:solidFill>
                <a:latin typeface="+mn-lt"/>
                <a:cs typeface="+mn-cs"/>
              </a:rPr>
              <a:t>99.99% SLA with automatic failover</a:t>
            </a:r>
          </a:p>
          <a:p>
            <a:r>
              <a:rPr lang="en-US" sz="2856" dirty="0">
                <a:solidFill>
                  <a:schemeClr val="bg2"/>
                </a:solidFill>
                <a:latin typeface="+mn-lt"/>
                <a:cs typeface="+mn-cs"/>
              </a:rPr>
              <a:t>Business continuity</a:t>
            </a:r>
          </a:p>
          <a:p>
            <a:pPr marL="228557" lvl="1"/>
            <a:r>
              <a:rPr lang="en-US" sz="2040" cap="small" dirty="0">
                <a:solidFill>
                  <a:schemeClr val="bg1"/>
                </a:solidFill>
                <a:latin typeface="+mn-lt"/>
                <a:cs typeface="+mn-cs"/>
              </a:rPr>
              <a:t>Automatic backups, point-in-time restore, long term retention</a:t>
            </a:r>
          </a:p>
          <a:p>
            <a:pPr marL="228557" lvl="1"/>
            <a:r>
              <a:rPr lang="en-US" sz="2040" cap="small" dirty="0">
                <a:solidFill>
                  <a:schemeClr val="bg1"/>
                </a:solidFill>
                <a:latin typeface="+mn-lt"/>
                <a:cs typeface="+mn-cs"/>
              </a:rPr>
              <a:t>Backups kept in geo-redundant storage</a:t>
            </a:r>
          </a:p>
          <a:p>
            <a:pPr marL="228557" lvl="1"/>
            <a:r>
              <a:rPr lang="en-US" sz="2040" cap="small" dirty="0">
                <a:solidFill>
                  <a:schemeClr val="bg1"/>
                </a:solidFill>
                <a:latin typeface="+mn-lt"/>
                <a:cs typeface="+mn-cs"/>
              </a:rPr>
              <a:t>Active geo-replication (&lt;5 sec RPO)</a:t>
            </a:r>
          </a:p>
          <a:p>
            <a:r>
              <a:rPr lang="en-US" sz="2856" dirty="0">
                <a:solidFill>
                  <a:schemeClr val="bg2"/>
                </a:solidFill>
                <a:latin typeface="+mn-lt"/>
                <a:cs typeface="+mn-cs"/>
              </a:rPr>
              <a:t>Automatic patching / version updates</a:t>
            </a:r>
          </a:p>
          <a:p>
            <a:pPr marL="228557" lvl="1"/>
            <a:r>
              <a:rPr lang="en-US" sz="2040" cap="small" dirty="0">
                <a:solidFill>
                  <a:schemeClr val="bg1"/>
                </a:solidFill>
                <a:latin typeface="+mn-lt"/>
                <a:cs typeface="+mn-cs"/>
              </a:rPr>
              <a:t>The service guarantees availability and no regression in experience</a:t>
            </a:r>
          </a:p>
          <a:p>
            <a:r>
              <a:rPr lang="en-US" sz="2856" dirty="0">
                <a:solidFill>
                  <a:schemeClr val="bg2"/>
                </a:solidFill>
                <a:latin typeface="+mn-lt"/>
                <a:cs typeface="+mn-cs"/>
              </a:rPr>
              <a:t>Built-in intelligence</a:t>
            </a:r>
          </a:p>
          <a:p>
            <a:pPr marL="228557" lvl="1"/>
            <a:r>
              <a:rPr lang="en-US" sz="2040" cap="small" dirty="0">
                <a:solidFill>
                  <a:schemeClr val="bg1"/>
                </a:solidFill>
                <a:latin typeface="+mn-lt"/>
                <a:cs typeface="+mn-cs"/>
              </a:rPr>
              <a:t>Threat Detection</a:t>
            </a:r>
          </a:p>
          <a:p>
            <a:pPr marL="228557" lvl="1"/>
            <a:r>
              <a:rPr lang="en-US" sz="2040" cap="small" dirty="0">
                <a:solidFill>
                  <a:schemeClr val="bg1"/>
                </a:solidFill>
                <a:latin typeface="+mn-lt"/>
                <a:cs typeface="+mn-cs"/>
              </a:rPr>
              <a:t>Automatic performance tuning &amp; Intelligent Insights</a:t>
            </a:r>
          </a:p>
        </p:txBody>
      </p:sp>
    </p:spTree>
    <p:extLst>
      <p:ext uri="{BB962C8B-B14F-4D97-AF65-F5344CB8AC3E}">
        <p14:creationId xmlns:p14="http://schemas.microsoft.com/office/powerpoint/2010/main" val="40553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64" cap="small" spc="510" dirty="0">
                <a:solidFill>
                  <a:schemeClr val="tx1"/>
                </a:solidFill>
                <a:latin typeface="Segoe UI Semilight" charset="0"/>
                <a:cs typeface="Segoe UI Semilight" charset="0"/>
              </a:rPr>
              <a:t>How to choose between PaaS and IaaS?</a:t>
            </a:r>
          </a:p>
        </p:txBody>
      </p:sp>
      <p:sp>
        <p:nvSpPr>
          <p:cNvPr id="4" name="Text Placeholder 3"/>
          <p:cNvSpPr>
            <a:spLocks noGrp="1"/>
          </p:cNvSpPr>
          <p:nvPr>
            <p:ph type="body" sz="quarter" idx="10"/>
          </p:nvPr>
        </p:nvSpPr>
        <p:spPr>
          <a:xfrm>
            <a:off x="966767" y="1601294"/>
            <a:ext cx="10060066" cy="4453507"/>
          </a:xfrm>
        </p:spPr>
        <p:txBody>
          <a:bodyPr/>
          <a:lstStyle/>
          <a:p>
            <a:r>
              <a:rPr lang="en-US" sz="3264" dirty="0">
                <a:solidFill>
                  <a:schemeClr val="bg2"/>
                </a:solidFill>
                <a:latin typeface="+mn-lt"/>
                <a:cs typeface="+mn-cs"/>
              </a:rPr>
              <a:t>If you:</a:t>
            </a:r>
          </a:p>
          <a:p>
            <a:pPr marL="799946" lvl="1" indent="-571390">
              <a:buFont typeface="Arial" panose="020B0604020202020204" pitchFamily="34" charset="0"/>
              <a:buChar char="•"/>
            </a:pPr>
            <a:r>
              <a:rPr lang="en-US" sz="2448" cap="small" dirty="0">
                <a:solidFill>
                  <a:schemeClr val="bg1"/>
                </a:solidFill>
                <a:latin typeface="+mn-lt"/>
                <a:cs typeface="+mn-cs"/>
              </a:rPr>
              <a:t>Need control over / access to the operating system</a:t>
            </a:r>
          </a:p>
          <a:p>
            <a:pPr marL="799946" lvl="1" indent="-571390">
              <a:buFont typeface="Arial" panose="020B0604020202020204" pitchFamily="34" charset="0"/>
              <a:buChar char="•"/>
            </a:pPr>
            <a:r>
              <a:rPr lang="en-US" sz="2448" cap="small" dirty="0">
                <a:solidFill>
                  <a:schemeClr val="bg1"/>
                </a:solidFill>
                <a:latin typeface="+mn-lt"/>
                <a:cs typeface="+mn-cs"/>
              </a:rPr>
              <a:t>Have to run your app or agents side-by-side with the database</a:t>
            </a:r>
          </a:p>
          <a:p>
            <a:pPr marL="799946" lvl="1" indent="-571390">
              <a:buFont typeface="Arial" panose="020B0604020202020204" pitchFamily="34" charset="0"/>
              <a:buChar char="•"/>
            </a:pPr>
            <a:r>
              <a:rPr lang="en-US" sz="2448" cap="small" dirty="0">
                <a:solidFill>
                  <a:schemeClr val="bg1"/>
                </a:solidFill>
                <a:latin typeface="+mn-lt"/>
                <a:cs typeface="+mn-cs"/>
              </a:rPr>
              <a:t>Want to continue to manage all aspects of your solution</a:t>
            </a:r>
          </a:p>
          <a:p>
            <a:r>
              <a:rPr lang="en-US" sz="3264" dirty="0">
                <a:solidFill>
                  <a:schemeClr val="bg2"/>
                </a:solidFill>
                <a:latin typeface="+mn-lt"/>
                <a:cs typeface="+mn-cs"/>
              </a:rPr>
              <a:t>…then IaaS is the right solution for you</a:t>
            </a:r>
          </a:p>
          <a:p>
            <a:endParaRPr lang="en-US" sz="3264" dirty="0">
              <a:solidFill>
                <a:schemeClr val="bg2"/>
              </a:solidFill>
              <a:latin typeface="+mn-lt"/>
              <a:cs typeface="+mn-cs"/>
            </a:endParaRPr>
          </a:p>
          <a:p>
            <a:r>
              <a:rPr lang="en-US" sz="3264" dirty="0">
                <a:solidFill>
                  <a:schemeClr val="bg2"/>
                </a:solidFill>
                <a:latin typeface="+mn-lt"/>
                <a:cs typeface="+mn-cs"/>
              </a:rPr>
              <a:t>Otherwise, we recommend PaaS</a:t>
            </a:r>
          </a:p>
          <a:p>
            <a:pPr marL="799946" lvl="1" indent="-571390">
              <a:buFont typeface="Arial" panose="020B0604020202020204" pitchFamily="34" charset="0"/>
              <a:buChar char="•"/>
            </a:pPr>
            <a:r>
              <a:rPr lang="en-US" sz="2448" cap="small" dirty="0">
                <a:solidFill>
                  <a:schemeClr val="bg1"/>
                </a:solidFill>
                <a:latin typeface="+mn-lt"/>
                <a:cs typeface="+mn-cs"/>
              </a:rPr>
              <a:t>Much better total cost of ownership</a:t>
            </a:r>
          </a:p>
          <a:p>
            <a:pPr marL="799946" lvl="1" indent="-571390">
              <a:buFont typeface="Arial" panose="020B0604020202020204" pitchFamily="34" charset="0"/>
              <a:buChar char="•"/>
            </a:pPr>
            <a:r>
              <a:rPr lang="en-US" sz="2448" cap="small" dirty="0">
                <a:solidFill>
                  <a:schemeClr val="bg1"/>
                </a:solidFill>
                <a:latin typeface="+mn-lt"/>
                <a:cs typeface="+mn-cs"/>
              </a:rPr>
              <a:t>You can focus on your business, and innovate</a:t>
            </a:r>
          </a:p>
        </p:txBody>
      </p:sp>
    </p:spTree>
    <p:extLst>
      <p:ext uri="{BB962C8B-B14F-4D97-AF65-F5344CB8AC3E}">
        <p14:creationId xmlns:p14="http://schemas.microsoft.com/office/powerpoint/2010/main" val="252393890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64" cap="small" spc="510" dirty="0">
                <a:solidFill>
                  <a:schemeClr val="tx1"/>
                </a:solidFill>
                <a:latin typeface="Segoe UI Semilight" charset="0"/>
                <a:cs typeface="Segoe UI Semilight" charset="0"/>
              </a:rPr>
              <a:t>Some apps don’t need Managed Instance</a:t>
            </a:r>
          </a:p>
        </p:txBody>
      </p:sp>
      <p:sp>
        <p:nvSpPr>
          <p:cNvPr id="4" name="Text Placeholder 3"/>
          <p:cNvSpPr>
            <a:spLocks noGrp="1"/>
          </p:cNvSpPr>
          <p:nvPr>
            <p:ph type="body" sz="quarter" idx="10"/>
          </p:nvPr>
        </p:nvSpPr>
        <p:spPr>
          <a:xfrm>
            <a:off x="532998" y="1400675"/>
            <a:ext cx="10060066" cy="2404175"/>
          </a:xfrm>
        </p:spPr>
        <p:txBody>
          <a:bodyPr/>
          <a:lstStyle/>
          <a:p>
            <a:r>
              <a:rPr lang="en-US" sz="3264" dirty="0">
                <a:solidFill>
                  <a:schemeClr val="bg2"/>
                </a:solidFill>
                <a:latin typeface="+mn-lt"/>
                <a:cs typeface="+mn-cs"/>
              </a:rPr>
              <a:t>You can migrate some apps w/o any changes, today</a:t>
            </a:r>
          </a:p>
          <a:p>
            <a:r>
              <a:rPr lang="en-US" sz="3264" dirty="0">
                <a:solidFill>
                  <a:schemeClr val="bg2"/>
                </a:solidFill>
                <a:latin typeface="+mn-lt"/>
                <a:cs typeface="+mn-cs"/>
              </a:rPr>
              <a:t>Starting migration now by</a:t>
            </a:r>
          </a:p>
          <a:p>
            <a:pPr marL="799946" lvl="1" indent="-571390">
              <a:buFont typeface="Arial" panose="020B0604020202020204" pitchFamily="34" charset="0"/>
              <a:buChar char="•"/>
            </a:pPr>
            <a:r>
              <a:rPr lang="en-US" sz="2448" cap="small" dirty="0">
                <a:solidFill>
                  <a:schemeClr val="bg1"/>
                </a:solidFill>
                <a:latin typeface="+mn-lt"/>
                <a:cs typeface="+mn-cs"/>
              </a:rPr>
              <a:t>Downloading and running Data Migration Assistant</a:t>
            </a:r>
          </a:p>
          <a:p>
            <a:pPr marL="799946" lvl="1" indent="-571390">
              <a:buFont typeface="Arial" panose="020B0604020202020204" pitchFamily="34" charset="0"/>
              <a:buChar char="•"/>
            </a:pPr>
            <a:r>
              <a:rPr lang="en-US" sz="2448" cap="small" dirty="0">
                <a:solidFill>
                  <a:schemeClr val="bg1"/>
                </a:solidFill>
                <a:latin typeface="+mn-lt"/>
                <a:cs typeface="+mn-cs"/>
              </a:rPr>
              <a:t>Automated assessment will identify databases that are safe to move, w/o changes</a:t>
            </a:r>
          </a:p>
        </p:txBody>
      </p:sp>
      <p:pic>
        <p:nvPicPr>
          <p:cNvPr id="5" name="Picture 4">
            <a:extLst>
              <a:ext uri="{FF2B5EF4-FFF2-40B4-BE49-F238E27FC236}">
                <a16:creationId xmlns:a16="http://schemas.microsoft.com/office/drawing/2014/main" id="{1A5FCF3C-6037-4F65-B5C4-034EB1FCEC3C}"/>
              </a:ext>
            </a:extLst>
          </p:cNvPr>
          <p:cNvPicPr>
            <a:picLocks noChangeAspect="1"/>
          </p:cNvPicPr>
          <p:nvPr/>
        </p:nvPicPr>
        <p:blipFill>
          <a:blip r:embed="rId3"/>
          <a:stretch>
            <a:fillRect/>
          </a:stretch>
        </p:blipFill>
        <p:spPr>
          <a:xfrm>
            <a:off x="4974070" y="3586084"/>
            <a:ext cx="5398769" cy="3234933"/>
          </a:xfrm>
          <a:prstGeom prst="rect">
            <a:avLst/>
          </a:prstGeom>
        </p:spPr>
      </p:pic>
    </p:spTree>
    <p:extLst>
      <p:ext uri="{BB962C8B-B14F-4D97-AF65-F5344CB8AC3E}">
        <p14:creationId xmlns:p14="http://schemas.microsoft.com/office/powerpoint/2010/main" val="542768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75F1-CDC1-4CE9-8703-33C24DDA6686}"/>
              </a:ext>
            </a:extLst>
          </p:cNvPr>
          <p:cNvSpPr>
            <a:spLocks noGrp="1"/>
          </p:cNvSpPr>
          <p:nvPr>
            <p:ph type="title"/>
          </p:nvPr>
        </p:nvSpPr>
        <p:spPr/>
        <p:txBody>
          <a:bodyPr/>
          <a:lstStyle/>
          <a:p>
            <a:r>
              <a:rPr lang="en-US" dirty="0"/>
              <a:t>CSP Direct partners get:</a:t>
            </a:r>
          </a:p>
        </p:txBody>
      </p:sp>
      <p:sp>
        <p:nvSpPr>
          <p:cNvPr id="3" name="Text Placeholder 2">
            <a:extLst>
              <a:ext uri="{FF2B5EF4-FFF2-40B4-BE49-F238E27FC236}">
                <a16:creationId xmlns:a16="http://schemas.microsoft.com/office/drawing/2014/main" id="{3452C8DE-A95E-4386-A5CA-B9FB0AE7724E}"/>
              </a:ext>
            </a:extLst>
          </p:cNvPr>
          <p:cNvSpPr>
            <a:spLocks noGrp="1"/>
          </p:cNvSpPr>
          <p:nvPr>
            <p:ph type="body" sz="quarter" idx="10"/>
          </p:nvPr>
        </p:nvSpPr>
        <p:spPr>
          <a:xfrm>
            <a:off x="295367" y="1152144"/>
            <a:ext cx="11887200" cy="3202030"/>
          </a:xfrm>
        </p:spPr>
        <p:txBody>
          <a:bodyPr/>
          <a:lstStyle/>
          <a:p>
            <a:pPr marL="457200" indent="-457200">
              <a:buFont typeface="Arial" panose="020B0604020202020204" pitchFamily="34" charset="0"/>
              <a:buChar char="•"/>
            </a:pPr>
            <a:r>
              <a:rPr lang="en-US" dirty="0"/>
              <a:t>For all services, expect RI:</a:t>
            </a:r>
          </a:p>
          <a:p>
            <a:pPr marL="457200" lvl="1" indent="-457200">
              <a:buFont typeface="Arial" panose="020B0604020202020204" pitchFamily="34" charset="0"/>
              <a:buChar char="•"/>
            </a:pPr>
            <a:r>
              <a:rPr lang="en-US" b="1" dirty="0"/>
              <a:t>15% </a:t>
            </a:r>
            <a:r>
              <a:rPr lang="en-US" dirty="0"/>
              <a:t>discount on top of </a:t>
            </a:r>
            <a:r>
              <a:rPr lang="en-US" dirty="0">
                <a:hlinkClick r:id="rId2"/>
              </a:rPr>
              <a:t>www.azure.com</a:t>
            </a:r>
            <a:r>
              <a:rPr lang="en-US" dirty="0"/>
              <a:t> price</a:t>
            </a:r>
          </a:p>
          <a:p>
            <a:pPr marL="457200" lvl="1" indent="-457200">
              <a:buFont typeface="Arial" panose="020B0604020202020204" pitchFamily="34" charset="0"/>
              <a:buChar char="•"/>
            </a:pPr>
            <a:r>
              <a:rPr lang="en-US" b="1" dirty="0"/>
              <a:t>8% </a:t>
            </a:r>
            <a:r>
              <a:rPr lang="en-US" dirty="0"/>
              <a:t>global consumption rebate</a:t>
            </a:r>
          </a:p>
          <a:p>
            <a:pPr marL="457200" indent="-457200">
              <a:buFont typeface="Arial" panose="020B0604020202020204" pitchFamily="34" charset="0"/>
              <a:buChar char="•"/>
            </a:pPr>
            <a:r>
              <a:rPr lang="en-US" dirty="0"/>
              <a:t>For RI:</a:t>
            </a:r>
          </a:p>
          <a:p>
            <a:pPr marL="457200" lvl="1" indent="-457200">
              <a:buFont typeface="Arial" panose="020B0604020202020204" pitchFamily="34" charset="0"/>
              <a:buChar char="•"/>
            </a:pPr>
            <a:r>
              <a:rPr lang="en-US" b="1" dirty="0"/>
              <a:t>5% </a:t>
            </a:r>
            <a:r>
              <a:rPr lang="en-US" dirty="0"/>
              <a:t>discount and </a:t>
            </a:r>
            <a:r>
              <a:rPr lang="en-US" b="1" dirty="0"/>
              <a:t>10%</a:t>
            </a:r>
            <a:r>
              <a:rPr lang="en-US" dirty="0"/>
              <a:t> rebate on top of </a:t>
            </a:r>
            <a:r>
              <a:rPr lang="en-US" dirty="0">
                <a:hlinkClick r:id="rId2"/>
              </a:rPr>
              <a:t>www.azure.com</a:t>
            </a:r>
            <a:r>
              <a:rPr lang="en-US" dirty="0"/>
              <a:t> RI price</a:t>
            </a:r>
          </a:p>
          <a:p>
            <a:pPr marL="457200" indent="-457200">
              <a:buFont typeface="Arial" panose="020B0604020202020204" pitchFamily="34" charset="0"/>
              <a:buChar char="•"/>
            </a:pPr>
            <a:r>
              <a:rPr lang="en-US" dirty="0"/>
              <a:t>Also there may be additional rebates, provided by local subsidiary.</a:t>
            </a:r>
          </a:p>
        </p:txBody>
      </p:sp>
    </p:spTree>
    <p:extLst>
      <p:ext uri="{BB962C8B-B14F-4D97-AF65-F5344CB8AC3E}">
        <p14:creationId xmlns:p14="http://schemas.microsoft.com/office/powerpoint/2010/main" val="24030163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121767"/>
            <a:ext cx="11887878" cy="917575"/>
          </a:xfrm>
        </p:spPr>
        <p:txBody>
          <a:bodyPr/>
          <a:lstStyle/>
          <a:p>
            <a:r>
              <a:rPr lang="en-US" sz="3264" b="1" cap="small" spc="510" dirty="0">
                <a:solidFill>
                  <a:srgbClr val="FFFF00"/>
                </a:solidFill>
                <a:latin typeface="Segoe UI Semilight" charset="0"/>
                <a:cs typeface="Segoe UI Semilight" charset="0"/>
              </a:rPr>
              <a:t>Managed Instance</a:t>
            </a:r>
            <a:r>
              <a:rPr lang="en-US" sz="3264" cap="small" spc="510" dirty="0">
                <a:solidFill>
                  <a:schemeClr val="tx1"/>
                </a:solidFill>
                <a:latin typeface="Segoe UI Semilight" charset="0"/>
                <a:cs typeface="Segoe UI Semilight" charset="0"/>
              </a:rPr>
              <a:t>: </a:t>
            </a:r>
            <a:r>
              <a:rPr lang="en-US" sz="3264" spc="510" dirty="0">
                <a:solidFill>
                  <a:schemeClr val="tx1"/>
                </a:solidFill>
                <a:latin typeface="Segoe UI Semilight" charset="0"/>
                <a:cs typeface="Segoe UI Semilight" charset="0"/>
              </a:rPr>
              <a:t>destination for even the most demanding applications</a:t>
            </a:r>
          </a:p>
        </p:txBody>
      </p:sp>
      <p:sp>
        <p:nvSpPr>
          <p:cNvPr id="4" name="Text Placeholder 3"/>
          <p:cNvSpPr>
            <a:spLocks noGrp="1"/>
          </p:cNvSpPr>
          <p:nvPr>
            <p:ph type="body" sz="quarter" idx="10"/>
          </p:nvPr>
        </p:nvSpPr>
        <p:spPr>
          <a:xfrm>
            <a:off x="966767" y="1601294"/>
            <a:ext cx="10060066" cy="4153060"/>
          </a:xfrm>
        </p:spPr>
        <p:txBody>
          <a:bodyPr/>
          <a:lstStyle/>
          <a:p>
            <a:r>
              <a:rPr lang="en-US" sz="3264" dirty="0">
                <a:solidFill>
                  <a:schemeClr val="bg2"/>
                </a:solidFill>
                <a:latin typeface="+mn-lt"/>
                <a:cs typeface="+mn-cs"/>
              </a:rPr>
              <a:t>Offers full security &amp; isolation</a:t>
            </a:r>
          </a:p>
          <a:p>
            <a:pPr marL="799946" lvl="1" indent="-571390">
              <a:buFont typeface="Arial" panose="020B0604020202020204" pitchFamily="34" charset="0"/>
              <a:buChar char="•"/>
            </a:pPr>
            <a:r>
              <a:rPr lang="en-US" sz="2448" cap="small" dirty="0">
                <a:solidFill>
                  <a:schemeClr val="bg1"/>
                </a:solidFill>
                <a:latin typeface="+mn-lt"/>
                <a:cs typeface="+mn-cs"/>
              </a:rPr>
              <a:t>VNET enables full isolation, without public IP addresses</a:t>
            </a:r>
          </a:p>
          <a:p>
            <a:pPr marL="799946" lvl="1" indent="-571390">
              <a:buFont typeface="Arial" panose="020B0604020202020204" pitchFamily="34" charset="0"/>
              <a:buChar char="•"/>
            </a:pPr>
            <a:r>
              <a:rPr lang="en-US" sz="2448" cap="small" dirty="0">
                <a:solidFill>
                  <a:schemeClr val="bg1"/>
                </a:solidFill>
                <a:latin typeface="+mn-lt"/>
                <a:cs typeface="+mn-cs"/>
              </a:rPr>
              <a:t>VPN can make it part of your enterprise network</a:t>
            </a:r>
          </a:p>
          <a:p>
            <a:r>
              <a:rPr lang="en-US" sz="3264" dirty="0">
                <a:solidFill>
                  <a:schemeClr val="bg2"/>
                </a:solidFill>
                <a:latin typeface="+mn-lt"/>
                <a:cs typeface="+mn-cs"/>
              </a:rPr>
              <a:t>Decreases cost and risk of migration</a:t>
            </a:r>
          </a:p>
          <a:p>
            <a:pPr marL="799946" lvl="1" indent="-571390">
              <a:buFont typeface="Arial" panose="020B0604020202020204" pitchFamily="34" charset="0"/>
              <a:buChar char="•"/>
            </a:pPr>
            <a:r>
              <a:rPr lang="en-US" sz="2448" cap="small" dirty="0">
                <a:solidFill>
                  <a:schemeClr val="bg1"/>
                </a:solidFill>
                <a:latin typeface="+mn-lt"/>
                <a:cs typeface="+mn-cs"/>
              </a:rPr>
              <a:t>Instance design increases compatibility with on-premise SQL Server</a:t>
            </a:r>
          </a:p>
          <a:p>
            <a:pPr marL="799946" lvl="1" indent="-571390">
              <a:buFont typeface="Arial" panose="020B0604020202020204" pitchFamily="34" charset="0"/>
              <a:buChar char="•"/>
            </a:pPr>
            <a:r>
              <a:rPr lang="en-US" sz="2448" cap="small" dirty="0">
                <a:solidFill>
                  <a:schemeClr val="bg1"/>
                </a:solidFill>
                <a:latin typeface="+mn-lt"/>
                <a:cs typeface="+mn-cs"/>
              </a:rPr>
              <a:t>Database Migration Service further simplifies and automates migration</a:t>
            </a:r>
          </a:p>
          <a:p>
            <a:r>
              <a:rPr lang="en-US" sz="3264" dirty="0">
                <a:solidFill>
                  <a:schemeClr val="bg2"/>
                </a:solidFill>
                <a:latin typeface="+mn-lt"/>
                <a:cs typeface="+mn-cs"/>
              </a:rPr>
              <a:t>Offers new business model and pricing</a:t>
            </a:r>
          </a:p>
          <a:p>
            <a:pPr marL="799946" lvl="1" indent="-571390">
              <a:buFont typeface="Arial" panose="020B0604020202020204" pitchFamily="34" charset="0"/>
              <a:buChar char="•"/>
            </a:pPr>
            <a:r>
              <a:rPr lang="en-US" sz="2448" cap="small" dirty="0">
                <a:solidFill>
                  <a:schemeClr val="bg1"/>
                </a:solidFill>
                <a:latin typeface="+mn-lt"/>
                <a:cs typeface="+mn-cs"/>
              </a:rPr>
              <a:t>Ability to use on-premise SQL licenses</a:t>
            </a:r>
          </a:p>
        </p:txBody>
      </p:sp>
    </p:spTree>
    <p:extLst>
      <p:ext uri="{BB962C8B-B14F-4D97-AF65-F5344CB8AC3E}">
        <p14:creationId xmlns:p14="http://schemas.microsoft.com/office/powerpoint/2010/main" val="206863171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23820" y="171144"/>
            <a:ext cx="11887878" cy="917444"/>
          </a:xfrm>
        </p:spPr>
        <p:txBody>
          <a:bodyPr/>
          <a:lstStyle/>
          <a:p>
            <a:r>
              <a:rPr lang="en-US" sz="3199" cap="all" spc="510" dirty="0">
                <a:solidFill>
                  <a:schemeClr val="bg1"/>
                </a:solidFill>
                <a:latin typeface="Segoe UI Semilight" charset="0"/>
                <a:cs typeface="Segoe UI Semilight" charset="0"/>
              </a:rPr>
              <a:t>Full security &amp; isolation</a:t>
            </a:r>
          </a:p>
        </p:txBody>
      </p:sp>
      <p:sp>
        <p:nvSpPr>
          <p:cNvPr id="4" name="Rectangle 3">
            <a:extLst/>
          </p:cNvPr>
          <p:cNvSpPr/>
          <p:nvPr/>
        </p:nvSpPr>
        <p:spPr bwMode="auto">
          <a:xfrm>
            <a:off x="565141" y="1934038"/>
            <a:ext cx="4251357" cy="3277841"/>
          </a:xfrm>
          <a:prstGeom prst="rect">
            <a:avLst/>
          </a:prstGeom>
          <a:solidFill>
            <a:srgbClr val="CBECDA"/>
          </a:solidFill>
          <a:ln w="19050">
            <a:solidFill>
              <a:srgbClr val="66C49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p:cNvPr>
          <p:cNvSpPr/>
          <p:nvPr/>
        </p:nvSpPr>
        <p:spPr bwMode="auto">
          <a:xfrm>
            <a:off x="840546" y="2211074"/>
            <a:ext cx="3700548" cy="2697681"/>
          </a:xfrm>
          <a:prstGeom prst="rect">
            <a:avLst/>
          </a:prstGeom>
          <a:solidFill>
            <a:srgbClr val="E1D2E4"/>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Callout: Line with Accent Bar 5">
            <a:extLst/>
          </p:cNvPr>
          <p:cNvSpPr/>
          <p:nvPr/>
        </p:nvSpPr>
        <p:spPr bwMode="auto">
          <a:xfrm rot="5400000">
            <a:off x="9546578" y="1742931"/>
            <a:ext cx="824729" cy="4440272"/>
          </a:xfrm>
          <a:prstGeom prst="accentCallout1">
            <a:avLst>
              <a:gd name="adj1" fmla="val 49897"/>
              <a:gd name="adj2" fmla="val -6282"/>
              <a:gd name="adj3" fmla="val 49731"/>
              <a:gd name="adj4" fmla="val -69121"/>
            </a:avLst>
          </a:prstGeom>
          <a:solidFill>
            <a:schemeClr val="bg1"/>
          </a:solidFill>
          <a:ln w="19050">
            <a:solidFill>
              <a:srgbClr val="59B3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p:cNvSpPr txBox="1"/>
          <p:nvPr/>
        </p:nvSpPr>
        <p:spPr>
          <a:xfrm>
            <a:off x="994776" y="3212825"/>
            <a:ext cx="1357307" cy="282383"/>
          </a:xfrm>
          <a:prstGeom prst="rect">
            <a:avLst/>
          </a:prstGeom>
          <a:noFill/>
        </p:spPr>
        <p:txBody>
          <a:bodyPr wrap="none" rtlCol="0">
            <a:spAutoFit/>
          </a:bodyPr>
          <a:lstStyle/>
          <a:p>
            <a:pPr algn="ctr" defTabSz="932563"/>
            <a:r>
              <a:rPr lang="en-US" sz="1199" b="1" dirty="0">
                <a:solidFill>
                  <a:srgbClr val="007DA4"/>
                </a:solidFill>
                <a:latin typeface="Segoe UI"/>
              </a:rPr>
              <a:t>SQL Instance #1</a:t>
            </a:r>
          </a:p>
        </p:txBody>
      </p:sp>
      <p:sp>
        <p:nvSpPr>
          <p:cNvPr id="8" name="TextBox 7"/>
          <p:cNvSpPr txBox="1"/>
          <p:nvPr/>
        </p:nvSpPr>
        <p:spPr>
          <a:xfrm>
            <a:off x="3060276" y="3212825"/>
            <a:ext cx="1357307" cy="282383"/>
          </a:xfrm>
          <a:prstGeom prst="rect">
            <a:avLst/>
          </a:prstGeom>
          <a:noFill/>
        </p:spPr>
        <p:txBody>
          <a:bodyPr wrap="none" rtlCol="0">
            <a:spAutoFit/>
          </a:bodyPr>
          <a:lstStyle/>
          <a:p>
            <a:pPr algn="ctr" defTabSz="932563"/>
            <a:r>
              <a:rPr lang="en-US" sz="1199" b="1" dirty="0">
                <a:solidFill>
                  <a:srgbClr val="007DA4"/>
                </a:solidFill>
                <a:latin typeface="Segoe UI"/>
              </a:rPr>
              <a:t>SQL Instance #2</a:t>
            </a:r>
          </a:p>
        </p:txBody>
      </p:sp>
      <p:graphicFrame>
        <p:nvGraphicFramePr>
          <p:cNvPr id="9" name="Object 8">
            <a:extLst/>
          </p:cNvPr>
          <p:cNvGraphicFramePr>
            <a:graphicFrameLocks noChangeAspect="1"/>
          </p:cNvGraphicFramePr>
          <p:nvPr>
            <p:extLst/>
          </p:nvPr>
        </p:nvGraphicFramePr>
        <p:xfrm>
          <a:off x="11399178" y="3651321"/>
          <a:ext cx="614013" cy="613569"/>
        </p:xfrm>
        <a:graphic>
          <a:graphicData uri="http://schemas.openxmlformats.org/presentationml/2006/ole">
            <mc:AlternateContent xmlns:mc="http://schemas.openxmlformats.org/markup-compatibility/2006">
              <mc:Choice xmlns:v="urn:schemas-microsoft-com:vml" Requires="v">
                <p:oleObj spid="_x0000_s3074" name="CorelDRAW" r:id="rId4" imgW="2192109" imgH="2190886" progId="CorelDraw.Graphic.17">
                  <p:embed/>
                </p:oleObj>
              </mc:Choice>
              <mc:Fallback>
                <p:oleObj name="CorelDRAW" r:id="rId4" imgW="2192109" imgH="2190886" progId="CorelDraw.Graphic.17">
                  <p:embed/>
                  <p:pic>
                    <p:nvPicPr>
                      <p:cNvPr id="9" name="Object 8">
                        <a:extLst/>
                      </p:cNvPr>
                      <p:cNvPicPr/>
                      <p:nvPr/>
                    </p:nvPicPr>
                    <p:blipFill>
                      <a:blip r:embed="rId5"/>
                      <a:stretch>
                        <a:fillRect/>
                      </a:stretch>
                    </p:blipFill>
                    <p:spPr>
                      <a:xfrm>
                        <a:off x="11399178" y="3651321"/>
                        <a:ext cx="614013" cy="613569"/>
                      </a:xfrm>
                      <a:prstGeom prst="rect">
                        <a:avLst/>
                      </a:prstGeom>
                    </p:spPr>
                  </p:pic>
                </p:oleObj>
              </mc:Fallback>
            </mc:AlternateContent>
          </a:graphicData>
        </a:graphic>
      </p:graphicFrame>
      <p:graphicFrame>
        <p:nvGraphicFramePr>
          <p:cNvPr id="10" name="Object 9">
            <a:extLst/>
          </p:cNvPr>
          <p:cNvGraphicFramePr>
            <a:graphicFrameLocks noChangeAspect="1"/>
          </p:cNvGraphicFramePr>
          <p:nvPr>
            <p:extLst/>
          </p:nvPr>
        </p:nvGraphicFramePr>
        <p:xfrm>
          <a:off x="10505594" y="3651321"/>
          <a:ext cx="635799" cy="613569"/>
        </p:xfrm>
        <a:graphic>
          <a:graphicData uri="http://schemas.openxmlformats.org/presentationml/2006/ole">
            <mc:AlternateContent xmlns:mc="http://schemas.openxmlformats.org/markup-compatibility/2006">
              <mc:Choice xmlns:v="urn:schemas-microsoft-com:vml" Requires="v">
                <p:oleObj spid="_x0000_s3075" name="CorelDRAW" r:id="rId6" imgW="2270122" imgH="2190886" progId="CorelDraw.Graphic.17">
                  <p:embed/>
                </p:oleObj>
              </mc:Choice>
              <mc:Fallback>
                <p:oleObj name="CorelDRAW" r:id="rId6" imgW="2270122" imgH="2190886" progId="CorelDraw.Graphic.17">
                  <p:embed/>
                  <p:pic>
                    <p:nvPicPr>
                      <p:cNvPr id="10" name="Object 9">
                        <a:extLst/>
                      </p:cNvPr>
                      <p:cNvPicPr/>
                      <p:nvPr/>
                    </p:nvPicPr>
                    <p:blipFill>
                      <a:blip r:embed="rId7"/>
                      <a:stretch>
                        <a:fillRect/>
                      </a:stretch>
                    </p:blipFill>
                    <p:spPr>
                      <a:xfrm>
                        <a:off x="10505594" y="3651321"/>
                        <a:ext cx="635799" cy="613569"/>
                      </a:xfrm>
                      <a:prstGeom prst="rect">
                        <a:avLst/>
                      </a:prstGeom>
                    </p:spPr>
                  </p:pic>
                </p:oleObj>
              </mc:Fallback>
            </mc:AlternateContent>
          </a:graphicData>
        </a:graphic>
      </p:graphicFrame>
      <p:graphicFrame>
        <p:nvGraphicFramePr>
          <p:cNvPr id="11" name="Object 10">
            <a:extLst/>
          </p:cNvPr>
          <p:cNvGraphicFramePr>
            <a:graphicFrameLocks noChangeAspect="1"/>
          </p:cNvGraphicFramePr>
          <p:nvPr>
            <p:extLst/>
          </p:nvPr>
        </p:nvGraphicFramePr>
        <p:xfrm>
          <a:off x="9664098" y="3645542"/>
          <a:ext cx="586891" cy="625129"/>
        </p:xfrm>
        <a:graphic>
          <a:graphicData uri="http://schemas.openxmlformats.org/presentationml/2006/ole">
            <mc:AlternateContent xmlns:mc="http://schemas.openxmlformats.org/markup-compatibility/2006">
              <mc:Choice xmlns:v="urn:schemas-microsoft-com:vml" Requires="v">
                <p:oleObj spid="_x0000_s3076" name="CorelDRAW" r:id="rId8" imgW="2095309" imgH="2231299" progId="CorelDraw.Graphic.17">
                  <p:embed/>
                </p:oleObj>
              </mc:Choice>
              <mc:Fallback>
                <p:oleObj name="CorelDRAW" r:id="rId8" imgW="2095309" imgH="2231299" progId="CorelDraw.Graphic.17">
                  <p:embed/>
                  <p:pic>
                    <p:nvPicPr>
                      <p:cNvPr id="11" name="Object 10">
                        <a:extLst/>
                      </p:cNvPr>
                      <p:cNvPicPr/>
                      <p:nvPr/>
                    </p:nvPicPr>
                    <p:blipFill>
                      <a:blip r:embed="rId9"/>
                      <a:stretch>
                        <a:fillRect/>
                      </a:stretch>
                    </p:blipFill>
                    <p:spPr>
                      <a:xfrm>
                        <a:off x="9664098" y="3645542"/>
                        <a:ext cx="586891" cy="625129"/>
                      </a:xfrm>
                      <a:prstGeom prst="rect">
                        <a:avLst/>
                      </a:prstGeom>
                    </p:spPr>
                  </p:pic>
                </p:oleObj>
              </mc:Fallback>
            </mc:AlternateContent>
          </a:graphicData>
        </a:graphic>
      </p:graphicFrame>
      <p:graphicFrame>
        <p:nvGraphicFramePr>
          <p:cNvPr id="12" name="Object 11">
            <a:extLst/>
          </p:cNvPr>
          <p:cNvGraphicFramePr>
            <a:graphicFrameLocks noChangeAspect="1"/>
          </p:cNvGraphicFramePr>
          <p:nvPr>
            <p:extLst/>
          </p:nvPr>
        </p:nvGraphicFramePr>
        <p:xfrm>
          <a:off x="8766095" y="3651321"/>
          <a:ext cx="614013" cy="613569"/>
        </p:xfrm>
        <a:graphic>
          <a:graphicData uri="http://schemas.openxmlformats.org/presentationml/2006/ole">
            <mc:AlternateContent xmlns:mc="http://schemas.openxmlformats.org/markup-compatibility/2006">
              <mc:Choice xmlns:v="urn:schemas-microsoft-com:vml" Requires="v">
                <p:oleObj spid="_x0000_s3077" name="CorelDRAW" r:id="rId10" imgW="2192109" imgH="2190886" progId="CorelDraw.Graphic.17">
                  <p:embed/>
                </p:oleObj>
              </mc:Choice>
              <mc:Fallback>
                <p:oleObj name="CorelDRAW" r:id="rId10" imgW="2192109" imgH="2190886" progId="CorelDraw.Graphic.17">
                  <p:embed/>
                  <p:pic>
                    <p:nvPicPr>
                      <p:cNvPr id="12" name="Object 11">
                        <a:extLst/>
                      </p:cNvPr>
                      <p:cNvPicPr/>
                      <p:nvPr/>
                    </p:nvPicPr>
                    <p:blipFill>
                      <a:blip r:embed="rId11"/>
                      <a:stretch>
                        <a:fillRect/>
                      </a:stretch>
                    </p:blipFill>
                    <p:spPr>
                      <a:xfrm>
                        <a:off x="8766095" y="3651321"/>
                        <a:ext cx="614013" cy="613569"/>
                      </a:xfrm>
                      <a:prstGeom prst="rect">
                        <a:avLst/>
                      </a:prstGeom>
                    </p:spPr>
                  </p:pic>
                </p:oleObj>
              </mc:Fallback>
            </mc:AlternateContent>
          </a:graphicData>
        </a:graphic>
      </p:graphicFrame>
      <p:graphicFrame>
        <p:nvGraphicFramePr>
          <p:cNvPr id="13" name="Object 12">
            <a:extLst/>
          </p:cNvPr>
          <p:cNvGraphicFramePr>
            <a:graphicFrameLocks noChangeAspect="1"/>
          </p:cNvGraphicFramePr>
          <p:nvPr>
            <p:extLst/>
          </p:nvPr>
        </p:nvGraphicFramePr>
        <p:xfrm>
          <a:off x="7900551" y="3651321"/>
          <a:ext cx="581556" cy="613569"/>
        </p:xfrm>
        <a:graphic>
          <a:graphicData uri="http://schemas.openxmlformats.org/presentationml/2006/ole">
            <mc:AlternateContent xmlns:mc="http://schemas.openxmlformats.org/markup-compatibility/2006">
              <mc:Choice xmlns:v="urn:schemas-microsoft-com:vml" Requires="v">
                <p:oleObj spid="_x0000_s3078" name="CorelDRAW" r:id="rId12" imgW="2075703" imgH="2190886" progId="CorelDraw.Graphic.17">
                  <p:embed/>
                </p:oleObj>
              </mc:Choice>
              <mc:Fallback>
                <p:oleObj name="CorelDRAW" r:id="rId12" imgW="2075703" imgH="2190886" progId="CorelDraw.Graphic.17">
                  <p:embed/>
                  <p:pic>
                    <p:nvPicPr>
                      <p:cNvPr id="13" name="Object 12">
                        <a:extLst/>
                      </p:cNvPr>
                      <p:cNvPicPr/>
                      <p:nvPr/>
                    </p:nvPicPr>
                    <p:blipFill>
                      <a:blip r:embed="rId13"/>
                      <a:stretch>
                        <a:fillRect/>
                      </a:stretch>
                    </p:blipFill>
                    <p:spPr>
                      <a:xfrm>
                        <a:off x="7900551" y="3651321"/>
                        <a:ext cx="581556" cy="613569"/>
                      </a:xfrm>
                      <a:prstGeom prst="rect">
                        <a:avLst/>
                      </a:prstGeom>
                    </p:spPr>
                  </p:pic>
                </p:oleObj>
              </mc:Fallback>
            </mc:AlternateContent>
          </a:graphicData>
        </a:graphic>
      </p:graphicFrame>
      <p:cxnSp>
        <p:nvCxnSpPr>
          <p:cNvPr id="14" name="Straight Arrow Connector 13">
            <a:extLst/>
          </p:cNvPr>
          <p:cNvCxnSpPr>
            <a:cxnSpLocks/>
            <a:endCxn id="17" idx="3"/>
          </p:cNvCxnSpPr>
          <p:nvPr/>
        </p:nvCxnSpPr>
        <p:spPr>
          <a:xfrm flipH="1">
            <a:off x="10669558" y="5937905"/>
            <a:ext cx="424788" cy="0"/>
          </a:xfrm>
          <a:prstGeom prst="straightConnector1">
            <a:avLst/>
          </a:prstGeom>
          <a:ln w="38100">
            <a:solidFill>
              <a:srgbClr val="00817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p:cNvPr>
          <p:cNvCxnSpPr>
            <a:cxnSpLocks/>
            <a:stCxn id="17" idx="1"/>
            <a:endCxn id="21" idx="3"/>
          </p:cNvCxnSpPr>
          <p:nvPr/>
        </p:nvCxnSpPr>
        <p:spPr>
          <a:xfrm flipH="1" flipV="1">
            <a:off x="7637646" y="5927372"/>
            <a:ext cx="289099" cy="10534"/>
          </a:xfrm>
          <a:prstGeom prst="straightConnector1">
            <a:avLst/>
          </a:prstGeom>
          <a:ln w="38100">
            <a:solidFill>
              <a:srgbClr val="00817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16514" y="6387988"/>
            <a:ext cx="2418699" cy="282383"/>
          </a:xfrm>
          <a:prstGeom prst="rect">
            <a:avLst/>
          </a:prstGeom>
          <a:noFill/>
        </p:spPr>
        <p:txBody>
          <a:bodyPr wrap="square" rtlCol="0">
            <a:spAutoFit/>
          </a:bodyPr>
          <a:lstStyle/>
          <a:p>
            <a:pPr algn="ctr" defTabSz="932563"/>
            <a:r>
              <a:rPr lang="en-US" sz="1199" b="1" dirty="0">
                <a:solidFill>
                  <a:srgbClr val="008171"/>
                </a:solidFill>
                <a:latin typeface="Segoe UI"/>
              </a:rPr>
              <a:t>IPsec IKE S2S VPN Tunnel</a:t>
            </a:r>
          </a:p>
        </p:txBody>
      </p:sp>
      <p:graphicFrame>
        <p:nvGraphicFramePr>
          <p:cNvPr id="17" name="Object 16">
            <a:extLst/>
          </p:cNvPr>
          <p:cNvGraphicFramePr>
            <a:graphicFrameLocks noChangeAspect="1"/>
          </p:cNvGraphicFramePr>
          <p:nvPr>
            <p:extLst/>
          </p:nvPr>
        </p:nvGraphicFramePr>
        <p:xfrm>
          <a:off x="7926746" y="5674491"/>
          <a:ext cx="2742810" cy="526827"/>
        </p:xfrm>
        <a:graphic>
          <a:graphicData uri="http://schemas.openxmlformats.org/presentationml/2006/ole">
            <mc:AlternateContent xmlns:mc="http://schemas.openxmlformats.org/markup-compatibility/2006">
              <mc:Choice xmlns:v="urn:schemas-microsoft-com:vml" Requires="v">
                <p:oleObj spid="_x0000_s3079" name="CorelDRAW" r:id="rId14" imgW="1843300" imgH="354738" progId="CorelDraw.Graphic.17">
                  <p:embed/>
                </p:oleObj>
              </mc:Choice>
              <mc:Fallback>
                <p:oleObj name="CorelDRAW" r:id="rId14" imgW="1843300" imgH="354738" progId="CorelDraw.Graphic.17">
                  <p:embed/>
                  <p:pic>
                    <p:nvPicPr>
                      <p:cNvPr id="17" name="Object 16">
                        <a:extLst/>
                      </p:cNvPr>
                      <p:cNvPicPr/>
                      <p:nvPr/>
                    </p:nvPicPr>
                    <p:blipFill>
                      <a:blip r:embed="rId15"/>
                      <a:stretch>
                        <a:fillRect/>
                      </a:stretch>
                    </p:blipFill>
                    <p:spPr>
                      <a:xfrm>
                        <a:off x="7926746" y="5674491"/>
                        <a:ext cx="2742810" cy="526827"/>
                      </a:xfrm>
                      <a:prstGeom prst="rect">
                        <a:avLst/>
                      </a:prstGeom>
                    </p:spPr>
                  </p:pic>
                </p:oleObj>
              </mc:Fallback>
            </mc:AlternateContent>
          </a:graphicData>
        </a:graphic>
      </p:graphicFrame>
      <p:graphicFrame>
        <p:nvGraphicFramePr>
          <p:cNvPr id="18" name="Object 17">
            <a:extLst/>
          </p:cNvPr>
          <p:cNvGraphicFramePr>
            <a:graphicFrameLocks noChangeAspect="1"/>
          </p:cNvGraphicFramePr>
          <p:nvPr>
            <p:extLst/>
          </p:nvPr>
        </p:nvGraphicFramePr>
        <p:xfrm>
          <a:off x="10961195" y="5101773"/>
          <a:ext cx="1171614" cy="1225439"/>
        </p:xfrm>
        <a:graphic>
          <a:graphicData uri="http://schemas.openxmlformats.org/presentationml/2006/ole">
            <mc:AlternateContent xmlns:mc="http://schemas.openxmlformats.org/markup-compatibility/2006">
              <mc:Choice xmlns:v="urn:schemas-microsoft-com:vml" Requires="v">
                <p:oleObj spid="_x0000_s3080" name="CorelDRAW" r:id="rId16" imgW="1036218" imgH="1084217" progId="CorelDraw.Graphic.17">
                  <p:embed/>
                </p:oleObj>
              </mc:Choice>
              <mc:Fallback>
                <p:oleObj name="CorelDRAW" r:id="rId16" imgW="1036218" imgH="1084217" progId="CorelDraw.Graphic.17">
                  <p:embed/>
                  <p:pic>
                    <p:nvPicPr>
                      <p:cNvPr id="18" name="Object 17">
                        <a:extLst/>
                      </p:cNvPr>
                      <p:cNvPicPr/>
                      <p:nvPr/>
                    </p:nvPicPr>
                    <p:blipFill>
                      <a:blip r:embed="rId17"/>
                      <a:stretch>
                        <a:fillRect/>
                      </a:stretch>
                    </p:blipFill>
                    <p:spPr>
                      <a:xfrm>
                        <a:off x="10961195" y="5101773"/>
                        <a:ext cx="1171614" cy="1225439"/>
                      </a:xfrm>
                      <a:prstGeom prst="rect">
                        <a:avLst/>
                      </a:prstGeom>
                    </p:spPr>
                  </p:pic>
                </p:oleObj>
              </mc:Fallback>
            </mc:AlternateContent>
          </a:graphicData>
        </a:graphic>
      </p:graphicFrame>
      <p:sp>
        <p:nvSpPr>
          <p:cNvPr id="19" name="TextBox 18">
            <a:extLst/>
          </p:cNvPr>
          <p:cNvSpPr txBox="1"/>
          <p:nvPr/>
        </p:nvSpPr>
        <p:spPr>
          <a:xfrm>
            <a:off x="10914927" y="6387988"/>
            <a:ext cx="1264151" cy="282383"/>
          </a:xfrm>
          <a:prstGeom prst="rect">
            <a:avLst/>
          </a:prstGeom>
          <a:noFill/>
        </p:spPr>
        <p:txBody>
          <a:bodyPr wrap="square" rtlCol="0">
            <a:spAutoFit/>
          </a:bodyPr>
          <a:lstStyle/>
          <a:p>
            <a:pPr algn="ctr" defTabSz="932563"/>
            <a:r>
              <a:rPr lang="sr-Cyrl-RS" sz="1199" b="1" dirty="0">
                <a:solidFill>
                  <a:srgbClr val="277B9D"/>
                </a:solidFill>
                <a:latin typeface="Segoe UI"/>
              </a:rPr>
              <a:t>о</a:t>
            </a:r>
            <a:r>
              <a:rPr lang="en-US" sz="1199" b="1" dirty="0">
                <a:solidFill>
                  <a:srgbClr val="277B9D"/>
                </a:solidFill>
                <a:latin typeface="Segoe UI"/>
              </a:rPr>
              <a:t>n</a:t>
            </a:r>
            <a:r>
              <a:rPr lang="sr-Cyrl-RS" sz="1199" b="1" dirty="0">
                <a:solidFill>
                  <a:srgbClr val="277B9D"/>
                </a:solidFill>
                <a:latin typeface="Segoe UI"/>
              </a:rPr>
              <a:t>-</a:t>
            </a:r>
            <a:r>
              <a:rPr lang="en-US" sz="1199" b="1" dirty="0">
                <a:solidFill>
                  <a:srgbClr val="277B9D"/>
                </a:solidFill>
                <a:latin typeface="Segoe UI"/>
              </a:rPr>
              <a:t>premises</a:t>
            </a:r>
          </a:p>
        </p:txBody>
      </p:sp>
      <p:sp>
        <p:nvSpPr>
          <p:cNvPr id="20" name="TextBox 19">
            <a:extLst/>
          </p:cNvPr>
          <p:cNvSpPr txBox="1"/>
          <p:nvPr/>
        </p:nvSpPr>
        <p:spPr>
          <a:xfrm>
            <a:off x="6361823" y="6387988"/>
            <a:ext cx="1713195" cy="470593"/>
          </a:xfrm>
          <a:prstGeom prst="rect">
            <a:avLst/>
          </a:prstGeom>
          <a:solidFill>
            <a:schemeClr val="bg2"/>
          </a:solidFill>
        </p:spPr>
        <p:txBody>
          <a:bodyPr wrap="square" rtlCol="0">
            <a:spAutoFit/>
          </a:bodyPr>
          <a:lstStyle/>
          <a:p>
            <a:pPr algn="ctr" defTabSz="932563"/>
            <a:r>
              <a:rPr lang="en-US" sz="1199" b="1" dirty="0">
                <a:solidFill>
                  <a:srgbClr val="0071C5"/>
                </a:solidFill>
                <a:latin typeface="Segoe UI"/>
              </a:rPr>
              <a:t>VPN / Express Route Gateway</a:t>
            </a:r>
          </a:p>
        </p:txBody>
      </p:sp>
      <p:graphicFrame>
        <p:nvGraphicFramePr>
          <p:cNvPr id="21" name="Object 20">
            <a:extLst/>
          </p:cNvPr>
          <p:cNvGraphicFramePr>
            <a:graphicFrameLocks noChangeAspect="1"/>
          </p:cNvGraphicFramePr>
          <p:nvPr>
            <p:extLst/>
          </p:nvPr>
        </p:nvGraphicFramePr>
        <p:xfrm>
          <a:off x="6794805" y="5505951"/>
          <a:ext cx="842842" cy="842842"/>
        </p:xfrm>
        <a:graphic>
          <a:graphicData uri="http://schemas.openxmlformats.org/presentationml/2006/ole">
            <mc:AlternateContent xmlns:mc="http://schemas.openxmlformats.org/markup-compatibility/2006">
              <mc:Choice xmlns:v="urn:schemas-microsoft-com:vml" Requires="v">
                <p:oleObj spid="_x0000_s3081" name="CorelDRAW" r:id="rId18" imgW="1991156" imgH="1990045" progId="CorelDraw.Graphic.17">
                  <p:embed/>
                </p:oleObj>
              </mc:Choice>
              <mc:Fallback>
                <p:oleObj name="CorelDRAW" r:id="rId18" imgW="1991156" imgH="1990045" progId="CorelDraw.Graphic.17">
                  <p:embed/>
                  <p:pic>
                    <p:nvPicPr>
                      <p:cNvPr id="21" name="Object 20">
                        <a:extLst/>
                      </p:cNvPr>
                      <p:cNvPicPr/>
                      <p:nvPr/>
                    </p:nvPicPr>
                    <p:blipFill>
                      <a:blip r:embed="rId19"/>
                      <a:stretch>
                        <a:fillRect/>
                      </a:stretch>
                    </p:blipFill>
                    <p:spPr>
                      <a:xfrm>
                        <a:off x="6794805" y="5505951"/>
                        <a:ext cx="842842" cy="842842"/>
                      </a:xfrm>
                      <a:prstGeom prst="rect">
                        <a:avLst/>
                      </a:prstGeom>
                    </p:spPr>
                  </p:pic>
                </p:oleObj>
              </mc:Fallback>
            </mc:AlternateContent>
          </a:graphicData>
        </a:graphic>
      </p:graphicFrame>
      <p:cxnSp>
        <p:nvCxnSpPr>
          <p:cNvPr id="22" name="Connector: Elbow 21">
            <a:extLst/>
          </p:cNvPr>
          <p:cNvCxnSpPr>
            <a:cxnSpLocks/>
            <a:stCxn id="21" idx="0"/>
            <a:endCxn id="24" idx="3"/>
          </p:cNvCxnSpPr>
          <p:nvPr/>
        </p:nvCxnSpPr>
        <p:spPr>
          <a:xfrm rot="16200000" flipV="1">
            <a:off x="4362345" y="2652069"/>
            <a:ext cx="2725001" cy="2982762"/>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Object 22">
            <a:extLst/>
          </p:cNvPr>
          <p:cNvGraphicFramePr>
            <a:graphicFrameLocks noChangeAspect="1"/>
          </p:cNvGraphicFramePr>
          <p:nvPr>
            <p:extLst/>
          </p:nvPr>
        </p:nvGraphicFramePr>
        <p:xfrm>
          <a:off x="1178895" y="3553337"/>
          <a:ext cx="989071" cy="925257"/>
        </p:xfrm>
        <a:graphic>
          <a:graphicData uri="http://schemas.openxmlformats.org/presentationml/2006/ole">
            <mc:AlternateContent xmlns:mc="http://schemas.openxmlformats.org/markup-compatibility/2006">
              <mc:Choice xmlns:v="urn:schemas-microsoft-com:vml" Requires="v">
                <p:oleObj spid="_x0000_s3082" name="CorelDRAW" r:id="rId20" imgW="344317" imgH="322489" progId="CorelDraw.Graphic.17">
                  <p:embed/>
                </p:oleObj>
              </mc:Choice>
              <mc:Fallback>
                <p:oleObj name="CorelDRAW" r:id="rId20" imgW="344317" imgH="322489" progId="CorelDraw.Graphic.17">
                  <p:embed/>
                  <p:pic>
                    <p:nvPicPr>
                      <p:cNvPr id="23" name="Object 22">
                        <a:extLst/>
                      </p:cNvPr>
                      <p:cNvPicPr/>
                      <p:nvPr/>
                    </p:nvPicPr>
                    <p:blipFill>
                      <a:blip r:embed="rId21"/>
                      <a:stretch>
                        <a:fillRect/>
                      </a:stretch>
                    </p:blipFill>
                    <p:spPr>
                      <a:xfrm>
                        <a:off x="1178895" y="3553337"/>
                        <a:ext cx="989071" cy="925257"/>
                      </a:xfrm>
                      <a:prstGeom prst="rect">
                        <a:avLst/>
                      </a:prstGeom>
                    </p:spPr>
                  </p:pic>
                </p:oleObj>
              </mc:Fallback>
            </mc:AlternateContent>
          </a:graphicData>
        </a:graphic>
      </p:graphicFrame>
      <p:graphicFrame>
        <p:nvGraphicFramePr>
          <p:cNvPr id="24" name="Object 23">
            <a:extLst/>
          </p:cNvPr>
          <p:cNvGraphicFramePr>
            <a:graphicFrameLocks noChangeAspect="1"/>
          </p:cNvGraphicFramePr>
          <p:nvPr>
            <p:extLst/>
          </p:nvPr>
        </p:nvGraphicFramePr>
        <p:xfrm>
          <a:off x="3244393" y="2318322"/>
          <a:ext cx="989071" cy="925257"/>
        </p:xfrm>
        <a:graphic>
          <a:graphicData uri="http://schemas.openxmlformats.org/presentationml/2006/ole">
            <mc:AlternateContent xmlns:mc="http://schemas.openxmlformats.org/markup-compatibility/2006">
              <mc:Choice xmlns:v="urn:schemas-microsoft-com:vml" Requires="v">
                <p:oleObj spid="_x0000_s3083" name="CorelDRAW" r:id="rId22" imgW="344317" imgH="322489" progId="CorelDraw.Graphic.17">
                  <p:embed/>
                </p:oleObj>
              </mc:Choice>
              <mc:Fallback>
                <p:oleObj name="CorelDRAW" r:id="rId22" imgW="344317" imgH="322489" progId="CorelDraw.Graphic.17">
                  <p:embed/>
                  <p:pic>
                    <p:nvPicPr>
                      <p:cNvPr id="24" name="Object 23">
                        <a:extLst/>
                      </p:cNvPr>
                      <p:cNvPicPr/>
                      <p:nvPr/>
                    </p:nvPicPr>
                    <p:blipFill>
                      <a:blip r:embed="rId21"/>
                      <a:stretch>
                        <a:fillRect/>
                      </a:stretch>
                    </p:blipFill>
                    <p:spPr>
                      <a:xfrm>
                        <a:off x="3244393" y="2318322"/>
                        <a:ext cx="989071" cy="925257"/>
                      </a:xfrm>
                      <a:prstGeom prst="rect">
                        <a:avLst/>
                      </a:prstGeom>
                    </p:spPr>
                  </p:pic>
                </p:oleObj>
              </mc:Fallback>
            </mc:AlternateContent>
          </a:graphicData>
        </a:graphic>
      </p:graphicFrame>
      <p:graphicFrame>
        <p:nvGraphicFramePr>
          <p:cNvPr id="25" name="Object 24">
            <a:extLst/>
          </p:cNvPr>
          <p:cNvGraphicFramePr>
            <a:graphicFrameLocks noChangeAspect="1"/>
          </p:cNvGraphicFramePr>
          <p:nvPr>
            <p:extLst/>
          </p:nvPr>
        </p:nvGraphicFramePr>
        <p:xfrm>
          <a:off x="1178895" y="2318322"/>
          <a:ext cx="989071" cy="925257"/>
        </p:xfrm>
        <a:graphic>
          <a:graphicData uri="http://schemas.openxmlformats.org/presentationml/2006/ole">
            <mc:AlternateContent xmlns:mc="http://schemas.openxmlformats.org/markup-compatibility/2006">
              <mc:Choice xmlns:v="urn:schemas-microsoft-com:vml" Requires="v">
                <p:oleObj spid="_x0000_s3084" name="CorelDRAW" r:id="rId23" imgW="344317" imgH="322489" progId="CorelDraw.Graphic.17">
                  <p:embed/>
                </p:oleObj>
              </mc:Choice>
              <mc:Fallback>
                <p:oleObj name="CorelDRAW" r:id="rId23" imgW="344317" imgH="322489" progId="CorelDraw.Graphic.17">
                  <p:embed/>
                  <p:pic>
                    <p:nvPicPr>
                      <p:cNvPr id="25" name="Object 24">
                        <a:extLst/>
                      </p:cNvPr>
                      <p:cNvPicPr/>
                      <p:nvPr/>
                    </p:nvPicPr>
                    <p:blipFill>
                      <a:blip r:embed="rId21"/>
                      <a:stretch>
                        <a:fillRect/>
                      </a:stretch>
                    </p:blipFill>
                    <p:spPr>
                      <a:xfrm>
                        <a:off x="1178895" y="2318322"/>
                        <a:ext cx="989071" cy="925257"/>
                      </a:xfrm>
                      <a:prstGeom prst="rect">
                        <a:avLst/>
                      </a:prstGeom>
                    </p:spPr>
                  </p:pic>
                </p:oleObj>
              </mc:Fallback>
            </mc:AlternateContent>
          </a:graphicData>
        </a:graphic>
      </p:graphicFrame>
      <p:cxnSp>
        <p:nvCxnSpPr>
          <p:cNvPr id="26" name="Connector: Elbow 25">
            <a:extLst/>
          </p:cNvPr>
          <p:cNvCxnSpPr>
            <a:cxnSpLocks/>
            <a:endCxn id="25" idx="0"/>
          </p:cNvCxnSpPr>
          <p:nvPr/>
        </p:nvCxnSpPr>
        <p:spPr>
          <a:xfrm rot="10800000" flipV="1">
            <a:off x="1673429" y="1460792"/>
            <a:ext cx="7534269" cy="857529"/>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p:cNvPr>
          <p:cNvCxnSpPr>
            <a:cxnSpLocks/>
            <a:endCxn id="24" idx="0"/>
          </p:cNvCxnSpPr>
          <p:nvPr/>
        </p:nvCxnSpPr>
        <p:spPr>
          <a:xfrm rot="10800000" flipV="1">
            <a:off x="3738928" y="1705660"/>
            <a:ext cx="5468770" cy="612660"/>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p:cNvPr>
          <p:cNvCxnSpPr>
            <a:cxnSpLocks/>
            <a:stCxn id="24" idx="1"/>
            <a:endCxn id="23" idx="3"/>
          </p:cNvCxnSpPr>
          <p:nvPr/>
        </p:nvCxnSpPr>
        <p:spPr>
          <a:xfrm rot="10800000" flipV="1">
            <a:off x="2167965" y="2780949"/>
            <a:ext cx="1076429" cy="1235016"/>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p:cNvPr>
          <p:cNvSpPr txBox="1"/>
          <p:nvPr/>
        </p:nvSpPr>
        <p:spPr>
          <a:xfrm>
            <a:off x="995935" y="4446305"/>
            <a:ext cx="1357307" cy="282383"/>
          </a:xfrm>
          <a:prstGeom prst="rect">
            <a:avLst/>
          </a:prstGeom>
          <a:noFill/>
        </p:spPr>
        <p:txBody>
          <a:bodyPr wrap="none" rtlCol="0">
            <a:spAutoFit/>
          </a:bodyPr>
          <a:lstStyle/>
          <a:p>
            <a:pPr algn="ctr" defTabSz="932563"/>
            <a:r>
              <a:rPr lang="en-US" sz="1199" b="1" dirty="0">
                <a:solidFill>
                  <a:srgbClr val="007DA4"/>
                </a:solidFill>
                <a:latin typeface="Segoe UI"/>
              </a:rPr>
              <a:t>SQL Instance #3</a:t>
            </a:r>
          </a:p>
        </p:txBody>
      </p:sp>
      <p:graphicFrame>
        <p:nvGraphicFramePr>
          <p:cNvPr id="30" name="Object 29">
            <a:extLst/>
          </p:cNvPr>
          <p:cNvGraphicFramePr>
            <a:graphicFrameLocks noChangeAspect="1"/>
          </p:cNvGraphicFramePr>
          <p:nvPr>
            <p:extLst/>
          </p:nvPr>
        </p:nvGraphicFramePr>
        <p:xfrm>
          <a:off x="9411615" y="1663528"/>
          <a:ext cx="1115409" cy="1115409"/>
        </p:xfrm>
        <a:graphic>
          <a:graphicData uri="http://schemas.openxmlformats.org/presentationml/2006/ole">
            <mc:AlternateContent xmlns:mc="http://schemas.openxmlformats.org/markup-compatibility/2006">
              <mc:Choice xmlns:v="urn:schemas-microsoft-com:vml" Requires="v">
                <p:oleObj spid="_x0000_s3085" name="CorelDRAW" r:id="rId24" imgW="344725" imgH="344125" progId="CorelDraw.Graphic.17">
                  <p:embed/>
                </p:oleObj>
              </mc:Choice>
              <mc:Fallback>
                <p:oleObj name="CorelDRAW" r:id="rId24" imgW="344725" imgH="344125" progId="CorelDraw.Graphic.17">
                  <p:embed/>
                  <p:pic>
                    <p:nvPicPr>
                      <p:cNvPr id="30" name="Object 29">
                        <a:extLst/>
                      </p:cNvPr>
                      <p:cNvPicPr/>
                      <p:nvPr/>
                    </p:nvPicPr>
                    <p:blipFill>
                      <a:blip r:embed="rId25"/>
                      <a:stretch>
                        <a:fillRect/>
                      </a:stretch>
                    </p:blipFill>
                    <p:spPr>
                      <a:xfrm>
                        <a:off x="9411615" y="1663528"/>
                        <a:ext cx="1115409" cy="1115409"/>
                      </a:xfrm>
                      <a:prstGeom prst="rect">
                        <a:avLst/>
                      </a:prstGeom>
                    </p:spPr>
                  </p:pic>
                </p:oleObj>
              </mc:Fallback>
            </mc:AlternateContent>
          </a:graphicData>
        </a:graphic>
      </p:graphicFrame>
      <p:sp>
        <p:nvSpPr>
          <p:cNvPr id="31" name="Rectangle 30">
            <a:extLst/>
          </p:cNvPr>
          <p:cNvSpPr/>
          <p:nvPr/>
        </p:nvSpPr>
        <p:spPr bwMode="auto">
          <a:xfrm>
            <a:off x="9207700" y="1460793"/>
            <a:ext cx="1523783" cy="1523783"/>
          </a:xfrm>
          <a:prstGeom prst="rect">
            <a:avLst/>
          </a:prstGeom>
          <a:noFill/>
          <a:ln w="19050">
            <a:solidFill>
              <a:srgbClr val="59B3D8"/>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199" dirty="0">
                <a:solidFill>
                  <a:srgbClr val="59B3D8"/>
                </a:solidFill>
                <a:latin typeface="Segoe UI Semibold" panose="020B0702040204020203" pitchFamily="34" charset="0"/>
                <a:ea typeface="Segoe UI" panose="020B0502040204020203" pitchFamily="34" charset="0"/>
                <a:cs typeface="Segoe UI Semibold" panose="020B0702040204020203" pitchFamily="34" charset="0"/>
              </a:rPr>
              <a:t>VNet1</a:t>
            </a:r>
          </a:p>
        </p:txBody>
      </p:sp>
      <p:grpSp>
        <p:nvGrpSpPr>
          <p:cNvPr id="32" name="Group 31">
            <a:extLst/>
          </p:cNvPr>
          <p:cNvGrpSpPr/>
          <p:nvPr/>
        </p:nvGrpSpPr>
        <p:grpSpPr>
          <a:xfrm>
            <a:off x="4541094" y="1932963"/>
            <a:ext cx="4666605" cy="558375"/>
            <a:chOff x="4540856" y="1664049"/>
            <a:chExt cx="4667267" cy="558454"/>
          </a:xfrm>
        </p:grpSpPr>
        <p:cxnSp>
          <p:nvCxnSpPr>
            <p:cNvPr id="33" name="Straight Arrow Connector 32">
              <a:extLst/>
            </p:cNvPr>
            <p:cNvCxnSpPr>
              <a:cxnSpLocks/>
              <a:endCxn id="31" idx="1"/>
            </p:cNvCxnSpPr>
            <p:nvPr/>
          </p:nvCxnSpPr>
          <p:spPr>
            <a:xfrm>
              <a:off x="4540856" y="2222503"/>
              <a:ext cx="4667267" cy="0"/>
            </a:xfrm>
            <a:prstGeom prst="straightConnector1">
              <a:avLst/>
            </a:prstGeom>
            <a:ln w="38100">
              <a:solidFill>
                <a:srgbClr val="A379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p:cNvPr>
            <p:cNvSpPr/>
            <p:nvPr/>
          </p:nvSpPr>
          <p:spPr>
            <a:xfrm>
              <a:off x="6258947" y="1664049"/>
              <a:ext cx="1221782" cy="282423"/>
            </a:xfrm>
            <a:prstGeom prst="rect">
              <a:avLst/>
            </a:prstGeom>
          </p:spPr>
          <p:txBody>
            <a:bodyPr wrap="none">
              <a:spAutoFit/>
            </a:bodyPr>
            <a:lstStyle/>
            <a:p>
              <a:pPr algn="ctr" defTabSz="932563"/>
              <a:r>
                <a:rPr lang="en-US" sz="1199" b="1" dirty="0" err="1">
                  <a:solidFill>
                    <a:srgbClr val="A379AE"/>
                  </a:solidFill>
                  <a:latin typeface="Segoe UI"/>
                </a:rPr>
                <a:t>VNet</a:t>
              </a:r>
              <a:r>
                <a:rPr lang="en-US" sz="1199" b="1" dirty="0">
                  <a:solidFill>
                    <a:srgbClr val="A379AE"/>
                  </a:solidFill>
                  <a:latin typeface="Segoe UI"/>
                </a:rPr>
                <a:t>-to-</a:t>
              </a:r>
              <a:r>
                <a:rPr lang="en-US" sz="1199" b="1" dirty="0" err="1">
                  <a:solidFill>
                    <a:srgbClr val="A379AE"/>
                  </a:solidFill>
                  <a:latin typeface="Segoe UI"/>
                </a:rPr>
                <a:t>VNet</a:t>
              </a:r>
              <a:endParaRPr lang="en-US" sz="1199" dirty="0">
                <a:solidFill>
                  <a:srgbClr val="A379AE"/>
                </a:solidFill>
                <a:latin typeface="Segoe UI"/>
              </a:endParaRPr>
            </a:p>
          </p:txBody>
        </p:sp>
      </p:grpSp>
      <p:grpSp>
        <p:nvGrpSpPr>
          <p:cNvPr id="35" name="Group 34">
            <a:extLst/>
          </p:cNvPr>
          <p:cNvGrpSpPr/>
          <p:nvPr/>
        </p:nvGrpSpPr>
        <p:grpSpPr>
          <a:xfrm>
            <a:off x="4816498" y="3342158"/>
            <a:ext cx="1982809" cy="470593"/>
            <a:chOff x="4816299" y="3073444"/>
            <a:chExt cx="1983090" cy="470660"/>
          </a:xfrm>
        </p:grpSpPr>
        <p:sp>
          <p:nvSpPr>
            <p:cNvPr id="36" name="TextBox 35">
              <a:extLst/>
            </p:cNvPr>
            <p:cNvSpPr txBox="1"/>
            <p:nvPr/>
          </p:nvSpPr>
          <p:spPr>
            <a:xfrm>
              <a:off x="5126726" y="3073444"/>
              <a:ext cx="1672663" cy="470660"/>
            </a:xfrm>
            <a:prstGeom prst="rect">
              <a:avLst/>
            </a:prstGeom>
            <a:noFill/>
          </p:spPr>
          <p:txBody>
            <a:bodyPr wrap="square" rtlCol="0">
              <a:spAutoFit/>
            </a:bodyPr>
            <a:lstStyle/>
            <a:p>
              <a:pPr defTabSz="932563"/>
              <a:r>
                <a:rPr lang="en-US" sz="1199" b="1" dirty="0">
                  <a:solidFill>
                    <a:srgbClr val="66C491"/>
                  </a:solidFill>
                  <a:latin typeface="Segoe UI" panose="020B0502040204020203" pitchFamily="34" charset="0"/>
                  <a:cs typeface="Segoe UI" panose="020B0502040204020203" pitchFamily="34" charset="0"/>
                </a:rPr>
                <a:t>Network isolation </a:t>
              </a:r>
              <a:r>
                <a:rPr lang="en-US" sz="1199" dirty="0">
                  <a:solidFill>
                    <a:srgbClr val="66C491"/>
                  </a:solidFill>
                  <a:latin typeface="Segoe UI"/>
                </a:rPr>
                <a:t>(customer VNET)</a:t>
              </a:r>
            </a:p>
          </p:txBody>
        </p:sp>
        <p:cxnSp>
          <p:nvCxnSpPr>
            <p:cNvPr id="37" name="Straight Arrow Connector 36">
              <a:extLst/>
            </p:cNvPr>
            <p:cNvCxnSpPr>
              <a:cxnSpLocks/>
              <a:stCxn id="36" idx="1"/>
              <a:endCxn id="4" idx="3"/>
            </p:cNvCxnSpPr>
            <p:nvPr/>
          </p:nvCxnSpPr>
          <p:spPr>
            <a:xfrm flipH="1" flipV="1">
              <a:off x="4816299" y="3304278"/>
              <a:ext cx="310427" cy="4496"/>
            </a:xfrm>
            <a:prstGeom prst="straightConnector1">
              <a:avLst/>
            </a:prstGeom>
            <a:ln w="19050">
              <a:solidFill>
                <a:srgbClr val="66C4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p:cNvPr>
          <p:cNvGrpSpPr/>
          <p:nvPr/>
        </p:nvGrpSpPr>
        <p:grpSpPr>
          <a:xfrm>
            <a:off x="4541095" y="4378696"/>
            <a:ext cx="2286379" cy="470593"/>
            <a:chOff x="4540857" y="4110130"/>
            <a:chExt cx="2286704" cy="470660"/>
          </a:xfrm>
        </p:grpSpPr>
        <p:sp>
          <p:nvSpPr>
            <p:cNvPr id="39" name="TextBox 38">
              <a:extLst/>
            </p:cNvPr>
            <p:cNvSpPr txBox="1"/>
            <p:nvPr/>
          </p:nvSpPr>
          <p:spPr>
            <a:xfrm>
              <a:off x="5126726" y="4110130"/>
              <a:ext cx="1700835" cy="470660"/>
            </a:xfrm>
            <a:prstGeom prst="rect">
              <a:avLst/>
            </a:prstGeom>
            <a:noFill/>
          </p:spPr>
          <p:txBody>
            <a:bodyPr wrap="square" rtlCol="0">
              <a:spAutoFit/>
            </a:bodyPr>
            <a:lstStyle/>
            <a:p>
              <a:pPr defTabSz="932563"/>
              <a:r>
                <a:rPr lang="en-US" sz="1199" b="1" dirty="0">
                  <a:solidFill>
                    <a:srgbClr val="A379AE"/>
                  </a:solidFill>
                  <a:latin typeface="Segoe UI" panose="020B0502040204020203" pitchFamily="34" charset="0"/>
                  <a:cs typeface="Segoe UI" panose="020B0502040204020203" pitchFamily="34" charset="0"/>
                </a:rPr>
                <a:t>Tenant isolation</a:t>
              </a:r>
              <a:endParaRPr lang="sr-Cyrl-RS" sz="1199" b="1" dirty="0">
                <a:solidFill>
                  <a:srgbClr val="A379AE"/>
                </a:solidFill>
                <a:latin typeface="Segoe UI" panose="020B0502040204020203" pitchFamily="34" charset="0"/>
                <a:cs typeface="Segoe UI" panose="020B0502040204020203" pitchFamily="34" charset="0"/>
              </a:endParaRPr>
            </a:p>
            <a:p>
              <a:pPr defTabSz="932563"/>
              <a:r>
                <a:rPr lang="en-US" sz="1199" dirty="0">
                  <a:solidFill>
                    <a:srgbClr val="A379AE"/>
                  </a:solidFill>
                  <a:latin typeface="Segoe UI"/>
                </a:rPr>
                <a:t>(compute, storage)</a:t>
              </a:r>
            </a:p>
          </p:txBody>
        </p:sp>
        <p:cxnSp>
          <p:nvCxnSpPr>
            <p:cNvPr id="40" name="Straight Arrow Connector 39">
              <a:extLst/>
            </p:cNvPr>
            <p:cNvCxnSpPr>
              <a:cxnSpLocks/>
              <a:stCxn id="39" idx="1"/>
            </p:cNvCxnSpPr>
            <p:nvPr/>
          </p:nvCxnSpPr>
          <p:spPr>
            <a:xfrm flipH="1" flipV="1">
              <a:off x="4540857" y="4340963"/>
              <a:ext cx="585869" cy="4497"/>
            </a:xfrm>
            <a:prstGeom prst="straightConnector1">
              <a:avLst/>
            </a:prstGeom>
            <a:ln w="19050">
              <a:solidFill>
                <a:srgbClr val="A379AE"/>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p:cNvPr>
          <p:cNvSpPr txBox="1"/>
          <p:nvPr/>
        </p:nvSpPr>
        <p:spPr>
          <a:xfrm>
            <a:off x="736535" y="5272938"/>
            <a:ext cx="3881730" cy="533375"/>
          </a:xfrm>
          <a:prstGeom prst="rect">
            <a:avLst/>
          </a:prstGeom>
          <a:noFill/>
        </p:spPr>
        <p:txBody>
          <a:bodyPr wrap="square" rtlCol="0">
            <a:spAutoFit/>
          </a:bodyPr>
          <a:lstStyle/>
          <a:p>
            <a:pPr algn="r" defTabSz="932563"/>
            <a:r>
              <a:rPr lang="en-US" sz="1399" b="1" dirty="0">
                <a:solidFill>
                  <a:srgbClr val="66C491"/>
                </a:solidFill>
                <a:latin typeface="Segoe UI"/>
              </a:rPr>
              <a:t>“</a:t>
            </a:r>
            <a:r>
              <a:rPr lang="en-US" sz="1399" b="1" dirty="0">
                <a:solidFill>
                  <a:srgbClr val="66C491"/>
                </a:solidFill>
                <a:latin typeface="Segoe UI" panose="020B0502040204020203" pitchFamily="34" charset="0"/>
                <a:cs typeface="Segoe UI" panose="020B0502040204020203" pitchFamily="34" charset="0"/>
              </a:rPr>
              <a:t>Virtual data cluster</a:t>
            </a:r>
            <a:r>
              <a:rPr lang="en-US" sz="1399" b="1" dirty="0">
                <a:solidFill>
                  <a:srgbClr val="66C491"/>
                </a:solidFill>
                <a:latin typeface="Segoe UI"/>
              </a:rPr>
              <a:t>” </a:t>
            </a:r>
            <a:r>
              <a:rPr lang="en-US" sz="1399" dirty="0">
                <a:solidFill>
                  <a:srgbClr val="D2D2D2">
                    <a:lumMod val="50000"/>
                  </a:srgbClr>
                </a:solidFill>
                <a:latin typeface="Segoe UI"/>
              </a:rPr>
              <a:t>dedicated to customer </a:t>
            </a:r>
          </a:p>
          <a:p>
            <a:pPr algn="r" defTabSz="932563"/>
            <a:r>
              <a:rPr lang="en-US" sz="1399" dirty="0">
                <a:solidFill>
                  <a:srgbClr val="D2D2D2">
                    <a:lumMod val="50000"/>
                  </a:srgbClr>
                </a:solidFill>
                <a:latin typeface="Segoe UI"/>
              </a:rPr>
              <a:t>(</a:t>
            </a:r>
            <a:r>
              <a:rPr lang="en-US" sz="1399" b="1" dirty="0">
                <a:solidFill>
                  <a:srgbClr val="D2D2D2">
                    <a:lumMod val="50000"/>
                  </a:srgbClr>
                </a:solidFill>
                <a:latin typeface="Segoe UI"/>
              </a:rPr>
              <a:t>virtual private cluster, VNET, private IPs</a:t>
            </a:r>
            <a:r>
              <a:rPr lang="en-US" sz="1399" dirty="0">
                <a:solidFill>
                  <a:srgbClr val="D2D2D2">
                    <a:lumMod val="50000"/>
                  </a:srgbClr>
                </a:solidFill>
                <a:latin typeface="Segoe UI"/>
              </a:rPr>
              <a:t>)</a:t>
            </a:r>
          </a:p>
        </p:txBody>
      </p:sp>
      <p:sp>
        <p:nvSpPr>
          <p:cNvPr id="42" name="TextBox 41">
            <a:extLst/>
          </p:cNvPr>
          <p:cNvSpPr txBox="1"/>
          <p:nvPr/>
        </p:nvSpPr>
        <p:spPr>
          <a:xfrm>
            <a:off x="10582295" y="1840643"/>
            <a:ext cx="1523785" cy="470593"/>
          </a:xfrm>
          <a:prstGeom prst="rect">
            <a:avLst/>
          </a:prstGeom>
          <a:noFill/>
        </p:spPr>
        <p:txBody>
          <a:bodyPr wrap="square" rtlCol="0">
            <a:spAutoFit/>
          </a:bodyPr>
          <a:lstStyle/>
          <a:p>
            <a:pPr algn="ctr" defTabSz="932563"/>
            <a:r>
              <a:rPr lang="en-US" sz="1199" dirty="0">
                <a:solidFill>
                  <a:srgbClr val="D2D2D2">
                    <a:lumMod val="50000"/>
                  </a:srgbClr>
                </a:solidFill>
                <a:latin typeface="Segoe UI"/>
              </a:rPr>
              <a:t>Web app</a:t>
            </a:r>
          </a:p>
          <a:p>
            <a:pPr algn="ctr" defTabSz="932563"/>
            <a:r>
              <a:rPr lang="en-US" sz="1199" dirty="0">
                <a:solidFill>
                  <a:srgbClr val="D2D2D2">
                    <a:lumMod val="50000"/>
                  </a:srgbClr>
                </a:solidFill>
                <a:latin typeface="Segoe UI"/>
              </a:rPr>
              <a:t>(</a:t>
            </a:r>
            <a:r>
              <a:rPr lang="en-US" sz="1199" b="1" dirty="0">
                <a:solidFill>
                  <a:srgbClr val="D2D2D2">
                    <a:lumMod val="50000"/>
                  </a:srgbClr>
                </a:solidFill>
                <a:latin typeface="Segoe UI"/>
              </a:rPr>
              <a:t>public IP</a:t>
            </a:r>
            <a:r>
              <a:rPr lang="en-US" sz="1199" dirty="0">
                <a:solidFill>
                  <a:srgbClr val="D2D2D2">
                    <a:lumMod val="50000"/>
                  </a:srgbClr>
                </a:solidFill>
                <a:latin typeface="Segoe UI"/>
              </a:rPr>
              <a:t>)</a:t>
            </a:r>
          </a:p>
        </p:txBody>
      </p:sp>
    </p:spTree>
    <p:extLst>
      <p:ext uri="{BB962C8B-B14F-4D97-AF65-F5344CB8AC3E}">
        <p14:creationId xmlns:p14="http://schemas.microsoft.com/office/powerpoint/2010/main" val="1916293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30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2" fill="hold" nodeType="withEffect">
                                  <p:stCondLst>
                                    <p:cond delay="30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par>
                                <p:cTn id="16" presetID="22" presetClass="entr" presetSubtype="2" fill="hold" grpId="0" nodeType="withEffect">
                                  <p:stCondLst>
                                    <p:cond delay="300"/>
                                  </p:stCondLst>
                                  <p:childTnLst>
                                    <p:set>
                                      <p:cBhvr>
                                        <p:cTn id="17" dur="1" fill="hold">
                                          <p:stCondLst>
                                            <p:cond delay="0"/>
                                          </p:stCondLst>
                                        </p:cTn>
                                        <p:tgtEl>
                                          <p:spTgt spid="41"/>
                                        </p:tgtEl>
                                        <p:attrNameLst>
                                          <p:attrName>style.visibility</p:attrName>
                                        </p:attrNameLst>
                                      </p:cBhvr>
                                      <p:to>
                                        <p:strVal val="visible"/>
                                      </p:to>
                                    </p:set>
                                    <p:animEffect transition="in" filter="wipe(righ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500"/>
                                        <p:tgtEl>
                                          <p:spTgt spid="19"/>
                                        </p:tgtEl>
                                      </p:cBhvr>
                                    </p:animEffect>
                                  </p:childTnLst>
                                </p:cTn>
                              </p:par>
                              <p:par>
                                <p:cTn id="27" presetID="22" presetClass="entr" presetSubtype="2" fill="hold"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300"/>
                                        <p:tgtEl>
                                          <p:spTgt spid="14"/>
                                        </p:tgtEl>
                                      </p:cBhvr>
                                    </p:animEffect>
                                  </p:childTnLst>
                                </p:cTn>
                              </p:par>
                              <p:par>
                                <p:cTn id="30" presetID="22" presetClass="entr" presetSubtype="2" fill="hold" nodeType="withEffect">
                                  <p:stCondLst>
                                    <p:cond delay="50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grpId="0"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par>
                                <p:cTn id="36" presetID="22" presetClass="entr" presetSubtype="2" fill="hold" nodeType="withEffect">
                                  <p:stCondLst>
                                    <p:cond delay="700"/>
                                  </p:stCondLst>
                                  <p:childTnLst>
                                    <p:set>
                                      <p:cBhvr>
                                        <p:cTn id="37" dur="1" fill="hold">
                                          <p:stCondLst>
                                            <p:cond delay="0"/>
                                          </p:stCondLst>
                                        </p:cTn>
                                        <p:tgtEl>
                                          <p:spTgt spid="15"/>
                                        </p:tgtEl>
                                        <p:attrNameLst>
                                          <p:attrName>style.visibility</p:attrName>
                                        </p:attrNameLst>
                                      </p:cBhvr>
                                      <p:to>
                                        <p:strVal val="visible"/>
                                      </p:to>
                                    </p:set>
                                    <p:animEffect transition="in" filter="wipe(right)">
                                      <p:cBhvr>
                                        <p:cTn id="38" dur="300"/>
                                        <p:tgtEl>
                                          <p:spTgt spid="15"/>
                                        </p:tgtEl>
                                      </p:cBhvr>
                                    </p:animEffect>
                                  </p:childTnLst>
                                </p:cTn>
                              </p:par>
                              <p:par>
                                <p:cTn id="39" presetID="10" presetClass="entr" presetSubtype="0" fill="hold" nodeType="withEffect">
                                  <p:stCondLst>
                                    <p:cond delay="10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2" fill="hold" grpId="0" nodeType="withEffect">
                                  <p:stCondLst>
                                    <p:cond delay="1000"/>
                                  </p:stCondLst>
                                  <p:childTnLst>
                                    <p:set>
                                      <p:cBhvr>
                                        <p:cTn id="43" dur="1" fill="hold">
                                          <p:stCondLst>
                                            <p:cond delay="0"/>
                                          </p:stCondLst>
                                        </p:cTn>
                                        <p:tgtEl>
                                          <p:spTgt spid="20"/>
                                        </p:tgtEl>
                                        <p:attrNameLst>
                                          <p:attrName>style.visibility</p:attrName>
                                        </p:attrNameLst>
                                      </p:cBhvr>
                                      <p:to>
                                        <p:strVal val="visible"/>
                                      </p:to>
                                    </p:set>
                                    <p:animEffect transition="in" filter="wipe(right)">
                                      <p:cBhvr>
                                        <p:cTn id="44" dur="500"/>
                                        <p:tgtEl>
                                          <p:spTgt spid="20"/>
                                        </p:tgtEl>
                                      </p:cBhvr>
                                    </p:animEffect>
                                  </p:childTnLst>
                                </p:cTn>
                              </p:par>
                              <p:par>
                                <p:cTn id="45" presetID="22" presetClass="entr" presetSubtype="2" fill="hold" nodeType="withEffect">
                                  <p:stCondLst>
                                    <p:cond delay="1200"/>
                                  </p:stCondLst>
                                  <p:childTnLst>
                                    <p:set>
                                      <p:cBhvr>
                                        <p:cTn id="46" dur="1" fill="hold">
                                          <p:stCondLst>
                                            <p:cond delay="0"/>
                                          </p:stCondLst>
                                        </p:cTn>
                                        <p:tgtEl>
                                          <p:spTgt spid="22"/>
                                        </p:tgtEl>
                                        <p:attrNameLst>
                                          <p:attrName>style.visibility</p:attrName>
                                        </p:attrNameLst>
                                      </p:cBhvr>
                                      <p:to>
                                        <p:strVal val="visible"/>
                                      </p:to>
                                    </p:set>
                                    <p:animEffect transition="in" filter="wipe(righ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nodeType="withEffect">
                                  <p:stCondLst>
                                    <p:cond delay="20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40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nodeType="withEffect">
                                  <p:stCondLst>
                                    <p:cond delay="60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8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22" presetClass="entr" presetSubtype="4" fill="hold" grpId="0" nodeType="withEffect">
                                  <p:stCondLst>
                                    <p:cond delay="80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par>
                                <p:cTn id="68" presetID="22" presetClass="entr" presetSubtype="4" fill="hold" grpId="0" nodeType="withEffect">
                                  <p:stCondLst>
                                    <p:cond delay="1200"/>
                                  </p:stCondLst>
                                  <p:childTnLst>
                                    <p:set>
                                      <p:cBhvr>
                                        <p:cTn id="69" dur="1" fill="hold">
                                          <p:stCondLst>
                                            <p:cond delay="0"/>
                                          </p:stCondLst>
                                        </p:cTn>
                                        <p:tgtEl>
                                          <p:spTgt spid="31"/>
                                        </p:tgtEl>
                                        <p:attrNameLst>
                                          <p:attrName>style.visibility</p:attrName>
                                        </p:attrNameLst>
                                      </p:cBhvr>
                                      <p:to>
                                        <p:strVal val="visible"/>
                                      </p:to>
                                    </p:set>
                                    <p:animEffect transition="in" filter="wipe(down)">
                                      <p:cBhvr>
                                        <p:cTn id="70" dur="800"/>
                                        <p:tgtEl>
                                          <p:spTgt spid="31"/>
                                        </p:tgtEl>
                                      </p:cBhvr>
                                    </p:animEffect>
                                  </p:childTnLst>
                                </p:cTn>
                              </p:par>
                              <p:par>
                                <p:cTn id="71" presetID="10" presetClass="entr" presetSubtype="0" fill="hold" grpId="0" nodeType="withEffect">
                                  <p:stCondLst>
                                    <p:cond delay="140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140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600"/>
                                        <p:tgtEl>
                                          <p:spTgt spid="30"/>
                                        </p:tgtEl>
                                      </p:cBhvr>
                                    </p:animEffect>
                                  </p:childTnLst>
                                </p:cTn>
                              </p:par>
                              <p:par>
                                <p:cTn id="77" presetID="22" presetClass="entr" presetSubtype="2" fill="hold" nodeType="withEffect">
                                  <p:stCondLst>
                                    <p:cond delay="1800"/>
                                  </p:stCondLst>
                                  <p:childTnLst>
                                    <p:set>
                                      <p:cBhvr>
                                        <p:cTn id="78" dur="1" fill="hold">
                                          <p:stCondLst>
                                            <p:cond delay="0"/>
                                          </p:stCondLst>
                                        </p:cTn>
                                        <p:tgtEl>
                                          <p:spTgt spid="26"/>
                                        </p:tgtEl>
                                        <p:attrNameLst>
                                          <p:attrName>style.visibility</p:attrName>
                                        </p:attrNameLst>
                                      </p:cBhvr>
                                      <p:to>
                                        <p:strVal val="visible"/>
                                      </p:to>
                                    </p:set>
                                    <p:animEffect transition="in" filter="wipe(right)">
                                      <p:cBhvr>
                                        <p:cTn id="79" dur="500"/>
                                        <p:tgtEl>
                                          <p:spTgt spid="26"/>
                                        </p:tgtEl>
                                      </p:cBhvr>
                                    </p:animEffect>
                                  </p:childTnLst>
                                </p:cTn>
                              </p:par>
                              <p:par>
                                <p:cTn id="80" presetID="22" presetClass="entr" presetSubtype="2" fill="hold" nodeType="withEffect">
                                  <p:stCondLst>
                                    <p:cond delay="1800"/>
                                  </p:stCondLst>
                                  <p:childTnLst>
                                    <p:set>
                                      <p:cBhvr>
                                        <p:cTn id="81" dur="1" fill="hold">
                                          <p:stCondLst>
                                            <p:cond delay="0"/>
                                          </p:stCondLst>
                                        </p:cTn>
                                        <p:tgtEl>
                                          <p:spTgt spid="27"/>
                                        </p:tgtEl>
                                        <p:attrNameLst>
                                          <p:attrName>style.visibility</p:attrName>
                                        </p:attrNameLst>
                                      </p:cBhvr>
                                      <p:to>
                                        <p:strVal val="visible"/>
                                      </p:to>
                                    </p:set>
                                    <p:animEffect transition="in" filter="wipe(right)">
                                      <p:cBhvr>
                                        <p:cTn id="82" dur="500"/>
                                        <p:tgtEl>
                                          <p:spTgt spid="27"/>
                                        </p:tgtEl>
                                      </p:cBhvr>
                                    </p:animEffect>
                                  </p:childTnLst>
                                </p:cTn>
                              </p:par>
                              <p:par>
                                <p:cTn id="83" presetID="16" presetClass="entr" presetSubtype="37" fill="hold" nodeType="withEffect">
                                  <p:stCondLst>
                                    <p:cond delay="1800"/>
                                  </p:stCondLst>
                                  <p:childTnLst>
                                    <p:set>
                                      <p:cBhvr>
                                        <p:cTn id="84" dur="1" fill="hold">
                                          <p:stCondLst>
                                            <p:cond delay="0"/>
                                          </p:stCondLst>
                                        </p:cTn>
                                        <p:tgtEl>
                                          <p:spTgt spid="32"/>
                                        </p:tgtEl>
                                        <p:attrNameLst>
                                          <p:attrName>style.visibility</p:attrName>
                                        </p:attrNameLst>
                                      </p:cBhvr>
                                      <p:to>
                                        <p:strVal val="visible"/>
                                      </p:to>
                                    </p:set>
                                    <p:animEffect transition="in" filter="barn(outVertical)">
                                      <p:cBhvr>
                                        <p:cTn id="85" dur="500"/>
                                        <p:tgtEl>
                                          <p:spTgt spid="32"/>
                                        </p:tgtEl>
                                      </p:cBhvr>
                                    </p:animEffect>
                                  </p:childTnLst>
                                </p:cTn>
                              </p:par>
                              <p:par>
                                <p:cTn id="86" presetID="22" presetClass="entr" presetSubtype="2" fill="hold" nodeType="withEffect">
                                  <p:stCondLst>
                                    <p:cond delay="1800"/>
                                  </p:stCondLst>
                                  <p:childTnLst>
                                    <p:set>
                                      <p:cBhvr>
                                        <p:cTn id="87" dur="1" fill="hold">
                                          <p:stCondLst>
                                            <p:cond delay="0"/>
                                          </p:stCondLst>
                                        </p:cTn>
                                        <p:tgtEl>
                                          <p:spTgt spid="28"/>
                                        </p:tgtEl>
                                        <p:attrNameLst>
                                          <p:attrName>style.visibility</p:attrName>
                                        </p:attrNameLst>
                                      </p:cBhvr>
                                      <p:to>
                                        <p:strVal val="visible"/>
                                      </p:to>
                                    </p:set>
                                    <p:animEffect transition="in" filter="wipe(right)">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19" grpId="0"/>
      <p:bldP spid="20" grpId="0" animBg="1"/>
      <p:bldP spid="31" grpId="0" animBg="1"/>
      <p:bldP spid="41" grpId="0"/>
      <p:bldP spid="42" grpId="0"/>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64" cap="small" spc="510" dirty="0">
                <a:solidFill>
                  <a:schemeClr val="tx1"/>
                </a:solidFill>
                <a:latin typeface="Segoe UI Semilight" charset="0"/>
                <a:cs typeface="Segoe UI Semilight" charset="0"/>
              </a:rPr>
              <a:t>Nearly 100% compatibility with SQL server</a:t>
            </a:r>
          </a:p>
        </p:txBody>
      </p:sp>
      <p:pic>
        <p:nvPicPr>
          <p:cNvPr id="7" name="Picture 6">
            <a:extLst>
              <a:ext uri="{FF2B5EF4-FFF2-40B4-BE49-F238E27FC236}">
                <a16:creationId xmlns:a16="http://schemas.microsoft.com/office/drawing/2014/main" id="{475E2817-7815-4AC7-A189-D6499E36C568}"/>
              </a:ext>
            </a:extLst>
          </p:cNvPr>
          <p:cNvPicPr>
            <a:picLocks noChangeAspect="1"/>
          </p:cNvPicPr>
          <p:nvPr/>
        </p:nvPicPr>
        <p:blipFill>
          <a:blip r:embed="rId3"/>
          <a:stretch>
            <a:fillRect/>
          </a:stretch>
        </p:blipFill>
        <p:spPr>
          <a:xfrm>
            <a:off x="275481" y="2049668"/>
            <a:ext cx="5809426" cy="828557"/>
          </a:xfrm>
          <a:prstGeom prst="rect">
            <a:avLst/>
          </a:prstGeom>
        </p:spPr>
      </p:pic>
      <p:pic>
        <p:nvPicPr>
          <p:cNvPr id="8" name="Picture 7">
            <a:extLst>
              <a:ext uri="{FF2B5EF4-FFF2-40B4-BE49-F238E27FC236}">
                <a16:creationId xmlns:a16="http://schemas.microsoft.com/office/drawing/2014/main" id="{F2C91836-66BB-4958-9842-8EE00B2D6A95}"/>
              </a:ext>
            </a:extLst>
          </p:cNvPr>
          <p:cNvPicPr>
            <a:picLocks noChangeAspect="1"/>
          </p:cNvPicPr>
          <p:nvPr/>
        </p:nvPicPr>
        <p:blipFill>
          <a:blip r:embed="rId4"/>
          <a:stretch>
            <a:fillRect/>
          </a:stretch>
        </p:blipFill>
        <p:spPr>
          <a:xfrm>
            <a:off x="275481" y="2878225"/>
            <a:ext cx="5809426" cy="1733304"/>
          </a:xfrm>
          <a:prstGeom prst="rect">
            <a:avLst/>
          </a:prstGeom>
        </p:spPr>
      </p:pic>
      <p:pic>
        <p:nvPicPr>
          <p:cNvPr id="9" name="Picture 8">
            <a:extLst>
              <a:ext uri="{FF2B5EF4-FFF2-40B4-BE49-F238E27FC236}">
                <a16:creationId xmlns:a16="http://schemas.microsoft.com/office/drawing/2014/main" id="{D6A521C5-348D-477A-90CD-1D5AB5F19943}"/>
              </a:ext>
            </a:extLst>
          </p:cNvPr>
          <p:cNvPicPr>
            <a:picLocks noChangeAspect="1"/>
          </p:cNvPicPr>
          <p:nvPr/>
        </p:nvPicPr>
        <p:blipFill>
          <a:blip r:embed="rId5"/>
          <a:stretch>
            <a:fillRect/>
          </a:stretch>
        </p:blipFill>
        <p:spPr>
          <a:xfrm>
            <a:off x="275481" y="4598985"/>
            <a:ext cx="5809426" cy="1323787"/>
          </a:xfrm>
          <a:prstGeom prst="rect">
            <a:avLst/>
          </a:prstGeom>
        </p:spPr>
      </p:pic>
      <p:pic>
        <p:nvPicPr>
          <p:cNvPr id="10" name="Picture 9">
            <a:extLst>
              <a:ext uri="{FF2B5EF4-FFF2-40B4-BE49-F238E27FC236}">
                <a16:creationId xmlns:a16="http://schemas.microsoft.com/office/drawing/2014/main" id="{4EAED951-340A-4B52-A949-5FE24BEB7334}"/>
              </a:ext>
            </a:extLst>
          </p:cNvPr>
          <p:cNvPicPr>
            <a:picLocks noChangeAspect="1"/>
          </p:cNvPicPr>
          <p:nvPr/>
        </p:nvPicPr>
        <p:blipFill rotWithShape="1">
          <a:blip r:embed="rId6"/>
          <a:srcRect t="1" b="2247"/>
          <a:stretch/>
        </p:blipFill>
        <p:spPr>
          <a:xfrm>
            <a:off x="6056336" y="2059192"/>
            <a:ext cx="6180848" cy="828557"/>
          </a:xfrm>
          <a:prstGeom prst="rect">
            <a:avLst/>
          </a:prstGeom>
        </p:spPr>
      </p:pic>
      <p:pic>
        <p:nvPicPr>
          <p:cNvPr id="11" name="Picture 10">
            <a:extLst>
              <a:ext uri="{FF2B5EF4-FFF2-40B4-BE49-F238E27FC236}">
                <a16:creationId xmlns:a16="http://schemas.microsoft.com/office/drawing/2014/main" id="{C94B1D5D-E4EF-4EC9-8C6C-5BD6C38454B5}"/>
              </a:ext>
            </a:extLst>
          </p:cNvPr>
          <p:cNvPicPr>
            <a:picLocks noChangeAspect="1"/>
          </p:cNvPicPr>
          <p:nvPr/>
        </p:nvPicPr>
        <p:blipFill>
          <a:blip r:embed="rId7"/>
          <a:stretch>
            <a:fillRect/>
          </a:stretch>
        </p:blipFill>
        <p:spPr>
          <a:xfrm>
            <a:off x="6075786" y="2887748"/>
            <a:ext cx="6133230" cy="1752352"/>
          </a:xfrm>
          <a:prstGeom prst="rect">
            <a:avLst/>
          </a:prstGeom>
        </p:spPr>
      </p:pic>
      <p:pic>
        <p:nvPicPr>
          <p:cNvPr id="12" name="Picture 11">
            <a:extLst>
              <a:ext uri="{FF2B5EF4-FFF2-40B4-BE49-F238E27FC236}">
                <a16:creationId xmlns:a16="http://schemas.microsoft.com/office/drawing/2014/main" id="{6499FC3B-7DED-4AEF-8DD2-C64D16707FD0}"/>
              </a:ext>
            </a:extLst>
          </p:cNvPr>
          <p:cNvPicPr>
            <a:picLocks noChangeAspect="1"/>
          </p:cNvPicPr>
          <p:nvPr/>
        </p:nvPicPr>
        <p:blipFill rotWithShape="1">
          <a:blip r:embed="rId8"/>
          <a:srcRect t="4226"/>
          <a:stretch/>
        </p:blipFill>
        <p:spPr>
          <a:xfrm>
            <a:off x="6113881" y="4640100"/>
            <a:ext cx="6133230" cy="1295216"/>
          </a:xfrm>
          <a:prstGeom prst="rect">
            <a:avLst/>
          </a:prstGeom>
        </p:spPr>
      </p:pic>
      <p:sp>
        <p:nvSpPr>
          <p:cNvPr id="15" name="TextBox 14">
            <a:extLst>
              <a:ext uri="{FF2B5EF4-FFF2-40B4-BE49-F238E27FC236}">
                <a16:creationId xmlns:a16="http://schemas.microsoft.com/office/drawing/2014/main" id="{E49CB526-1F1F-4F23-9CEC-C1AF44938F93}"/>
              </a:ext>
            </a:extLst>
          </p:cNvPr>
          <p:cNvSpPr txBox="1"/>
          <p:nvPr/>
        </p:nvSpPr>
        <p:spPr>
          <a:xfrm>
            <a:off x="275480" y="6087694"/>
            <a:ext cx="10344743" cy="634440"/>
          </a:xfrm>
          <a:prstGeom prst="rect">
            <a:avLst/>
          </a:prstGeom>
          <a:noFill/>
        </p:spPr>
        <p:txBody>
          <a:bodyPr wrap="none" lIns="182854" tIns="146283" rIns="182854" bIns="146283" rtlCol="0">
            <a:spAutoFit/>
          </a:bodyPr>
          <a:lstStyle/>
          <a:p>
            <a:pPr defTabSz="932597">
              <a:lnSpc>
                <a:spcPct val="90000"/>
              </a:lnSpc>
              <a:spcAft>
                <a:spcPts val="600"/>
              </a:spcAft>
            </a:pPr>
            <a:r>
              <a:rPr lang="en-US" sz="2400" dirty="0">
                <a:solidFill>
                  <a:srgbClr val="353535"/>
                </a:solidFill>
                <a:latin typeface="Segoe UI Semilight"/>
              </a:rPr>
              <a:t>Support is coming in stages until General Availability of Managed Instance</a:t>
            </a:r>
          </a:p>
        </p:txBody>
      </p:sp>
    </p:spTree>
    <p:extLst>
      <p:ext uri="{BB962C8B-B14F-4D97-AF65-F5344CB8AC3E}">
        <p14:creationId xmlns:p14="http://schemas.microsoft.com/office/powerpoint/2010/main" val="2479674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64" cap="small" spc="510" dirty="0">
                <a:solidFill>
                  <a:schemeClr val="bg1"/>
                </a:solidFill>
                <a:latin typeface="Segoe UI Semilight" charset="0"/>
                <a:cs typeface="Segoe UI Semilight" charset="0"/>
              </a:rPr>
              <a:t>Migration: Version compatibility</a:t>
            </a:r>
          </a:p>
        </p:txBody>
      </p:sp>
      <p:sp>
        <p:nvSpPr>
          <p:cNvPr id="3" name="Text Placeholder 2"/>
          <p:cNvSpPr>
            <a:spLocks noGrp="1"/>
          </p:cNvSpPr>
          <p:nvPr>
            <p:ph type="body" sz="quarter" idx="4294967295"/>
          </p:nvPr>
        </p:nvSpPr>
        <p:spPr>
          <a:xfrm>
            <a:off x="379088" y="1396829"/>
            <a:ext cx="5791532" cy="5350160"/>
          </a:xfrm>
        </p:spPr>
        <p:txBody>
          <a:bodyPr/>
          <a:lstStyle/>
          <a:p>
            <a:r>
              <a:rPr lang="en-US" sz="3264" dirty="0">
                <a:solidFill>
                  <a:schemeClr val="tx2"/>
                </a:solidFill>
                <a:latin typeface="+mn-lt"/>
              </a:rPr>
              <a:t>Most users would prefer the latest version</a:t>
            </a:r>
          </a:p>
          <a:p>
            <a:r>
              <a:rPr lang="en-US" sz="3264" dirty="0">
                <a:solidFill>
                  <a:schemeClr val="tx2"/>
                </a:solidFill>
                <a:latin typeface="+mn-lt"/>
              </a:rPr>
              <a:t>The major concern is risk associated to upgrades</a:t>
            </a:r>
          </a:p>
          <a:p>
            <a:pPr marL="0" indent="0">
              <a:buNone/>
            </a:pPr>
            <a:endParaRPr lang="en-US" dirty="0"/>
          </a:p>
          <a:p>
            <a:r>
              <a:rPr lang="en-US" sz="3264" dirty="0">
                <a:solidFill>
                  <a:schemeClr val="tx2"/>
                </a:solidFill>
                <a:latin typeface="+mn-lt"/>
              </a:rPr>
              <a:t>We will support migrations from SQL 2005+</a:t>
            </a:r>
          </a:p>
          <a:p>
            <a:r>
              <a:rPr lang="en-US" sz="3264" dirty="0">
                <a:solidFill>
                  <a:schemeClr val="tx2"/>
                </a:solidFill>
                <a:latin typeface="+mn-lt"/>
              </a:rPr>
              <a:t>We will keep supporting old version DB </a:t>
            </a:r>
            <a:r>
              <a:rPr lang="en-US" sz="3264" dirty="0" err="1">
                <a:solidFill>
                  <a:schemeClr val="tx2"/>
                </a:solidFill>
                <a:latin typeface="+mn-lt"/>
              </a:rPr>
              <a:t>compat</a:t>
            </a:r>
            <a:r>
              <a:rPr lang="en-US" sz="3264" dirty="0">
                <a:solidFill>
                  <a:schemeClr val="tx2"/>
                </a:solidFill>
                <a:latin typeface="+mn-lt"/>
              </a:rPr>
              <a:t> levels in cloud </a:t>
            </a:r>
          </a:p>
        </p:txBody>
      </p:sp>
      <p:grpSp>
        <p:nvGrpSpPr>
          <p:cNvPr id="9" name="Group 8"/>
          <p:cNvGrpSpPr/>
          <p:nvPr/>
        </p:nvGrpSpPr>
        <p:grpSpPr>
          <a:xfrm>
            <a:off x="6170620" y="1290770"/>
            <a:ext cx="5837997" cy="5254060"/>
            <a:chOff x="5913437" y="1004732"/>
            <a:chExt cx="5838825" cy="5254805"/>
          </a:xfrm>
        </p:grpSpPr>
        <p:graphicFrame>
          <p:nvGraphicFramePr>
            <p:cNvPr id="5" name="Chart 4">
              <a:extLst>
                <a:ext uri="{FF2B5EF4-FFF2-40B4-BE49-F238E27FC236}">
                  <a16:creationId xmlns:a16="http://schemas.microsoft.com/office/drawing/2014/main" id="{86BAEC51-2ADA-428C-A996-B557B65A474C}"/>
                </a:ext>
              </a:extLst>
            </p:cNvPr>
            <p:cNvGraphicFramePr>
              <a:graphicFrameLocks/>
            </p:cNvGraphicFramePr>
            <p:nvPr>
              <p:extLst/>
            </p:nvPr>
          </p:nvGraphicFramePr>
          <p:xfrm>
            <a:off x="6904037" y="1211287"/>
            <a:ext cx="4848225" cy="504825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8275637" y="4183062"/>
              <a:ext cx="2902043" cy="973594"/>
            </a:xfrm>
            <a:prstGeom prst="rect">
              <a:avLst/>
            </a:prstGeom>
            <a:noFill/>
          </p:spPr>
          <p:txBody>
            <a:bodyPr wrap="none" lIns="182854" tIns="146283" rIns="182854" bIns="146283" rtlCol="0">
              <a:spAutoFit/>
            </a:bodyPr>
            <a:lstStyle/>
            <a:p>
              <a:pPr defTabSz="932597">
                <a:lnSpc>
                  <a:spcPct val="90000"/>
                </a:lnSpc>
                <a:spcAft>
                  <a:spcPts val="600"/>
                </a:spcAft>
              </a:pPr>
              <a:r>
                <a:rPr lang="en-US" sz="2400" dirty="0">
                  <a:solidFill>
                    <a:srgbClr val="FFFFFF"/>
                  </a:solidFill>
                  <a:latin typeface="Segoe UI"/>
                </a:rPr>
                <a:t>81% would prefer </a:t>
              </a:r>
              <a:br>
                <a:rPr lang="en-US" sz="2400" dirty="0">
                  <a:solidFill>
                    <a:srgbClr val="FFFFFF"/>
                  </a:solidFill>
                  <a:latin typeface="Segoe UI"/>
                </a:rPr>
              </a:br>
              <a:r>
                <a:rPr lang="en-US" sz="2400" dirty="0">
                  <a:solidFill>
                    <a:srgbClr val="FFFFFF"/>
                  </a:solidFill>
                  <a:latin typeface="Segoe UI"/>
                </a:rPr>
                <a:t>the latest version</a:t>
              </a:r>
            </a:p>
          </p:txBody>
        </p:sp>
        <p:sp>
          <p:nvSpPr>
            <p:cNvPr id="7" name="TextBox 6"/>
            <p:cNvSpPr txBox="1"/>
            <p:nvPr/>
          </p:nvSpPr>
          <p:spPr>
            <a:xfrm>
              <a:off x="5913437" y="1897704"/>
              <a:ext cx="2712823" cy="973594"/>
            </a:xfrm>
            <a:prstGeom prst="rect">
              <a:avLst/>
            </a:prstGeom>
            <a:noFill/>
          </p:spPr>
          <p:txBody>
            <a:bodyPr wrap="none" lIns="182854" tIns="146283" rIns="182854" bIns="146283" rtlCol="0">
              <a:spAutoFit/>
            </a:bodyPr>
            <a:lstStyle/>
            <a:p>
              <a:pPr defTabSz="932597">
                <a:lnSpc>
                  <a:spcPct val="90000"/>
                </a:lnSpc>
                <a:spcAft>
                  <a:spcPts val="600"/>
                </a:spcAft>
              </a:pPr>
              <a:r>
                <a:rPr lang="en-US" sz="2400" dirty="0">
                  <a:solidFill>
                    <a:srgbClr val="000000"/>
                  </a:solidFill>
                  <a:latin typeface="Segoe UI"/>
                </a:rPr>
                <a:t>9% must run </a:t>
              </a:r>
              <a:br>
                <a:rPr lang="en-US" sz="2400" dirty="0">
                  <a:solidFill>
                    <a:srgbClr val="000000"/>
                  </a:solidFill>
                  <a:latin typeface="Segoe UI"/>
                </a:rPr>
              </a:br>
              <a:r>
                <a:rPr lang="en-US" sz="2400" dirty="0">
                  <a:solidFill>
                    <a:srgbClr val="000000"/>
                  </a:solidFill>
                  <a:latin typeface="Segoe UI"/>
                </a:rPr>
                <a:t>the same version</a:t>
              </a:r>
            </a:p>
          </p:txBody>
        </p:sp>
        <p:sp>
          <p:nvSpPr>
            <p:cNvPr id="8" name="TextBox 7"/>
            <p:cNvSpPr txBox="1"/>
            <p:nvPr/>
          </p:nvSpPr>
          <p:spPr>
            <a:xfrm>
              <a:off x="8102521" y="1004732"/>
              <a:ext cx="2161453" cy="973594"/>
            </a:xfrm>
            <a:prstGeom prst="rect">
              <a:avLst/>
            </a:prstGeom>
            <a:noFill/>
          </p:spPr>
          <p:txBody>
            <a:bodyPr wrap="none" lIns="182854" tIns="146283" rIns="182854" bIns="146283" rtlCol="0">
              <a:spAutoFit/>
            </a:bodyPr>
            <a:lstStyle/>
            <a:p>
              <a:pPr defTabSz="932597">
                <a:lnSpc>
                  <a:spcPct val="90000"/>
                </a:lnSpc>
                <a:spcAft>
                  <a:spcPts val="600"/>
                </a:spcAft>
              </a:pPr>
              <a:r>
                <a:rPr lang="en-US" sz="2400" dirty="0">
                  <a:solidFill>
                    <a:srgbClr val="000000"/>
                  </a:solidFill>
                  <a:latin typeface="Segoe UI"/>
                </a:rPr>
                <a:t>10% doesn’t </a:t>
              </a:r>
              <a:br>
                <a:rPr lang="en-US" sz="2400" dirty="0">
                  <a:solidFill>
                    <a:srgbClr val="000000"/>
                  </a:solidFill>
                  <a:latin typeface="Segoe UI"/>
                </a:rPr>
              </a:br>
              <a:r>
                <a:rPr lang="en-US" sz="2400" dirty="0">
                  <a:solidFill>
                    <a:srgbClr val="000000"/>
                  </a:solidFill>
                  <a:latin typeface="Segoe UI"/>
                </a:rPr>
                <a:t>care</a:t>
              </a:r>
            </a:p>
          </p:txBody>
        </p:sp>
      </p:grpSp>
    </p:spTree>
    <p:extLst>
      <p:ext uri="{BB962C8B-B14F-4D97-AF65-F5344CB8AC3E}">
        <p14:creationId xmlns:p14="http://schemas.microsoft.com/office/powerpoint/2010/main" val="88734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894FC1-50DF-4719-AEB2-94224E734BC2}"/>
              </a:ext>
            </a:extLst>
          </p:cNvPr>
          <p:cNvSpPr/>
          <p:nvPr/>
        </p:nvSpPr>
        <p:spPr>
          <a:xfrm>
            <a:off x="4310991" y="1498435"/>
            <a:ext cx="7982663" cy="4482543"/>
          </a:xfrm>
          <a:prstGeom prst="rect">
            <a:avLst/>
          </a:prstGeom>
        </p:spPr>
        <p:txBody>
          <a:bodyPr wrap="square" lIns="149175">
            <a:spAutoFit/>
          </a:bodyPr>
          <a:lstStyle/>
          <a:p>
            <a:pPr marL="342834" indent="-342834" defTabSz="950515">
              <a:lnSpc>
                <a:spcPct val="90000"/>
              </a:lnSpc>
              <a:spcBef>
                <a:spcPct val="0"/>
              </a:spcBef>
              <a:spcAft>
                <a:spcPts val="1224"/>
              </a:spcAft>
              <a:buFont typeface="Arial" panose="020B0604020202020204" pitchFamily="34" charset="0"/>
              <a:buChar char="•"/>
              <a:defRPr/>
            </a:pPr>
            <a: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Fully managed database migration service for both operational databases and data warehouses</a:t>
            </a:r>
          </a:p>
          <a:p>
            <a:pPr marL="342834" indent="-342834" defTabSz="950515">
              <a:lnSpc>
                <a:spcPct val="90000"/>
              </a:lnSpc>
              <a:spcBef>
                <a:spcPct val="0"/>
              </a:spcBef>
              <a:spcAft>
                <a:spcPts val="1224"/>
              </a:spcAft>
              <a:buFont typeface="Arial" panose="020B0604020202020204" pitchFamily="34" charset="0"/>
              <a:buChar char="•"/>
              <a:defRPr/>
            </a:pPr>
            <a: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Supports minimal down time migrations</a:t>
            </a:r>
          </a:p>
          <a:p>
            <a:pPr marL="342834" indent="-342834" defTabSz="950515">
              <a:lnSpc>
                <a:spcPct val="90000"/>
              </a:lnSpc>
              <a:spcBef>
                <a:spcPct val="0"/>
              </a:spcBef>
              <a:spcAft>
                <a:spcPts val="1224"/>
              </a:spcAft>
              <a:buFont typeface="Arial" panose="020B0604020202020204" pitchFamily="34" charset="0"/>
              <a:buChar char="•"/>
              <a:defRPr/>
            </a:pPr>
            <a: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Supports both homogeneous and heterogeneous</a:t>
            </a:r>
            <a:b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br>
            <a: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source-target pairs</a:t>
            </a:r>
          </a:p>
          <a:p>
            <a:pPr marL="342834" indent="-342834" defTabSz="950515">
              <a:lnSpc>
                <a:spcPct val="90000"/>
              </a:lnSpc>
              <a:spcBef>
                <a:spcPct val="0"/>
              </a:spcBef>
              <a:spcAft>
                <a:spcPts val="1224"/>
              </a:spcAft>
              <a:buFont typeface="Arial" panose="020B0604020202020204" pitchFamily="34" charset="0"/>
              <a:buChar char="•"/>
              <a:defRPr/>
            </a:pPr>
            <a:r>
              <a:rPr lang="en-US" sz="2400" dirty="0">
                <a:gradFill>
                  <a:gsLst>
                    <a:gs pos="2917">
                      <a:srgbClr val="353535"/>
                    </a:gs>
                    <a:gs pos="30000">
                      <a:srgbClr val="353535"/>
                    </a:gs>
                  </a:gsLst>
                  <a:lin ang="5400000" scaled="0"/>
                </a:gradFill>
                <a:latin typeface="Segoe UI Semilight"/>
              </a:rPr>
              <a:t>Initial focus on reliability and performance</a:t>
            </a:r>
          </a:p>
          <a:p>
            <a:pPr marL="342834" indent="-342834" defTabSz="950515">
              <a:lnSpc>
                <a:spcPct val="90000"/>
              </a:lnSpc>
              <a:spcBef>
                <a:spcPct val="0"/>
              </a:spcBef>
              <a:spcAft>
                <a:spcPts val="1224"/>
              </a:spcAft>
              <a:buFont typeface="Arial" panose="020B0604020202020204" pitchFamily="34" charset="0"/>
              <a:buChar char="•"/>
              <a:defRPr/>
            </a:pPr>
            <a:r>
              <a:rPr lang="en-US" sz="2400" dirty="0">
                <a:gradFill>
                  <a:gsLst>
                    <a:gs pos="2917">
                      <a:srgbClr val="353535"/>
                    </a:gs>
                    <a:gs pos="30000">
                      <a:srgbClr val="353535"/>
                    </a:gs>
                  </a:gsLst>
                  <a:lin ang="5400000" scaled="0"/>
                </a:gradFill>
                <a:latin typeface="Segoe UI Semilight"/>
              </a:rPr>
              <a:t>Iterative addition of source-target pairs</a:t>
            </a:r>
          </a:p>
          <a:p>
            <a:pPr marL="342834" indent="-342834" defTabSz="950515">
              <a:lnSpc>
                <a:spcPct val="90000"/>
              </a:lnSpc>
              <a:spcBef>
                <a:spcPct val="0"/>
              </a:spcBef>
              <a:spcAft>
                <a:spcPts val="1224"/>
              </a:spcAft>
              <a:buFont typeface="Arial" panose="020B0604020202020204" pitchFamily="34" charset="0"/>
              <a:buChar char="•"/>
              <a:defRPr/>
            </a:pPr>
            <a:r>
              <a:rPr lang="en-US" sz="2800" dirty="0">
                <a:gradFill>
                  <a:gsLst>
                    <a:gs pos="2917">
                      <a:srgbClr val="353535"/>
                    </a:gs>
                    <a:gs pos="30000">
                      <a:srgbClr val="353535"/>
                    </a:gs>
                  </a:gsLst>
                  <a:lin ang="5400000" scaled="0"/>
                </a:gradFill>
                <a:latin typeface="Segoe UI Semilight"/>
              </a:rPr>
              <a:t>Continued</a:t>
            </a:r>
            <a:r>
              <a:rPr lang="en-US" sz="2400" dirty="0">
                <a:gradFill>
                  <a:gsLst>
                    <a:gs pos="2917">
                      <a:srgbClr val="353535"/>
                    </a:gs>
                    <a:gs pos="30000">
                      <a:srgbClr val="353535"/>
                    </a:gs>
                  </a:gsLst>
                  <a:lin ang="5400000" scaled="0"/>
                </a:gradFill>
                <a:latin typeface="Segoe UI Semilight"/>
              </a:rPr>
              <a:t> investment in friction-free competitive conversions</a:t>
            </a:r>
          </a:p>
          <a:p>
            <a:pPr marL="342834" indent="-342834" defTabSz="950515">
              <a:lnSpc>
                <a:spcPct val="90000"/>
              </a:lnSpc>
              <a:spcBef>
                <a:spcPct val="0"/>
              </a:spcBef>
              <a:spcAft>
                <a:spcPts val="1224"/>
              </a:spcAft>
              <a:buFont typeface="Arial" panose="020B0604020202020204" pitchFamily="34" charset="0"/>
              <a:buChar char="•"/>
              <a:defRPr/>
            </a:pPr>
            <a:endPar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endParaRPr>
          </a:p>
        </p:txBody>
      </p:sp>
      <p:sp>
        <p:nvSpPr>
          <p:cNvPr id="6" name="Rectangle 5">
            <a:extLst>
              <a:ext uri="{FF2B5EF4-FFF2-40B4-BE49-F238E27FC236}">
                <a16:creationId xmlns:a16="http://schemas.microsoft.com/office/drawing/2014/main" id="{0C4B4C67-C62B-4724-990F-D15EE63B4B95}"/>
              </a:ext>
            </a:extLst>
          </p:cNvPr>
          <p:cNvSpPr/>
          <p:nvPr/>
        </p:nvSpPr>
        <p:spPr bwMode="auto">
          <a:xfrm>
            <a:off x="4408" y="26088"/>
            <a:ext cx="12431184" cy="11560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3199" cap="all" spc="510" dirty="0">
                <a:ln w="3175">
                  <a:noFill/>
                </a:ln>
                <a:solidFill>
                  <a:srgbClr val="FFFFFF"/>
                </a:solidFill>
                <a:latin typeface="Segoe UI Semilight" charset="0"/>
                <a:cs typeface="Segoe UI Semilight" charset="0"/>
              </a:rPr>
              <a:t>Reliable and seamless migrations</a:t>
            </a:r>
          </a:p>
        </p:txBody>
      </p:sp>
      <p:grpSp>
        <p:nvGrpSpPr>
          <p:cNvPr id="32" name="Group 31">
            <a:extLst>
              <a:ext uri="{FF2B5EF4-FFF2-40B4-BE49-F238E27FC236}">
                <a16:creationId xmlns:a16="http://schemas.microsoft.com/office/drawing/2014/main" id="{DD7F3B4E-C8D4-4E4D-81AB-3B8981CCCD16}"/>
              </a:ext>
            </a:extLst>
          </p:cNvPr>
          <p:cNvGrpSpPr/>
          <p:nvPr/>
        </p:nvGrpSpPr>
        <p:grpSpPr>
          <a:xfrm>
            <a:off x="732615" y="1810232"/>
            <a:ext cx="3112500" cy="3951036"/>
            <a:chOff x="979974" y="1245399"/>
            <a:chExt cx="3112942" cy="3951596"/>
          </a:xfrm>
        </p:grpSpPr>
        <p:sp>
          <p:nvSpPr>
            <p:cNvPr id="3" name="Freeform 266">
              <a:extLst>
                <a:ext uri="{FF2B5EF4-FFF2-40B4-BE49-F238E27FC236}">
                  <a16:creationId xmlns:a16="http://schemas.microsoft.com/office/drawing/2014/main" id="{B731B328-D9C8-4E7B-886B-723E965EA8D1}"/>
                </a:ext>
              </a:extLst>
            </p:cNvPr>
            <p:cNvSpPr>
              <a:spLocks noChangeAspect="1"/>
            </p:cNvSpPr>
            <p:nvPr/>
          </p:nvSpPr>
          <p:spPr bwMode="black">
            <a:xfrm>
              <a:off x="1018752" y="125936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lumMod val="40000"/>
                  <a:lumOff val="60000"/>
                </a:schemeClr>
              </a:solidFill>
            </a:ln>
          </p:spPr>
          <p:txBody>
            <a:bodyPr vert="horz" wrap="square" lIns="91390" tIns="45696" rIns="91390" bIns="45696" numCol="1" anchor="t" anchorCtr="0" compatLnSpc="1">
              <a:prstTxWarp prst="textNoShape">
                <a:avLst/>
              </a:prstTxWarp>
            </a:bodyPr>
            <a:lstStyle/>
            <a:p>
              <a:pPr defTabSz="932418">
                <a:defRPr/>
              </a:pPr>
              <a:endParaRPr lang="en-US" sz="1799">
                <a:solidFill>
                  <a:srgbClr val="2C2C2C"/>
                </a:solidFill>
                <a:latin typeface="Segoe UI"/>
              </a:endParaRPr>
            </a:p>
          </p:txBody>
        </p:sp>
        <p:pic>
          <p:nvPicPr>
            <p:cNvPr id="17" name="Picture 16">
              <a:extLst>
                <a:ext uri="{FF2B5EF4-FFF2-40B4-BE49-F238E27FC236}">
                  <a16:creationId xmlns:a16="http://schemas.microsoft.com/office/drawing/2014/main" id="{BC9DF00B-E8C6-45AC-AD10-A6F0C147314E}"/>
                </a:ext>
              </a:extLst>
            </p:cNvPr>
            <p:cNvPicPr>
              <a:picLocks noChangeAspect="1"/>
            </p:cNvPicPr>
            <p:nvPr/>
          </p:nvPicPr>
          <p:blipFill>
            <a:blip r:embed="rId3"/>
            <a:stretch>
              <a:fillRect/>
            </a:stretch>
          </p:blipFill>
          <p:spPr>
            <a:xfrm>
              <a:off x="1329868" y="3547270"/>
              <a:ext cx="1225965" cy="1641117"/>
            </a:xfrm>
            <a:prstGeom prst="rect">
              <a:avLst/>
            </a:prstGeom>
          </p:spPr>
        </p:pic>
        <p:sp>
          <p:nvSpPr>
            <p:cNvPr id="18" name="TextBox 17">
              <a:extLst>
                <a:ext uri="{FF2B5EF4-FFF2-40B4-BE49-F238E27FC236}">
                  <a16:creationId xmlns:a16="http://schemas.microsoft.com/office/drawing/2014/main" id="{DB49FB30-4EB4-45BA-A014-F383F973E419}"/>
                </a:ext>
              </a:extLst>
            </p:cNvPr>
            <p:cNvSpPr txBox="1"/>
            <p:nvPr/>
          </p:nvSpPr>
          <p:spPr>
            <a:xfrm>
              <a:off x="1473141" y="4350470"/>
              <a:ext cx="943135" cy="641241"/>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SQL</a:t>
              </a:r>
            </a:p>
          </p:txBody>
        </p:sp>
        <p:sp>
          <p:nvSpPr>
            <p:cNvPr id="19" name="Freeform 266">
              <a:extLst>
                <a:ext uri="{FF2B5EF4-FFF2-40B4-BE49-F238E27FC236}">
                  <a16:creationId xmlns:a16="http://schemas.microsoft.com/office/drawing/2014/main" id="{3C42F534-8640-4CC8-A3FD-348FC357A9A7}"/>
                </a:ext>
              </a:extLst>
            </p:cNvPr>
            <p:cNvSpPr>
              <a:spLocks noChangeAspect="1"/>
            </p:cNvSpPr>
            <p:nvPr/>
          </p:nvSpPr>
          <p:spPr bwMode="black">
            <a:xfrm>
              <a:off x="979974" y="124539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rgbClr val="0078D7"/>
              </a:solidFill>
            </a:ln>
          </p:spPr>
          <p:txBody>
            <a:bodyPr vert="horz" wrap="square" lIns="91390" tIns="45696" rIns="91390" bIns="45696" numCol="1" anchor="t" anchorCtr="0" compatLnSpc="1">
              <a:prstTxWarp prst="textNoShape">
                <a:avLst/>
              </a:prstTxWarp>
            </a:bodyPr>
            <a:lstStyle/>
            <a:p>
              <a:pPr defTabSz="932418">
                <a:defRPr/>
              </a:pPr>
              <a:endParaRPr lang="en-US" sz="1799">
                <a:solidFill>
                  <a:srgbClr val="2C2C2C"/>
                </a:solidFill>
                <a:latin typeface="Segoe UI"/>
              </a:endParaRPr>
            </a:p>
          </p:txBody>
        </p:sp>
        <p:grpSp>
          <p:nvGrpSpPr>
            <p:cNvPr id="21" name="Group 20">
              <a:extLst>
                <a:ext uri="{FF2B5EF4-FFF2-40B4-BE49-F238E27FC236}">
                  <a16:creationId xmlns:a16="http://schemas.microsoft.com/office/drawing/2014/main" id="{6896CC75-D273-4F6A-96E1-814031920CDD}"/>
                </a:ext>
              </a:extLst>
            </p:cNvPr>
            <p:cNvGrpSpPr/>
            <p:nvPr/>
          </p:nvGrpSpPr>
          <p:grpSpPr>
            <a:xfrm>
              <a:off x="2677647" y="3555878"/>
              <a:ext cx="1225965" cy="1641117"/>
              <a:chOff x="10005145" y="2724746"/>
              <a:chExt cx="1183664" cy="1584487"/>
            </a:xfrm>
          </p:grpSpPr>
          <p:pic>
            <p:nvPicPr>
              <p:cNvPr id="26" name="Picture 25">
                <a:extLst>
                  <a:ext uri="{FF2B5EF4-FFF2-40B4-BE49-F238E27FC236}">
                    <a16:creationId xmlns:a16="http://schemas.microsoft.com/office/drawing/2014/main" id="{80BB41CA-2622-44D9-BB78-B7CAB20EC06D}"/>
                  </a:ext>
                </a:extLst>
              </p:cNvPr>
              <p:cNvPicPr>
                <a:picLocks noChangeAspect="1"/>
              </p:cNvPicPr>
              <p:nvPr/>
            </p:nvPicPr>
            <p:blipFill>
              <a:blip r:embed="rId4"/>
              <a:stretch>
                <a:fillRect/>
              </a:stretch>
            </p:blipFill>
            <p:spPr>
              <a:xfrm>
                <a:off x="10005145" y="2724746"/>
                <a:ext cx="1183664" cy="1584487"/>
              </a:xfrm>
              <a:prstGeom prst="rect">
                <a:avLst/>
              </a:prstGeom>
            </p:spPr>
          </p:pic>
          <p:sp>
            <p:nvSpPr>
              <p:cNvPr id="27" name="TextBox 26">
                <a:extLst>
                  <a:ext uri="{FF2B5EF4-FFF2-40B4-BE49-F238E27FC236}">
                    <a16:creationId xmlns:a16="http://schemas.microsoft.com/office/drawing/2014/main" id="{89B6134A-8759-427D-9F78-1F4E2415BF64}"/>
                  </a:ext>
                </a:extLst>
              </p:cNvPr>
              <p:cNvSpPr txBox="1"/>
              <p:nvPr/>
            </p:nvSpPr>
            <p:spPr>
              <a:xfrm>
                <a:off x="10166186" y="3500230"/>
                <a:ext cx="910592" cy="619114"/>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SQL</a:t>
                </a:r>
              </a:p>
            </p:txBody>
          </p:sp>
        </p:grpSp>
        <p:cxnSp>
          <p:nvCxnSpPr>
            <p:cNvPr id="23" name="Straight Arrow Connector 22">
              <a:extLst>
                <a:ext uri="{FF2B5EF4-FFF2-40B4-BE49-F238E27FC236}">
                  <a16:creationId xmlns:a16="http://schemas.microsoft.com/office/drawing/2014/main" id="{7E59DE9C-7538-4316-9E83-14FB1CEA283E}"/>
                </a:ext>
              </a:extLst>
            </p:cNvPr>
            <p:cNvCxnSpPr/>
            <p:nvPr/>
          </p:nvCxnSpPr>
          <p:spPr>
            <a:xfrm flipV="1">
              <a:off x="3238199" y="2778953"/>
              <a:ext cx="0" cy="1134675"/>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A1261D5-16EE-45F6-BBDE-630D7E4C9CC6}"/>
                </a:ext>
              </a:extLst>
            </p:cNvPr>
            <p:cNvPicPr>
              <a:picLocks noChangeAspect="1"/>
            </p:cNvPicPr>
            <p:nvPr/>
          </p:nvPicPr>
          <p:blipFill>
            <a:blip r:embed="rId4"/>
            <a:stretch>
              <a:fillRect/>
            </a:stretch>
          </p:blipFill>
          <p:spPr>
            <a:xfrm>
              <a:off x="2189959" y="1790712"/>
              <a:ext cx="756024" cy="1012038"/>
            </a:xfrm>
            <a:prstGeom prst="rect">
              <a:avLst/>
            </a:prstGeom>
          </p:spPr>
        </p:pic>
        <p:sp>
          <p:nvSpPr>
            <p:cNvPr id="25" name="TextBox 24">
              <a:extLst>
                <a:ext uri="{FF2B5EF4-FFF2-40B4-BE49-F238E27FC236}">
                  <a16:creationId xmlns:a16="http://schemas.microsoft.com/office/drawing/2014/main" id="{C5FA82E1-3C70-46A9-AD47-B8B22B625CE1}"/>
                </a:ext>
              </a:extLst>
            </p:cNvPr>
            <p:cNvSpPr txBox="1"/>
            <p:nvPr/>
          </p:nvSpPr>
          <p:spPr>
            <a:xfrm>
              <a:off x="2062033" y="2245649"/>
              <a:ext cx="1000357" cy="497107"/>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1428" dirty="0">
                  <a:solidFill>
                    <a:srgbClr val="505050"/>
                  </a:solidFill>
                  <a:latin typeface="Segoe UI Semibold" panose="020B0702040204020203" pitchFamily="34" charset="0"/>
                  <a:cs typeface="Segoe UI Semibold" panose="020B0702040204020203" pitchFamily="34" charset="0"/>
                </a:rPr>
                <a:t>SQL DB</a:t>
              </a:r>
            </a:p>
          </p:txBody>
        </p:sp>
        <p:pic>
          <p:nvPicPr>
            <p:cNvPr id="28" name="Picture 27">
              <a:extLst>
                <a:ext uri="{FF2B5EF4-FFF2-40B4-BE49-F238E27FC236}">
                  <a16:creationId xmlns:a16="http://schemas.microsoft.com/office/drawing/2014/main" id="{60A36F62-72B0-4B9D-8C3D-47AF346E63E7}"/>
                </a:ext>
              </a:extLst>
            </p:cNvPr>
            <p:cNvPicPr>
              <a:picLocks noChangeAspect="1"/>
            </p:cNvPicPr>
            <p:nvPr/>
          </p:nvPicPr>
          <p:blipFill>
            <a:blip r:embed="rId3"/>
            <a:stretch>
              <a:fillRect/>
            </a:stretch>
          </p:blipFill>
          <p:spPr>
            <a:xfrm>
              <a:off x="1313668" y="3533300"/>
              <a:ext cx="1225965" cy="1641117"/>
            </a:xfrm>
            <a:prstGeom prst="rect">
              <a:avLst/>
            </a:prstGeom>
          </p:spPr>
        </p:pic>
        <p:cxnSp>
          <p:nvCxnSpPr>
            <p:cNvPr id="22" name="Straight Arrow Connector 21">
              <a:extLst>
                <a:ext uri="{FF2B5EF4-FFF2-40B4-BE49-F238E27FC236}">
                  <a16:creationId xmlns:a16="http://schemas.microsoft.com/office/drawing/2014/main" id="{DC2A7A91-2DDE-4D13-88B4-80D1C4A8C4C1}"/>
                </a:ext>
              </a:extLst>
            </p:cNvPr>
            <p:cNvCxnSpPr>
              <a:cxnSpLocks/>
            </p:cNvCxnSpPr>
            <p:nvPr/>
          </p:nvCxnSpPr>
          <p:spPr>
            <a:xfrm flipV="1">
              <a:off x="1933376" y="2778953"/>
              <a:ext cx="0" cy="1264937"/>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1E0327-FB7E-4EC7-A75F-46E9D227B917}"/>
                </a:ext>
              </a:extLst>
            </p:cNvPr>
            <p:cNvSpPr txBox="1"/>
            <p:nvPr/>
          </p:nvSpPr>
          <p:spPr>
            <a:xfrm>
              <a:off x="1256093" y="4336501"/>
              <a:ext cx="1299677" cy="641288"/>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Oracle</a:t>
              </a:r>
            </a:p>
          </p:txBody>
        </p:sp>
      </p:grpSp>
      <p:sp>
        <p:nvSpPr>
          <p:cNvPr id="4" name="TextBox 3">
            <a:extLst>
              <a:ext uri="{FF2B5EF4-FFF2-40B4-BE49-F238E27FC236}">
                <a16:creationId xmlns:a16="http://schemas.microsoft.com/office/drawing/2014/main" id="{51CAE1F3-973D-4D8E-A307-512F8C2C5CAF}"/>
              </a:ext>
            </a:extLst>
          </p:cNvPr>
          <p:cNvSpPr txBox="1"/>
          <p:nvPr/>
        </p:nvSpPr>
        <p:spPr>
          <a:xfrm>
            <a:off x="4599398" y="5382281"/>
            <a:ext cx="7563963" cy="54472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b="1" dirty="0">
                <a:gradFill>
                  <a:gsLst>
                    <a:gs pos="2917">
                      <a:srgbClr val="353535"/>
                    </a:gs>
                    <a:gs pos="30000">
                      <a:srgbClr val="353535"/>
                    </a:gs>
                  </a:gsLst>
                  <a:lin ang="5400000" scaled="0"/>
                </a:gradFill>
                <a:latin typeface="Segoe UI Semilight"/>
              </a:rPr>
              <a:t>Note</a:t>
            </a:r>
            <a:r>
              <a:rPr lang="en-US" dirty="0">
                <a:gradFill>
                  <a:gsLst>
                    <a:gs pos="2917">
                      <a:srgbClr val="353535"/>
                    </a:gs>
                    <a:gs pos="30000">
                      <a:srgbClr val="353535"/>
                    </a:gs>
                  </a:gsLst>
                  <a:lin ang="5400000" scaled="0"/>
                </a:gradFill>
                <a:latin typeface="Segoe UI Semilight"/>
              </a:rPr>
              <a:t>: For more information, contact </a:t>
            </a:r>
            <a:r>
              <a:rPr lang="en-US" dirty="0">
                <a:solidFill>
                  <a:srgbClr val="353535"/>
                </a:solidFill>
                <a:latin typeface="Segoe UI Semilight"/>
                <a:hlinkClick r:id="rId5"/>
              </a:rPr>
              <a:t>datamigrationteam@microsoft.com</a:t>
            </a:r>
            <a:r>
              <a:rPr lang="en-US" dirty="0">
                <a:solidFill>
                  <a:srgbClr val="353535"/>
                </a:solidFill>
                <a:latin typeface="Segoe UI Semilight"/>
              </a:rPr>
              <a:t>. </a:t>
            </a:r>
            <a:endParaRPr lang="en-US" dirty="0">
              <a:gradFill>
                <a:gsLst>
                  <a:gs pos="2917">
                    <a:srgbClr val="353535"/>
                  </a:gs>
                  <a:gs pos="30000">
                    <a:srgbClr val="353535"/>
                  </a:gs>
                </a:gsLst>
                <a:lin ang="5400000" scaled="0"/>
              </a:gradFill>
              <a:latin typeface="Segoe UI Semilight"/>
            </a:endParaRPr>
          </a:p>
        </p:txBody>
      </p:sp>
      <p:sp>
        <p:nvSpPr>
          <p:cNvPr id="2" name="Title 1">
            <a:extLst>
              <a:ext uri="{FF2B5EF4-FFF2-40B4-BE49-F238E27FC236}">
                <a16:creationId xmlns:a16="http://schemas.microsoft.com/office/drawing/2014/main" id="{1BD5D3F0-43A4-44BA-A741-2E1CA8CAFD16}"/>
              </a:ext>
            </a:extLst>
          </p:cNvPr>
          <p:cNvSpPr>
            <a:spLocks noGrp="1"/>
          </p:cNvSpPr>
          <p:nvPr>
            <p:ph type="title"/>
          </p:nvPr>
        </p:nvSpPr>
        <p:spPr>
          <a:xfrm>
            <a:off x="2159235" y="663242"/>
            <a:ext cx="11887878" cy="542467"/>
          </a:xfrm>
        </p:spPr>
        <p:txBody>
          <a:bodyPr/>
          <a:lstStyle/>
          <a:p>
            <a:r>
              <a:rPr lang="en-US" sz="3199" dirty="0">
                <a:solidFill>
                  <a:schemeClr val="bg1"/>
                </a:solidFill>
                <a:latin typeface="Segoe UI Semibold" panose="020B0702040204020203" pitchFamily="34" charset="0"/>
                <a:cs typeface="Segoe UI Semibold" panose="020B0702040204020203" pitchFamily="34" charset="0"/>
              </a:rPr>
              <a:t>Azure Database Migration Service (DMS)</a:t>
            </a:r>
          </a:p>
        </p:txBody>
      </p:sp>
    </p:spTree>
    <p:extLst>
      <p:ext uri="{BB962C8B-B14F-4D97-AF65-F5344CB8AC3E}">
        <p14:creationId xmlns:p14="http://schemas.microsoft.com/office/powerpoint/2010/main" val="173663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64" cap="small" spc="510" dirty="0">
                <a:solidFill>
                  <a:schemeClr val="bg1"/>
                </a:solidFill>
                <a:latin typeface="Segoe UI Semilight" charset="0"/>
                <a:cs typeface="Segoe UI Semilight" charset="0"/>
              </a:rPr>
              <a:t>Migration: SSIS / SSAS / SSRS</a:t>
            </a:r>
          </a:p>
        </p:txBody>
      </p:sp>
      <p:sp>
        <p:nvSpPr>
          <p:cNvPr id="3" name="Text Placeholder 2"/>
          <p:cNvSpPr>
            <a:spLocks noGrp="1"/>
          </p:cNvSpPr>
          <p:nvPr>
            <p:ph type="body" sz="quarter" idx="4294967295"/>
          </p:nvPr>
        </p:nvSpPr>
        <p:spPr>
          <a:xfrm>
            <a:off x="549758" y="1212708"/>
            <a:ext cx="11885835" cy="5055418"/>
          </a:xfrm>
        </p:spPr>
        <p:txBody>
          <a:bodyPr/>
          <a:lstStyle/>
          <a:p>
            <a:r>
              <a:rPr lang="en-US" sz="3264" dirty="0">
                <a:solidFill>
                  <a:schemeClr val="tx2"/>
                </a:solidFill>
                <a:latin typeface="+mn-lt"/>
              </a:rPr>
              <a:t>These services will </a:t>
            </a:r>
            <a:r>
              <a:rPr lang="en-US" sz="3264" b="1" dirty="0">
                <a:solidFill>
                  <a:schemeClr val="tx2"/>
                </a:solidFill>
                <a:latin typeface="+mn-lt"/>
              </a:rPr>
              <a:t>not be installed </a:t>
            </a:r>
            <a:r>
              <a:rPr lang="en-US" sz="3264" dirty="0">
                <a:solidFill>
                  <a:schemeClr val="tx2"/>
                </a:solidFill>
                <a:latin typeface="+mn-lt"/>
              </a:rPr>
              <a:t>side-by-side with Managed Instance</a:t>
            </a:r>
          </a:p>
          <a:p>
            <a:endParaRPr lang="en-US" dirty="0"/>
          </a:p>
          <a:p>
            <a:r>
              <a:rPr lang="en-US" sz="3264" dirty="0">
                <a:solidFill>
                  <a:schemeClr val="tx2"/>
                </a:solidFill>
                <a:latin typeface="+mn-lt"/>
              </a:rPr>
              <a:t>Recommendation: move to PaaS model</a:t>
            </a:r>
          </a:p>
          <a:p>
            <a:pPr marL="799946" lvl="1" indent="-571390"/>
            <a:r>
              <a:rPr lang="en-US" cap="small" dirty="0">
                <a:solidFill>
                  <a:schemeClr val="tx1"/>
                </a:solidFill>
              </a:rPr>
              <a:t>Migrate your SSIS packages to new SSIS PaaS service</a:t>
            </a:r>
          </a:p>
          <a:p>
            <a:pPr marL="799946" lvl="1" indent="-571390"/>
            <a:r>
              <a:rPr lang="en-US" cap="small" dirty="0">
                <a:solidFill>
                  <a:schemeClr val="tx1"/>
                </a:solidFill>
              </a:rPr>
              <a:t>Migrate your OLAP models to Azure Analysis Services</a:t>
            </a:r>
          </a:p>
          <a:p>
            <a:r>
              <a:rPr lang="en-US" sz="3264" dirty="0">
                <a:solidFill>
                  <a:schemeClr val="tx2"/>
                </a:solidFill>
                <a:latin typeface="+mn-lt"/>
              </a:rPr>
              <a:t>… or run these services in Azure virtual machines</a:t>
            </a:r>
          </a:p>
          <a:p>
            <a:endParaRPr lang="en-US" dirty="0"/>
          </a:p>
          <a:p>
            <a:r>
              <a:rPr lang="en-US" sz="3264" dirty="0">
                <a:solidFill>
                  <a:schemeClr val="tx2"/>
                </a:solidFill>
                <a:latin typeface="+mn-lt"/>
              </a:rPr>
              <a:t>For SSRS, the recommendation is to run in a virtual machine</a:t>
            </a:r>
          </a:p>
        </p:txBody>
      </p:sp>
    </p:spTree>
    <p:extLst>
      <p:ext uri="{BB962C8B-B14F-4D97-AF65-F5344CB8AC3E}">
        <p14:creationId xmlns:p14="http://schemas.microsoft.com/office/powerpoint/2010/main" val="28683041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64" cap="small" spc="510" dirty="0">
                <a:solidFill>
                  <a:schemeClr val="bg1"/>
                </a:solidFill>
                <a:latin typeface="Segoe UI Semilight" charset="0"/>
                <a:cs typeface="Segoe UI Semilight" charset="0"/>
              </a:rPr>
              <a:t>SSIS PaaS service (in preview)</a:t>
            </a:r>
          </a:p>
        </p:txBody>
      </p:sp>
      <p:sp>
        <p:nvSpPr>
          <p:cNvPr id="3" name="Text Placeholder 2"/>
          <p:cNvSpPr>
            <a:spLocks noGrp="1"/>
          </p:cNvSpPr>
          <p:nvPr>
            <p:ph type="body" sz="quarter" idx="4294967295"/>
          </p:nvPr>
        </p:nvSpPr>
        <p:spPr>
          <a:xfrm>
            <a:off x="92778" y="1272077"/>
            <a:ext cx="5586658" cy="5059014"/>
          </a:xfrm>
        </p:spPr>
        <p:txBody>
          <a:bodyPr/>
          <a:lstStyle/>
          <a:p>
            <a:r>
              <a:rPr lang="en-US" sz="3264" dirty="0">
                <a:solidFill>
                  <a:schemeClr val="tx2"/>
                </a:solidFill>
                <a:latin typeface="+mn-lt"/>
              </a:rPr>
              <a:t>Goal: execute your SSIS packages, without changes</a:t>
            </a:r>
          </a:p>
          <a:p>
            <a:endParaRPr lang="en-US" sz="3199" dirty="0"/>
          </a:p>
          <a:p>
            <a:r>
              <a:rPr lang="en-US" sz="3264" dirty="0">
                <a:solidFill>
                  <a:schemeClr val="tx2"/>
                </a:solidFill>
                <a:latin typeface="+mn-lt"/>
              </a:rPr>
              <a:t>How?</a:t>
            </a:r>
          </a:p>
          <a:p>
            <a:pPr marL="799946" lvl="1" indent="-571390"/>
            <a:r>
              <a:rPr lang="en-US" cap="small" dirty="0">
                <a:solidFill>
                  <a:schemeClr val="tx1"/>
                </a:solidFill>
              </a:rPr>
              <a:t>SSIS instance provisioned under Azure Data Factory</a:t>
            </a:r>
          </a:p>
          <a:p>
            <a:pPr marL="1028503" lvl="2" indent="-571390"/>
            <a:r>
              <a:rPr lang="en-US" sz="2000" dirty="0"/>
              <a:t>Catalog (SSISDB) can be stored on Managed Instance</a:t>
            </a:r>
          </a:p>
          <a:p>
            <a:pPr marL="799946" lvl="1" indent="-571390"/>
            <a:r>
              <a:rPr lang="en-US" cap="small" dirty="0">
                <a:solidFill>
                  <a:schemeClr val="tx1"/>
                </a:solidFill>
              </a:rPr>
              <a:t>Authoring / deployment </a:t>
            </a:r>
            <a:br>
              <a:rPr lang="en-US" cap="small" dirty="0">
                <a:solidFill>
                  <a:schemeClr val="tx1"/>
                </a:solidFill>
              </a:rPr>
            </a:br>
            <a:r>
              <a:rPr lang="en-US" cap="small" dirty="0">
                <a:solidFill>
                  <a:schemeClr val="tx1"/>
                </a:solidFill>
              </a:rPr>
              <a:t>by SSDT</a:t>
            </a:r>
          </a:p>
          <a:p>
            <a:pPr marL="799946" lvl="1" indent="-571390"/>
            <a:r>
              <a:rPr lang="en-US" cap="small" dirty="0">
                <a:solidFill>
                  <a:schemeClr val="tx1"/>
                </a:solidFill>
              </a:rPr>
              <a:t>Execution / management </a:t>
            </a:r>
            <a:br>
              <a:rPr lang="en-US" cap="small" dirty="0">
                <a:solidFill>
                  <a:schemeClr val="tx1"/>
                </a:solidFill>
              </a:rPr>
            </a:br>
            <a:r>
              <a:rPr lang="en-US" cap="small" dirty="0">
                <a:solidFill>
                  <a:schemeClr val="tx1"/>
                </a:solidFill>
              </a:rPr>
              <a:t>by SSMS and SQL Agent</a:t>
            </a:r>
          </a:p>
        </p:txBody>
      </p:sp>
      <p:grpSp>
        <p:nvGrpSpPr>
          <p:cNvPr id="4" name="Group 3"/>
          <p:cNvGrpSpPr/>
          <p:nvPr/>
        </p:nvGrpSpPr>
        <p:grpSpPr>
          <a:xfrm>
            <a:off x="5672411" y="1870461"/>
            <a:ext cx="6336204" cy="4735945"/>
            <a:chOff x="579109" y="2121383"/>
            <a:chExt cx="6553200" cy="4736617"/>
          </a:xfrm>
        </p:grpSpPr>
        <p:sp>
          <p:nvSpPr>
            <p:cNvPr id="5" name="TextBox 4"/>
            <p:cNvSpPr txBox="1"/>
            <p:nvPr/>
          </p:nvSpPr>
          <p:spPr>
            <a:xfrm>
              <a:off x="4706262" y="4393951"/>
              <a:ext cx="1350589" cy="282423"/>
            </a:xfrm>
            <a:prstGeom prst="rect">
              <a:avLst/>
            </a:prstGeom>
            <a:noFill/>
          </p:spPr>
          <p:txBody>
            <a:bodyPr wrap="square" rtlCol="0">
              <a:spAutoFit/>
            </a:bodyPr>
            <a:lstStyle/>
            <a:p>
              <a:pPr defTabSz="932563"/>
              <a:r>
                <a:rPr lang="en-US" sz="1199" dirty="0">
                  <a:solidFill>
                    <a:srgbClr val="0070C0"/>
                  </a:solidFill>
                  <a:latin typeface="Segoe UI Semilight"/>
                </a:rPr>
                <a:t>Execute/Manage</a:t>
              </a:r>
              <a:endParaRPr lang="en-US" dirty="0">
                <a:solidFill>
                  <a:srgbClr val="0070C0"/>
                </a:solidFill>
                <a:latin typeface="Segoe UI Semilight"/>
              </a:endParaRPr>
            </a:p>
          </p:txBody>
        </p:sp>
        <p:sp>
          <p:nvSpPr>
            <p:cNvPr id="6" name="TextBox 5"/>
            <p:cNvSpPr txBox="1"/>
            <p:nvPr/>
          </p:nvSpPr>
          <p:spPr>
            <a:xfrm>
              <a:off x="4236710" y="2334883"/>
              <a:ext cx="838459" cy="282423"/>
            </a:xfrm>
            <a:prstGeom prst="rect">
              <a:avLst/>
            </a:prstGeom>
            <a:noFill/>
          </p:spPr>
          <p:txBody>
            <a:bodyPr wrap="square" rtlCol="0">
              <a:spAutoFit/>
            </a:bodyPr>
            <a:lstStyle/>
            <a:p>
              <a:pPr defTabSz="932563"/>
              <a:r>
                <a:rPr lang="en-US" sz="1199" dirty="0">
                  <a:solidFill>
                    <a:srgbClr val="0070C0"/>
                  </a:solidFill>
                  <a:latin typeface="Segoe UI Semilight"/>
                </a:rPr>
                <a:t>Provision</a:t>
              </a:r>
              <a:endParaRPr lang="en-US" dirty="0">
                <a:solidFill>
                  <a:srgbClr val="0070C0"/>
                </a:solidFill>
                <a:latin typeface="Segoe UI Semilight"/>
              </a:endParaRPr>
            </a:p>
          </p:txBody>
        </p:sp>
        <p:sp>
          <p:nvSpPr>
            <p:cNvPr id="7" name="TextBox 6"/>
            <p:cNvSpPr txBox="1"/>
            <p:nvPr/>
          </p:nvSpPr>
          <p:spPr>
            <a:xfrm>
              <a:off x="4237694" y="3093812"/>
              <a:ext cx="723470" cy="461473"/>
            </a:xfrm>
            <a:prstGeom prst="rect">
              <a:avLst/>
            </a:prstGeom>
            <a:noFill/>
            <a:ln>
              <a:noFill/>
            </a:ln>
          </p:spPr>
          <p:txBody>
            <a:bodyPr wrap="square" rtlCol="0">
              <a:spAutoFit/>
            </a:bodyPr>
            <a:lstStyle/>
            <a:p>
              <a:pPr defTabSz="932563"/>
              <a:r>
                <a:rPr lang="en-US" sz="1199" dirty="0">
                  <a:solidFill>
                    <a:srgbClr val="00B050"/>
                  </a:solidFill>
                  <a:latin typeface="Segoe UI Semilight"/>
                </a:rPr>
                <a:t>Author/ </a:t>
              </a:r>
            </a:p>
            <a:p>
              <a:pPr defTabSz="932563"/>
              <a:r>
                <a:rPr lang="en-US" sz="1199" dirty="0">
                  <a:solidFill>
                    <a:srgbClr val="00B050"/>
                  </a:solidFill>
                  <a:latin typeface="Segoe UI Semilight"/>
                </a:rPr>
                <a:t>Deploy</a:t>
              </a:r>
            </a:p>
          </p:txBody>
        </p:sp>
        <p:sp>
          <p:nvSpPr>
            <p:cNvPr id="8" name="TextBox 7"/>
            <p:cNvSpPr txBox="1"/>
            <p:nvPr/>
          </p:nvSpPr>
          <p:spPr>
            <a:xfrm>
              <a:off x="4236709" y="2690694"/>
              <a:ext cx="838459" cy="470660"/>
            </a:xfrm>
            <a:prstGeom prst="rect">
              <a:avLst/>
            </a:prstGeom>
            <a:noFill/>
          </p:spPr>
          <p:txBody>
            <a:bodyPr wrap="square" rtlCol="0">
              <a:spAutoFit/>
            </a:bodyPr>
            <a:lstStyle/>
            <a:p>
              <a:pPr defTabSz="932563"/>
              <a:r>
                <a:rPr lang="en-US" sz="1199" dirty="0">
                  <a:solidFill>
                    <a:srgbClr val="FF0000"/>
                  </a:solidFill>
                  <a:latin typeface="Segoe UI Semilight"/>
                </a:rPr>
                <a:t>Execute/ Manage</a:t>
              </a:r>
              <a:endParaRPr lang="en-US" dirty="0">
                <a:solidFill>
                  <a:srgbClr val="FF0000"/>
                </a:solidFill>
                <a:latin typeface="Segoe UI Semilight"/>
              </a:endParaRPr>
            </a:p>
          </p:txBody>
        </p:sp>
        <p:cxnSp>
          <p:nvCxnSpPr>
            <p:cNvPr id="9" name="Straight Connector 8"/>
            <p:cNvCxnSpPr/>
            <p:nvPr/>
          </p:nvCxnSpPr>
          <p:spPr>
            <a:xfrm flipV="1">
              <a:off x="616803" y="4104790"/>
              <a:ext cx="6515506" cy="1319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48033" y="4837134"/>
              <a:ext cx="1817942" cy="1077753"/>
              <a:chOff x="2315786" y="4074716"/>
              <a:chExt cx="1746151" cy="1234394"/>
            </a:xfrm>
          </p:grpSpPr>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014" y="4074716"/>
                <a:ext cx="1687697" cy="914623"/>
              </a:xfrm>
              <a:prstGeom prst="rect">
                <a:avLst/>
              </a:prstGeom>
            </p:spPr>
          </p:pic>
          <p:sp>
            <p:nvSpPr>
              <p:cNvPr id="42" name="TextBox 41"/>
              <p:cNvSpPr txBox="1"/>
              <p:nvPr/>
            </p:nvSpPr>
            <p:spPr>
              <a:xfrm>
                <a:off x="2315786" y="4985640"/>
                <a:ext cx="1746151" cy="323470"/>
              </a:xfrm>
              <a:prstGeom prst="rect">
                <a:avLst/>
              </a:prstGeom>
              <a:noFill/>
            </p:spPr>
            <p:txBody>
              <a:bodyPr wrap="square" rtlCol="0">
                <a:spAutoFit/>
              </a:bodyPr>
              <a:lstStyle/>
              <a:p>
                <a:pPr algn="ctr" defTabSz="932563"/>
                <a:r>
                  <a:rPr lang="en-US" sz="1199" b="1" dirty="0">
                    <a:solidFill>
                      <a:srgbClr val="353535"/>
                    </a:solidFill>
                    <a:latin typeface="Segoe UI Semilight"/>
                  </a:rPr>
                  <a:t>SSDT (ENTRY POINT)</a:t>
                </a:r>
              </a:p>
            </p:txBody>
          </p:sp>
        </p:grpSp>
        <p:grpSp>
          <p:nvGrpSpPr>
            <p:cNvPr id="11" name="Group 10"/>
            <p:cNvGrpSpPr/>
            <p:nvPr/>
          </p:nvGrpSpPr>
          <p:grpSpPr>
            <a:xfrm>
              <a:off x="5067158" y="4771362"/>
              <a:ext cx="1772470" cy="1143522"/>
              <a:chOff x="4618434" y="4030378"/>
              <a:chExt cx="1626975" cy="1303500"/>
            </a:xfrm>
          </p:grpSpPr>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435" y="4030378"/>
                <a:ext cx="1626974" cy="1003300"/>
              </a:xfrm>
              <a:prstGeom prst="rect">
                <a:avLst/>
              </a:prstGeom>
            </p:spPr>
          </p:pic>
          <p:sp>
            <p:nvSpPr>
              <p:cNvPr id="40" name="TextBox 39"/>
              <p:cNvSpPr txBox="1"/>
              <p:nvPr/>
            </p:nvSpPr>
            <p:spPr>
              <a:xfrm>
                <a:off x="4618434" y="5011944"/>
                <a:ext cx="1626974" cy="321934"/>
              </a:xfrm>
              <a:prstGeom prst="rect">
                <a:avLst/>
              </a:prstGeom>
              <a:noFill/>
            </p:spPr>
            <p:txBody>
              <a:bodyPr wrap="square" rtlCol="0">
                <a:spAutoFit/>
              </a:bodyPr>
              <a:lstStyle/>
              <a:p>
                <a:pPr algn="ctr" defTabSz="932563"/>
                <a:r>
                  <a:rPr lang="en-US" sz="1199" b="1" dirty="0">
                    <a:solidFill>
                      <a:srgbClr val="353535"/>
                    </a:solidFill>
                    <a:latin typeface="Segoe UI Semilight"/>
                  </a:rPr>
                  <a:t>SSMS (ENTRY POINT)</a:t>
                </a:r>
              </a:p>
            </p:txBody>
          </p:sp>
        </p:grpSp>
        <p:sp>
          <p:nvSpPr>
            <p:cNvPr id="12" name="TextBox 11"/>
            <p:cNvSpPr txBox="1"/>
            <p:nvPr/>
          </p:nvSpPr>
          <p:spPr>
            <a:xfrm>
              <a:off x="587312" y="3838966"/>
              <a:ext cx="1187118" cy="313817"/>
            </a:xfrm>
            <a:prstGeom prst="rect">
              <a:avLst/>
            </a:prstGeom>
            <a:noFill/>
          </p:spPr>
          <p:txBody>
            <a:bodyPr wrap="square" rtlCol="0">
              <a:spAutoFit/>
            </a:bodyPr>
            <a:lstStyle/>
            <a:p>
              <a:pPr defTabSz="932563"/>
              <a:r>
                <a:rPr lang="en-US" sz="1399" b="1" dirty="0">
                  <a:solidFill>
                    <a:srgbClr val="353535"/>
                  </a:solidFill>
                  <a:latin typeface="Segoe UI Semilight"/>
                </a:rPr>
                <a:t>Cloud</a:t>
              </a:r>
            </a:p>
          </p:txBody>
        </p:sp>
        <p:sp>
          <p:nvSpPr>
            <p:cNvPr id="13" name="TextBox 12"/>
            <p:cNvSpPr txBox="1"/>
            <p:nvPr/>
          </p:nvSpPr>
          <p:spPr>
            <a:xfrm>
              <a:off x="579109" y="4126439"/>
              <a:ext cx="1187118" cy="533451"/>
            </a:xfrm>
            <a:prstGeom prst="rect">
              <a:avLst/>
            </a:prstGeom>
            <a:noFill/>
          </p:spPr>
          <p:txBody>
            <a:bodyPr wrap="square" rtlCol="0">
              <a:spAutoFit/>
            </a:bodyPr>
            <a:lstStyle/>
            <a:p>
              <a:pPr defTabSz="932563"/>
              <a:r>
                <a:rPr lang="en-US" sz="1399" b="1" dirty="0">
                  <a:solidFill>
                    <a:srgbClr val="353535"/>
                  </a:solidFill>
                  <a:latin typeface="Segoe UI Semilight"/>
                </a:rPr>
                <a:t>On-Premises</a:t>
              </a:r>
            </a:p>
          </p:txBody>
        </p:sp>
        <p:sp>
          <p:nvSpPr>
            <p:cNvPr id="14" name="TextBox 13"/>
            <p:cNvSpPr txBox="1"/>
            <p:nvPr/>
          </p:nvSpPr>
          <p:spPr>
            <a:xfrm>
              <a:off x="1744670" y="4395114"/>
              <a:ext cx="1197602" cy="276910"/>
            </a:xfrm>
            <a:prstGeom prst="rect">
              <a:avLst/>
            </a:prstGeom>
            <a:noFill/>
          </p:spPr>
          <p:txBody>
            <a:bodyPr wrap="square" rtlCol="0">
              <a:spAutoFit/>
            </a:bodyPr>
            <a:lstStyle/>
            <a:p>
              <a:pPr defTabSz="932563"/>
              <a:r>
                <a:rPr lang="en-US" sz="1199" dirty="0">
                  <a:solidFill>
                    <a:srgbClr val="0070C0"/>
                  </a:solidFill>
                  <a:latin typeface="Segoe UI Semilight"/>
                </a:rPr>
                <a:t>Author/Deploy</a:t>
              </a:r>
              <a:endParaRPr lang="en-US" dirty="0">
                <a:solidFill>
                  <a:srgbClr val="0070C0"/>
                </a:solidFill>
                <a:latin typeface="Segoe UI Semilight"/>
              </a:endParaRPr>
            </a:p>
          </p:txBody>
        </p:sp>
        <p:sp>
          <p:nvSpPr>
            <p:cNvPr id="15" name="Rectangle 14"/>
            <p:cNvSpPr/>
            <p:nvPr/>
          </p:nvSpPr>
          <p:spPr>
            <a:xfrm>
              <a:off x="3282887" y="6006877"/>
              <a:ext cx="1210959" cy="85112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399" b="1" dirty="0">
                  <a:solidFill>
                    <a:srgbClr val="353535"/>
                  </a:solidFill>
                  <a:latin typeface="Segoe UI Semilight"/>
                </a:rPr>
                <a:t>SSIS Server</a:t>
              </a:r>
            </a:p>
          </p:txBody>
        </p:sp>
        <p:cxnSp>
          <p:nvCxnSpPr>
            <p:cNvPr id="16" name="Straight Arrow Connector 15"/>
            <p:cNvCxnSpPr/>
            <p:nvPr/>
          </p:nvCxnSpPr>
          <p:spPr>
            <a:xfrm>
              <a:off x="1557005" y="5635695"/>
              <a:ext cx="1600410" cy="79674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579815" y="5651530"/>
              <a:ext cx="1373579" cy="7809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44670" y="5931110"/>
              <a:ext cx="1197602" cy="276910"/>
            </a:xfrm>
            <a:prstGeom prst="rect">
              <a:avLst/>
            </a:prstGeom>
            <a:noFill/>
          </p:spPr>
          <p:txBody>
            <a:bodyPr wrap="square" rtlCol="0">
              <a:spAutoFit/>
            </a:bodyPr>
            <a:lstStyle/>
            <a:p>
              <a:pPr defTabSz="932563"/>
              <a:r>
                <a:rPr lang="en-US" sz="1199" dirty="0">
                  <a:solidFill>
                    <a:srgbClr val="0070C0"/>
                  </a:solidFill>
                  <a:latin typeface="Segoe UI Semilight"/>
                </a:rPr>
                <a:t>Author/Deploy</a:t>
              </a:r>
              <a:endParaRPr lang="en-US" dirty="0">
                <a:solidFill>
                  <a:srgbClr val="0070C0"/>
                </a:solidFill>
                <a:latin typeface="Segoe UI Semilight"/>
              </a:endParaRPr>
            </a:p>
          </p:txBody>
        </p:sp>
        <p:sp>
          <p:nvSpPr>
            <p:cNvPr id="19" name="TextBox 18"/>
            <p:cNvSpPr txBox="1"/>
            <p:nvPr/>
          </p:nvSpPr>
          <p:spPr>
            <a:xfrm>
              <a:off x="4705008" y="5928529"/>
              <a:ext cx="1915936" cy="282423"/>
            </a:xfrm>
            <a:prstGeom prst="rect">
              <a:avLst/>
            </a:prstGeom>
            <a:noFill/>
          </p:spPr>
          <p:txBody>
            <a:bodyPr wrap="square" rtlCol="0">
              <a:spAutoFit/>
            </a:bodyPr>
            <a:lstStyle/>
            <a:p>
              <a:pPr defTabSz="932563"/>
              <a:r>
                <a:rPr lang="en-US" sz="1199" dirty="0">
                  <a:solidFill>
                    <a:srgbClr val="0070C0"/>
                  </a:solidFill>
                  <a:latin typeface="Segoe UI Semilight"/>
                </a:rPr>
                <a:t>Execute/Manage</a:t>
              </a:r>
              <a:endParaRPr lang="en-US" dirty="0">
                <a:solidFill>
                  <a:srgbClr val="0070C0"/>
                </a:solidFill>
                <a:latin typeface="Segoe UI Semilight"/>
              </a:endParaRPr>
            </a:p>
          </p:txBody>
        </p:sp>
        <p:sp>
          <p:nvSpPr>
            <p:cNvPr id="22" name="Cloud 21"/>
            <p:cNvSpPr/>
            <p:nvPr/>
          </p:nvSpPr>
          <p:spPr>
            <a:xfrm>
              <a:off x="4981533" y="2300616"/>
              <a:ext cx="2002457" cy="137552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399" b="1" dirty="0">
                  <a:solidFill>
                    <a:srgbClr val="353535"/>
                  </a:solidFill>
                  <a:latin typeface="Segoe UI Semilight"/>
                </a:rPr>
                <a:t>SSIS PaaS </a:t>
              </a:r>
              <a:r>
                <a:rPr lang="en-US" sz="1199" dirty="0">
                  <a:solidFill>
                    <a:srgbClr val="353535"/>
                  </a:solidFill>
                  <a:latin typeface="Segoe UI Semilight"/>
                </a:rPr>
                <a:t>on ADF compute resource</a:t>
              </a:r>
            </a:p>
          </p:txBody>
        </p:sp>
        <p:grpSp>
          <p:nvGrpSpPr>
            <p:cNvPr id="23" name="Group 22"/>
            <p:cNvGrpSpPr/>
            <p:nvPr/>
          </p:nvGrpSpPr>
          <p:grpSpPr>
            <a:xfrm>
              <a:off x="1933488" y="2121383"/>
              <a:ext cx="1756987" cy="1608901"/>
              <a:chOff x="-596701" y="1391100"/>
              <a:chExt cx="1756987" cy="1608901"/>
            </a:xfrm>
          </p:grpSpPr>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1" y="2146282"/>
                <a:ext cx="1756987" cy="853719"/>
              </a:xfrm>
              <a:prstGeom prst="rect">
                <a:avLst/>
              </a:prstGeom>
            </p:spPr>
          </p:pic>
          <p:sp>
            <p:nvSpPr>
              <p:cNvPr id="35" name="TextBox 34"/>
              <p:cNvSpPr txBox="1"/>
              <p:nvPr/>
            </p:nvSpPr>
            <p:spPr>
              <a:xfrm>
                <a:off x="-507594" y="1391100"/>
                <a:ext cx="1597434" cy="658899"/>
              </a:xfrm>
              <a:prstGeom prst="rect">
                <a:avLst/>
              </a:prstGeom>
              <a:noFill/>
            </p:spPr>
            <p:txBody>
              <a:bodyPr wrap="square" rtlCol="0">
                <a:spAutoFit/>
              </a:bodyPr>
              <a:lstStyle/>
              <a:p>
                <a:pPr algn="ctr" defTabSz="932563"/>
                <a:r>
                  <a:rPr lang="en-US" sz="1199" b="1" dirty="0">
                    <a:solidFill>
                      <a:srgbClr val="353535"/>
                    </a:solidFill>
                    <a:latin typeface="Segoe UI Semilight"/>
                  </a:rPr>
                  <a:t>ADF (</a:t>
                </a:r>
                <a:r>
                  <a:rPr lang="en-US" sz="1199" b="1" dirty="0">
                    <a:solidFill>
                      <a:srgbClr val="0070C0"/>
                    </a:solidFill>
                    <a:latin typeface="Segoe UI Semilight"/>
                  </a:rPr>
                  <a:t>ENTRY POINT</a:t>
                </a:r>
                <a:r>
                  <a:rPr lang="en-US" sz="1199" b="1" dirty="0">
                    <a:solidFill>
                      <a:srgbClr val="353535"/>
                    </a:solidFill>
                    <a:latin typeface="Segoe UI Semilight"/>
                  </a:rPr>
                  <a:t>,  </a:t>
                </a:r>
                <a:r>
                  <a:rPr lang="en-US" sz="1199" b="1" dirty="0">
                    <a:solidFill>
                      <a:srgbClr val="FF0000"/>
                    </a:solidFill>
                    <a:latin typeface="Segoe UI Semilight"/>
                  </a:rPr>
                  <a:t>ORCHESTRATION</a:t>
                </a:r>
                <a:r>
                  <a:rPr lang="en-US" sz="1199" b="1" dirty="0">
                    <a:solidFill>
                      <a:srgbClr val="353535"/>
                    </a:solidFill>
                    <a:latin typeface="Segoe UI Semilight"/>
                  </a:rPr>
                  <a:t>, </a:t>
                </a:r>
                <a:r>
                  <a:rPr lang="en-US" sz="1199" b="1" dirty="0">
                    <a:solidFill>
                      <a:srgbClr val="00B050"/>
                    </a:solidFill>
                    <a:latin typeface="Segoe UI Semilight"/>
                  </a:rPr>
                  <a:t>DESIGN</a:t>
                </a:r>
                <a:r>
                  <a:rPr lang="en-US" sz="1199" b="1" dirty="0">
                    <a:solidFill>
                      <a:srgbClr val="353535"/>
                    </a:solidFill>
                    <a:latin typeface="Segoe UI Semilight"/>
                  </a:rPr>
                  <a:t>)</a:t>
                </a:r>
              </a:p>
            </p:txBody>
          </p:sp>
        </p:grpSp>
        <p:cxnSp>
          <p:nvCxnSpPr>
            <p:cNvPr id="24" name="Straight Arrow Connector 23"/>
            <p:cNvCxnSpPr/>
            <p:nvPr/>
          </p:nvCxnSpPr>
          <p:spPr>
            <a:xfrm flipV="1">
              <a:off x="1557005" y="3602709"/>
              <a:ext cx="4105971" cy="12344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2" idx="1"/>
            </p:cNvCxnSpPr>
            <p:nvPr/>
          </p:nvCxnSpPr>
          <p:spPr>
            <a:xfrm flipV="1">
              <a:off x="5953394" y="3674680"/>
              <a:ext cx="29368" cy="109668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265424" y="3322150"/>
              <a:ext cx="696661" cy="35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280560" y="2917776"/>
              <a:ext cx="668627" cy="27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280054" y="256677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9807588" y="1312016"/>
            <a:ext cx="2563759" cy="747183"/>
          </a:xfrm>
          <a:prstGeom prst="rect">
            <a:avLst/>
          </a:prstGeom>
          <a:noFill/>
        </p:spPr>
        <p:txBody>
          <a:bodyPr wrap="square" lIns="182854" tIns="146283" rIns="182854" bIns="146283" rtlCol="0">
            <a:spAutoFit/>
          </a:bodyPr>
          <a:lstStyle/>
          <a:p>
            <a:pPr defTabSz="932563">
              <a:lnSpc>
                <a:spcPct val="90000"/>
              </a:lnSpc>
              <a:spcAft>
                <a:spcPts val="600"/>
              </a:spcAft>
            </a:pPr>
            <a:r>
              <a:rPr lang="en-US" sz="1599" dirty="0">
                <a:gradFill>
                  <a:gsLst>
                    <a:gs pos="2917">
                      <a:srgbClr val="353535"/>
                    </a:gs>
                    <a:gs pos="30000">
                      <a:srgbClr val="353535"/>
                    </a:gs>
                  </a:gsLst>
                  <a:lin ang="5400000" scaled="0"/>
                </a:gradFill>
                <a:latin typeface="Segoe UI Semilight"/>
              </a:rPr>
              <a:t>Provisioned on-demand, tunable scale</a:t>
            </a:r>
          </a:p>
        </p:txBody>
      </p:sp>
    </p:spTree>
    <p:extLst>
      <p:ext uri="{BB962C8B-B14F-4D97-AF65-F5344CB8AC3E}">
        <p14:creationId xmlns:p14="http://schemas.microsoft.com/office/powerpoint/2010/main" val="23921702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rgbClr val="0078D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61615" y="119495"/>
            <a:ext cx="12273978" cy="1744127"/>
          </a:xfrm>
        </p:spPr>
        <p:txBody>
          <a:bodyPr/>
          <a:lstStyle/>
          <a:p>
            <a:r>
              <a:rPr lang="en-US" sz="5507" dirty="0"/>
              <a:t>Demo: </a:t>
            </a:r>
            <a:br>
              <a:rPr lang="en-US" sz="5507" dirty="0"/>
            </a:br>
            <a:r>
              <a:rPr lang="en-US" sz="5507" dirty="0"/>
              <a:t>Migrate Easily to Managed Instance</a:t>
            </a:r>
          </a:p>
        </p:txBody>
      </p:sp>
      <p:sp>
        <p:nvSpPr>
          <p:cNvPr id="2" name="AutoShape 2"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FA81B6CF-60FF-49E5-9BB2-1DF57D67EC93}"/>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Semilight"/>
            </a:endParaRPr>
          </a:p>
        </p:txBody>
      </p:sp>
      <p:sp>
        <p:nvSpPr>
          <p:cNvPr id="4" name="AutoShape 4"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80E7A1AB-31F3-4BA9-8B29-CECE953A75B9}"/>
              </a:ext>
            </a:extLst>
          </p:cNvPr>
          <p:cNvSpPr>
            <a:spLocks noChangeAspect="1" noChangeArrowheads="1"/>
          </p:cNvSpPr>
          <p:nvPr/>
        </p:nvSpPr>
        <p:spPr bwMode="auto">
          <a:xfrm>
            <a:off x="6218237" y="3497262"/>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Semilight"/>
            </a:endParaRPr>
          </a:p>
        </p:txBody>
      </p:sp>
      <p:pic>
        <p:nvPicPr>
          <p:cNvPr id="6" name="Picture 5">
            <a:extLst>
              <a:ext uri="{FF2B5EF4-FFF2-40B4-BE49-F238E27FC236}">
                <a16:creationId xmlns:a16="http://schemas.microsoft.com/office/drawing/2014/main" id="{4F7CC45F-DDEB-4674-8C58-DBEE248D8EA4}"/>
              </a:ext>
            </a:extLst>
          </p:cNvPr>
          <p:cNvPicPr>
            <a:picLocks noChangeAspect="1"/>
          </p:cNvPicPr>
          <p:nvPr/>
        </p:nvPicPr>
        <p:blipFill>
          <a:blip r:embed="rId3"/>
          <a:stretch>
            <a:fillRect/>
          </a:stretch>
        </p:blipFill>
        <p:spPr>
          <a:xfrm>
            <a:off x="1454483" y="2044081"/>
            <a:ext cx="8804297" cy="4261127"/>
          </a:xfrm>
          <a:prstGeom prst="rect">
            <a:avLst/>
          </a:prstGeom>
        </p:spPr>
      </p:pic>
    </p:spTree>
    <p:extLst>
      <p:ext uri="{BB962C8B-B14F-4D97-AF65-F5344CB8AC3E}">
        <p14:creationId xmlns:p14="http://schemas.microsoft.com/office/powerpoint/2010/main" val="4151172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7831" y="182862"/>
            <a:ext cx="11607878" cy="910191"/>
          </a:xfrm>
        </p:spPr>
        <p:txBody>
          <a:bodyPr/>
          <a:lstStyle/>
          <a:p>
            <a:r>
              <a:rPr lang="en-US" sz="3199" cap="all" spc="510" dirty="0">
                <a:solidFill>
                  <a:schemeClr val="tx2"/>
                </a:solidFill>
                <a:latin typeface="Segoe UI Semilight" charset="0"/>
                <a:cs typeface="Segoe UI Semilight" charset="0"/>
              </a:rPr>
              <a:t>DATA CDN for your Edge </a:t>
            </a:r>
            <a:br>
              <a:rPr lang="en-US" sz="5506" dirty="0">
                <a:latin typeface="Segoe UI Light" panose="020B0502040204020203" pitchFamily="34" charset="0"/>
                <a:cs typeface="Segoe UI Light" panose="020B0502040204020203" pitchFamily="34" charset="0"/>
              </a:rPr>
            </a:br>
            <a:r>
              <a:rPr lang="en-US" sz="2400" kern="0" spc="102" dirty="0">
                <a:ln>
                  <a:noFill/>
                </a:ln>
                <a:solidFill>
                  <a:schemeClr val="tx2"/>
                </a:solidFill>
                <a:latin typeface="Segoe UI Semibold" charset="0"/>
                <a:cs typeface="Segoe UI Semibold" charset="0"/>
              </a:rPr>
              <a:t>Geo-Replication to edges of your deployments</a:t>
            </a:r>
          </a:p>
        </p:txBody>
      </p:sp>
      <p:sp>
        <p:nvSpPr>
          <p:cNvPr id="4" name="Content Placeholder 2"/>
          <p:cNvSpPr>
            <a:spLocks noGrp="1"/>
          </p:cNvSpPr>
          <p:nvPr>
            <p:ph type="body" sz="quarter" idx="4294967295"/>
          </p:nvPr>
        </p:nvSpPr>
        <p:spPr>
          <a:xfrm>
            <a:off x="7600132" y="2087686"/>
            <a:ext cx="4826903" cy="3663254"/>
          </a:xfrm>
        </p:spPr>
        <p:txBody>
          <a:bodyPr/>
          <a:lstStyle/>
          <a:p>
            <a:pPr marL="233104" indent="-233104">
              <a:spcBef>
                <a:spcPts val="1836"/>
              </a:spcBef>
            </a:pPr>
            <a:r>
              <a:rPr lang="en-US" sz="2400" kern="0" spc="102" dirty="0">
                <a:solidFill>
                  <a:schemeClr val="tx2"/>
                </a:solidFill>
                <a:latin typeface="Segoe UI Semibold" charset="0"/>
                <a:cs typeface="Segoe UI Semibold" charset="0"/>
              </a:rPr>
              <a:t>Automatic failover policy </a:t>
            </a:r>
          </a:p>
          <a:p>
            <a:pPr marL="228557" lvl="1" indent="0">
              <a:spcBef>
                <a:spcPts val="0"/>
              </a:spcBef>
              <a:spcAft>
                <a:spcPts val="600"/>
              </a:spcAft>
              <a:buNone/>
            </a:pPr>
            <a:r>
              <a:rPr lang="en-US" sz="1800" kern="0" dirty="0">
                <a:solidFill>
                  <a:srgbClr val="0078D7"/>
                </a:solidFill>
                <a:latin typeface="Segoe UI Semilight" panose="020B0402040204020203" pitchFamily="34" charset="0"/>
                <a:cs typeface="Segoe UI Semilight" panose="020B0402040204020203" pitchFamily="34" charset="0"/>
              </a:rPr>
              <a:t>Replicas are automatically points to the new primary afterward</a:t>
            </a:r>
          </a:p>
          <a:p>
            <a:pPr marL="233104" indent="-233104">
              <a:spcBef>
                <a:spcPts val="1836"/>
              </a:spcBef>
            </a:pPr>
            <a:r>
              <a:rPr lang="en-US" sz="2400" kern="0" spc="102" dirty="0">
                <a:solidFill>
                  <a:schemeClr val="tx2"/>
                </a:solidFill>
                <a:latin typeface="Segoe UI Semibold" charset="0"/>
                <a:cs typeface="Segoe UI Semibold" charset="0"/>
              </a:rPr>
              <a:t>Replicas to fit your topology </a:t>
            </a:r>
          </a:p>
          <a:p>
            <a:pPr marL="228557" lvl="1" indent="0">
              <a:lnSpc>
                <a:spcPct val="100000"/>
              </a:lnSpc>
              <a:spcBef>
                <a:spcPts val="0"/>
              </a:spcBef>
              <a:spcAft>
                <a:spcPts val="600"/>
              </a:spcAft>
              <a:buNone/>
            </a:pPr>
            <a:r>
              <a:rPr lang="en-US" sz="1800" kern="0" dirty="0">
                <a:solidFill>
                  <a:srgbClr val="0078D7"/>
                </a:solidFill>
                <a:latin typeface="Segoe UI Semilight" panose="020B0402040204020203" pitchFamily="34" charset="0"/>
                <a:cs typeface="Segoe UI Semilight" panose="020B0402040204020203" pitchFamily="34" charset="0"/>
              </a:rPr>
              <a:t>Same region or different region</a:t>
            </a:r>
          </a:p>
          <a:p>
            <a:pPr marL="228557" lvl="1" indent="0">
              <a:lnSpc>
                <a:spcPct val="100000"/>
              </a:lnSpc>
              <a:spcBef>
                <a:spcPts val="0"/>
              </a:spcBef>
              <a:spcAft>
                <a:spcPts val="600"/>
              </a:spcAft>
              <a:buNone/>
            </a:pPr>
            <a:r>
              <a:rPr lang="en-US" sz="1800" kern="0" dirty="0">
                <a:solidFill>
                  <a:srgbClr val="0078D7"/>
                </a:solidFill>
                <a:latin typeface="Segoe UI Semilight" panose="020B0402040204020203" pitchFamily="34" charset="0"/>
                <a:cs typeface="Segoe UI Semilight" panose="020B0402040204020203" pitchFamily="34" charset="0"/>
              </a:rPr>
              <a:t>Available in all 38 Azure regions! </a:t>
            </a:r>
          </a:p>
          <a:p>
            <a:pPr marL="233104" indent="-233104">
              <a:spcBef>
                <a:spcPts val="1836"/>
              </a:spcBef>
            </a:pPr>
            <a:r>
              <a:rPr lang="en-US" sz="2400" kern="0" spc="102" dirty="0">
                <a:solidFill>
                  <a:schemeClr val="tx2"/>
                </a:solidFill>
                <a:latin typeface="Segoe UI Semibold" charset="0"/>
                <a:cs typeface="Segoe UI Semibold" charset="0"/>
              </a:rPr>
              <a:t>REST API, PowerShell or Azure Portal </a:t>
            </a:r>
          </a:p>
        </p:txBody>
      </p:sp>
      <p:sp>
        <p:nvSpPr>
          <p:cNvPr id="3" name="Rectangle 2"/>
          <p:cNvSpPr/>
          <p:nvPr/>
        </p:nvSpPr>
        <p:spPr bwMode="auto">
          <a:xfrm>
            <a:off x="364660" y="1987035"/>
            <a:ext cx="6876798" cy="469203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1505" fontAlgn="base">
              <a:spcBef>
                <a:spcPts val="200"/>
              </a:spcBef>
              <a:spcAft>
                <a:spcPts val="800"/>
              </a:spcAft>
              <a:defRPr/>
            </a:pPr>
            <a:endParaRPr lang="en-US" sz="2000" kern="0" dirty="0">
              <a:solidFill>
                <a:srgbClr val="505050"/>
              </a:solidFill>
              <a:latin typeface="Segoe UI Light" panose="020B0502040204020203" pitchFamily="34" charset="0"/>
              <a:ea typeface="MS PGothic" charset="0"/>
              <a:cs typeface="Segoe UI Light" panose="020B0502040204020203" pitchFamily="34" charset="0"/>
            </a:endParaRPr>
          </a:p>
        </p:txBody>
      </p:sp>
      <p:sp>
        <p:nvSpPr>
          <p:cNvPr id="165" name="Rectangle 336"/>
          <p:cNvSpPr/>
          <p:nvPr/>
        </p:nvSpPr>
        <p:spPr bwMode="auto">
          <a:xfrm>
            <a:off x="222076" y="5839786"/>
            <a:ext cx="2312209" cy="1009177"/>
          </a:xfrm>
          <a:prstGeom prst="rect">
            <a:avLst/>
          </a:prstGeom>
          <a:pattFill prst="ltUpDiag">
            <a:fgClr>
              <a:srgbClr val="FFFFFF">
                <a:lumMod val="85000"/>
              </a:srgbClr>
            </a:fgClr>
            <a:bgClr>
              <a:srgbClr val="FFFFFF"/>
            </a:bgClr>
          </a:patt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D2D2D2">
                  <a:lumMod val="50000"/>
                </a:srgbClr>
              </a:solidFill>
              <a:latin typeface="Segoe UI Semilight"/>
              <a:ea typeface="Segoe UI" pitchFamily="34" charset="0"/>
              <a:cs typeface="Segoe UI" pitchFamily="34" charset="0"/>
            </a:endParaRPr>
          </a:p>
        </p:txBody>
      </p:sp>
      <p:sp>
        <p:nvSpPr>
          <p:cNvPr id="166" name="TextBox 338"/>
          <p:cNvSpPr txBox="1"/>
          <p:nvPr/>
        </p:nvSpPr>
        <p:spPr>
          <a:xfrm>
            <a:off x="384768" y="5944703"/>
            <a:ext cx="2309612" cy="848741"/>
          </a:xfrm>
          <a:prstGeom prst="rect">
            <a:avLst/>
          </a:prstGeom>
          <a:noFill/>
        </p:spPr>
        <p:txBody>
          <a:bodyPr wrap="square" lIns="186494" tIns="149196" rIns="186494" bIns="149196" rtlCol="0">
            <a:spAutoFit/>
          </a:bodyPr>
          <a:lstStyle/>
          <a:p>
            <a:pPr defTabSz="932563">
              <a:lnSpc>
                <a:spcPct val="90000"/>
              </a:lnSpc>
              <a:defRPr/>
            </a:pPr>
            <a:r>
              <a:rPr lang="en-US" sz="1836" kern="0" dirty="0">
                <a:solidFill>
                  <a:srgbClr val="D2D2D2">
                    <a:lumMod val="50000"/>
                  </a:srgbClr>
                </a:solidFill>
                <a:latin typeface="Segoe UI Light"/>
              </a:rPr>
              <a:t>Up to </a:t>
            </a:r>
            <a:r>
              <a:rPr lang="en-US" sz="2040" kern="0" dirty="0">
                <a:solidFill>
                  <a:srgbClr val="D2D2D2">
                    <a:lumMod val="50000"/>
                  </a:srgbClr>
                </a:solidFill>
                <a:latin typeface="Segoe UI Light"/>
              </a:rPr>
              <a:t>4</a:t>
            </a:r>
            <a:r>
              <a:rPr lang="en-US" sz="1836" kern="0" dirty="0">
                <a:solidFill>
                  <a:srgbClr val="D2D2D2">
                    <a:lumMod val="50000"/>
                  </a:srgbClr>
                </a:solidFill>
                <a:latin typeface="Segoe UI Light"/>
              </a:rPr>
              <a:t> secondaries</a:t>
            </a:r>
          </a:p>
        </p:txBody>
      </p:sp>
      <p:grpSp>
        <p:nvGrpSpPr>
          <p:cNvPr id="167" name="Group 166"/>
          <p:cNvGrpSpPr>
            <a:grpSpLocks noChangeAspect="1"/>
          </p:cNvGrpSpPr>
          <p:nvPr/>
        </p:nvGrpSpPr>
        <p:grpSpPr>
          <a:xfrm>
            <a:off x="557990" y="2509024"/>
            <a:ext cx="6643080" cy="3321379"/>
            <a:chOff x="4446296" y="2012156"/>
            <a:chExt cx="7745704" cy="3636481"/>
          </a:xfrm>
        </p:grpSpPr>
        <p:pic>
          <p:nvPicPr>
            <p:cNvPr id="168" name="Picture 167"/>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446296" y="2012156"/>
              <a:ext cx="7745704" cy="3636481"/>
            </a:xfrm>
            <a:prstGeom prst="rect">
              <a:avLst/>
            </a:prstGeom>
          </p:spPr>
        </p:pic>
        <p:grpSp>
          <p:nvGrpSpPr>
            <p:cNvPr id="169" name="Group 168"/>
            <p:cNvGrpSpPr/>
            <p:nvPr/>
          </p:nvGrpSpPr>
          <p:grpSpPr>
            <a:xfrm>
              <a:off x="5298510" y="3395627"/>
              <a:ext cx="288099" cy="288099"/>
              <a:chOff x="5298510" y="3607496"/>
              <a:chExt cx="288099" cy="288099"/>
            </a:xfrm>
          </p:grpSpPr>
          <p:sp>
            <p:nvSpPr>
              <p:cNvPr id="276" name="Oval 2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Oval 2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p:cNvGrpSpPr/>
            <p:nvPr/>
          </p:nvGrpSpPr>
          <p:grpSpPr>
            <a:xfrm>
              <a:off x="5721246" y="3608048"/>
              <a:ext cx="288099" cy="288099"/>
              <a:chOff x="5298510" y="3607496"/>
              <a:chExt cx="288099" cy="288099"/>
            </a:xfrm>
          </p:grpSpPr>
          <p:sp>
            <p:nvSpPr>
              <p:cNvPr id="274" name="Oval 27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p:cNvGrpSpPr/>
            <p:nvPr/>
          </p:nvGrpSpPr>
          <p:grpSpPr>
            <a:xfrm>
              <a:off x="6107060" y="3107528"/>
              <a:ext cx="288099" cy="288099"/>
              <a:chOff x="5298510" y="3607496"/>
              <a:chExt cx="288099" cy="288099"/>
            </a:xfrm>
          </p:grpSpPr>
          <p:sp>
            <p:nvSpPr>
              <p:cNvPr id="272" name="Oval 27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Oval 27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p:cNvGrpSpPr/>
            <p:nvPr/>
          </p:nvGrpSpPr>
          <p:grpSpPr>
            <a:xfrm>
              <a:off x="6288515" y="3378593"/>
              <a:ext cx="288099" cy="288099"/>
              <a:chOff x="5298510" y="3607496"/>
              <a:chExt cx="288099" cy="288099"/>
            </a:xfrm>
          </p:grpSpPr>
          <p:sp>
            <p:nvSpPr>
              <p:cNvPr id="270" name="Oval 2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p:cNvGrpSpPr/>
            <p:nvPr/>
          </p:nvGrpSpPr>
          <p:grpSpPr>
            <a:xfrm>
              <a:off x="7766078" y="2522238"/>
              <a:ext cx="1169454" cy="1169454"/>
              <a:chOff x="5321459" y="3630988"/>
              <a:chExt cx="236552" cy="236552"/>
            </a:xfrm>
          </p:grpSpPr>
          <p:sp>
            <p:nvSpPr>
              <p:cNvPr id="268" name="Oval 267"/>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p:cNvGrpSpPr/>
            <p:nvPr/>
          </p:nvGrpSpPr>
          <p:grpSpPr>
            <a:xfrm>
              <a:off x="8171245" y="3013582"/>
              <a:ext cx="288099" cy="288099"/>
              <a:chOff x="5298510" y="3607496"/>
              <a:chExt cx="288099" cy="288099"/>
            </a:xfrm>
          </p:grpSpPr>
          <p:sp>
            <p:nvSpPr>
              <p:cNvPr id="266" name="Oval 26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p:cNvGrpSpPr/>
            <p:nvPr/>
          </p:nvGrpSpPr>
          <p:grpSpPr>
            <a:xfrm>
              <a:off x="10753694" y="5019834"/>
              <a:ext cx="288099" cy="288099"/>
              <a:chOff x="5298510" y="3607496"/>
              <a:chExt cx="288099" cy="288099"/>
            </a:xfrm>
          </p:grpSpPr>
          <p:sp>
            <p:nvSpPr>
              <p:cNvPr id="264" name="Oval 2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p:cNvGrpSpPr/>
            <p:nvPr/>
          </p:nvGrpSpPr>
          <p:grpSpPr>
            <a:xfrm>
              <a:off x="10628533" y="4634041"/>
              <a:ext cx="288099" cy="288099"/>
              <a:chOff x="5298510" y="3607496"/>
              <a:chExt cx="288099" cy="288099"/>
            </a:xfrm>
          </p:grpSpPr>
          <p:sp>
            <p:nvSpPr>
              <p:cNvPr id="262" name="Oval 26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Oval 26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p:cNvGrpSpPr/>
            <p:nvPr/>
          </p:nvGrpSpPr>
          <p:grpSpPr>
            <a:xfrm>
              <a:off x="10031509" y="4345942"/>
              <a:ext cx="288099" cy="288099"/>
              <a:chOff x="5298510" y="3607496"/>
              <a:chExt cx="288099" cy="288099"/>
            </a:xfrm>
          </p:grpSpPr>
          <p:sp>
            <p:nvSpPr>
              <p:cNvPr id="260" name="Oval 25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Oval 26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8" name="Group 177"/>
            <p:cNvGrpSpPr/>
            <p:nvPr/>
          </p:nvGrpSpPr>
          <p:grpSpPr>
            <a:xfrm>
              <a:off x="10501563" y="3607521"/>
              <a:ext cx="288099" cy="288099"/>
              <a:chOff x="5298510" y="3607496"/>
              <a:chExt cx="288099" cy="288099"/>
            </a:xfrm>
          </p:grpSpPr>
          <p:sp>
            <p:nvSpPr>
              <p:cNvPr id="258" name="Oval 2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Oval 2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9" name="Group 178"/>
            <p:cNvGrpSpPr/>
            <p:nvPr/>
          </p:nvGrpSpPr>
          <p:grpSpPr>
            <a:xfrm>
              <a:off x="10050120" y="3180678"/>
              <a:ext cx="288099" cy="288099"/>
              <a:chOff x="5298510" y="3607496"/>
              <a:chExt cx="288099" cy="288099"/>
            </a:xfrm>
          </p:grpSpPr>
          <p:sp>
            <p:nvSpPr>
              <p:cNvPr id="256" name="Oval 25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Oval 25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0" name="Group 179"/>
            <p:cNvGrpSpPr/>
            <p:nvPr/>
          </p:nvGrpSpPr>
          <p:grpSpPr>
            <a:xfrm>
              <a:off x="11041793" y="3011937"/>
              <a:ext cx="288099" cy="288099"/>
              <a:chOff x="5298510" y="3607496"/>
              <a:chExt cx="288099" cy="288099"/>
            </a:xfrm>
          </p:grpSpPr>
          <p:sp>
            <p:nvSpPr>
              <p:cNvPr id="254" name="Oval 25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Oval 25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1" name="Group 180"/>
            <p:cNvGrpSpPr/>
            <p:nvPr/>
          </p:nvGrpSpPr>
          <p:grpSpPr>
            <a:xfrm>
              <a:off x="10571806" y="3039155"/>
              <a:ext cx="288099" cy="288099"/>
              <a:chOff x="5298510" y="3607496"/>
              <a:chExt cx="288099" cy="288099"/>
            </a:xfrm>
          </p:grpSpPr>
          <p:sp>
            <p:nvSpPr>
              <p:cNvPr id="252" name="Oval 2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Oval 2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2" name="Group 181"/>
            <p:cNvGrpSpPr/>
            <p:nvPr/>
          </p:nvGrpSpPr>
          <p:grpSpPr>
            <a:xfrm>
              <a:off x="10243769" y="2877358"/>
              <a:ext cx="288099" cy="288099"/>
              <a:chOff x="5298510" y="3607496"/>
              <a:chExt cx="288099" cy="288099"/>
            </a:xfrm>
          </p:grpSpPr>
          <p:sp>
            <p:nvSpPr>
              <p:cNvPr id="250" name="Oval 24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3" name="Group 182"/>
            <p:cNvGrpSpPr/>
            <p:nvPr/>
          </p:nvGrpSpPr>
          <p:grpSpPr>
            <a:xfrm>
              <a:off x="6727969" y="4525893"/>
              <a:ext cx="288099" cy="288099"/>
              <a:chOff x="5298510" y="3607496"/>
              <a:chExt cx="288099" cy="288099"/>
            </a:xfrm>
          </p:grpSpPr>
          <p:sp>
            <p:nvSpPr>
              <p:cNvPr id="248" name="Oval 24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Oval 24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4" name="Group 332"/>
            <p:cNvGrpSpPr/>
            <p:nvPr/>
          </p:nvGrpSpPr>
          <p:grpSpPr>
            <a:xfrm>
              <a:off x="11264518" y="2767620"/>
              <a:ext cx="298768" cy="456738"/>
              <a:chOff x="11312677" y="4385379"/>
              <a:chExt cx="420734" cy="643192"/>
            </a:xfrm>
          </p:grpSpPr>
          <p:sp>
            <p:nvSpPr>
              <p:cNvPr id="237"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grpSp>
          <p:nvGrpSpPr>
            <p:cNvPr id="185" name="Group 332"/>
            <p:cNvGrpSpPr/>
            <p:nvPr/>
          </p:nvGrpSpPr>
          <p:grpSpPr>
            <a:xfrm>
              <a:off x="10020071" y="3701191"/>
              <a:ext cx="298768" cy="456738"/>
              <a:chOff x="11312677" y="4385379"/>
              <a:chExt cx="420734" cy="643192"/>
            </a:xfrm>
          </p:grpSpPr>
          <p:sp>
            <p:nvSpPr>
              <p:cNvPr id="226"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7"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8"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9"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0"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1"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2"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3"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4"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5"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6"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grpSp>
          <p:nvGrpSpPr>
            <p:cNvPr id="186" name="Group 332"/>
            <p:cNvGrpSpPr/>
            <p:nvPr/>
          </p:nvGrpSpPr>
          <p:grpSpPr>
            <a:xfrm>
              <a:off x="10642149" y="3327254"/>
              <a:ext cx="298768" cy="456738"/>
              <a:chOff x="11312677" y="4385379"/>
              <a:chExt cx="420734" cy="643192"/>
            </a:xfrm>
          </p:grpSpPr>
          <p:sp>
            <p:nvSpPr>
              <p:cNvPr id="21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1"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2"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3"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4"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5"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cxnSp>
          <p:nvCxnSpPr>
            <p:cNvPr id="187" name="Straight Connector 186"/>
            <p:cNvCxnSpPr>
              <a:endCxn id="226" idx="1"/>
            </p:cNvCxnSpPr>
            <p:nvPr/>
          </p:nvCxnSpPr>
          <p:spPr>
            <a:xfrm>
              <a:off x="8333347" y="3165457"/>
              <a:ext cx="1686724" cy="764103"/>
            </a:xfrm>
            <a:prstGeom prst="line">
              <a:avLst/>
            </a:prstGeom>
            <a:noFill/>
            <a:ln w="28575" cap="flat" cmpd="sng" algn="ctr">
              <a:solidFill>
                <a:srgbClr val="DC3C00"/>
              </a:solidFill>
              <a:prstDash val="sysDash"/>
              <a:headEnd type="none"/>
              <a:tailEnd type="none"/>
            </a:ln>
            <a:effectLst/>
          </p:spPr>
        </p:cxnSp>
        <p:cxnSp>
          <p:nvCxnSpPr>
            <p:cNvPr id="188" name="Straight Connector 187"/>
            <p:cNvCxnSpPr>
              <a:endCxn id="208" idx="0"/>
            </p:cNvCxnSpPr>
            <p:nvPr/>
          </p:nvCxnSpPr>
          <p:spPr>
            <a:xfrm>
              <a:off x="8383666" y="3183204"/>
              <a:ext cx="2483946" cy="1934469"/>
            </a:xfrm>
            <a:prstGeom prst="line">
              <a:avLst/>
            </a:prstGeom>
            <a:noFill/>
            <a:ln w="28575" cap="flat" cmpd="sng" algn="ctr">
              <a:solidFill>
                <a:srgbClr val="DC3C00"/>
              </a:solidFill>
              <a:prstDash val="sysDash"/>
              <a:headEnd type="none"/>
              <a:tailEnd type="none"/>
            </a:ln>
            <a:effectLst/>
          </p:spPr>
        </p:cxnSp>
        <p:grpSp>
          <p:nvGrpSpPr>
            <p:cNvPr id="189" name="Group 332"/>
            <p:cNvGrpSpPr/>
            <p:nvPr/>
          </p:nvGrpSpPr>
          <p:grpSpPr>
            <a:xfrm>
              <a:off x="10816731" y="4848953"/>
              <a:ext cx="298768" cy="456738"/>
              <a:chOff x="11312677" y="4385379"/>
              <a:chExt cx="420734" cy="643192"/>
            </a:xfrm>
          </p:grpSpPr>
          <p:sp>
            <p:nvSpPr>
              <p:cNvPr id="204"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5"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6"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7"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8"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9"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0"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1"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2"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3"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4"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cxnSp>
          <p:nvCxnSpPr>
            <p:cNvPr id="190" name="Straight Connector 189"/>
            <p:cNvCxnSpPr>
              <a:stCxn id="197" idx="8"/>
              <a:endCxn id="215" idx="1"/>
            </p:cNvCxnSpPr>
            <p:nvPr/>
          </p:nvCxnSpPr>
          <p:spPr>
            <a:xfrm>
              <a:off x="8369812" y="3203883"/>
              <a:ext cx="2272337" cy="351740"/>
            </a:xfrm>
            <a:prstGeom prst="line">
              <a:avLst/>
            </a:prstGeom>
            <a:noFill/>
            <a:ln w="28575" cap="flat" cmpd="sng" algn="ctr">
              <a:solidFill>
                <a:srgbClr val="DC3C00"/>
              </a:solidFill>
              <a:prstDash val="sysDash"/>
              <a:headEnd type="none"/>
              <a:tailEnd type="none"/>
            </a:ln>
            <a:effectLst/>
          </p:spPr>
        </p:cxnSp>
        <p:cxnSp>
          <p:nvCxnSpPr>
            <p:cNvPr id="191" name="Straight Connector 190"/>
            <p:cNvCxnSpPr>
              <a:endCxn id="237" idx="1"/>
            </p:cNvCxnSpPr>
            <p:nvPr/>
          </p:nvCxnSpPr>
          <p:spPr>
            <a:xfrm flipV="1">
              <a:off x="8333347" y="2995989"/>
              <a:ext cx="2931171" cy="182465"/>
            </a:xfrm>
            <a:prstGeom prst="line">
              <a:avLst/>
            </a:prstGeom>
            <a:noFill/>
            <a:ln w="28575" cap="flat" cmpd="sng" algn="ctr">
              <a:solidFill>
                <a:srgbClr val="DC3C00"/>
              </a:solidFill>
              <a:prstDash val="sysDash"/>
              <a:headEnd type="none"/>
              <a:tailEnd type="none"/>
            </a:ln>
            <a:effectLst/>
          </p:spPr>
        </p:cxnSp>
        <p:grpSp>
          <p:nvGrpSpPr>
            <p:cNvPr id="192" name="Group 332"/>
            <p:cNvGrpSpPr/>
            <p:nvPr/>
          </p:nvGrpSpPr>
          <p:grpSpPr>
            <a:xfrm>
              <a:off x="8131601" y="2797083"/>
              <a:ext cx="452287" cy="691429"/>
              <a:chOff x="11312677" y="4385379"/>
              <a:chExt cx="420734" cy="643192"/>
            </a:xfrm>
          </p:grpSpPr>
          <p:sp>
            <p:nvSpPr>
              <p:cNvPr id="193"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4"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5"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6"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7"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8"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9"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0"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1"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2"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3"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grpSp>
      <p:sp>
        <p:nvSpPr>
          <p:cNvPr id="118" name="Rectangle 117">
            <a:extLst>
              <a:ext uri="{FF2B5EF4-FFF2-40B4-BE49-F238E27FC236}">
                <a16:creationId xmlns:a16="http://schemas.microsoft.com/office/drawing/2014/main" id="{A63E2071-448D-44E0-99BC-F83FB1170FE0}"/>
              </a:ext>
            </a:extLst>
          </p:cNvPr>
          <p:cNvSpPr/>
          <p:nvPr/>
        </p:nvSpPr>
        <p:spPr bwMode="auto">
          <a:xfrm>
            <a:off x="11246723" y="498"/>
            <a:ext cx="1188869" cy="677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b="1" kern="0" dirty="0">
                <a:gradFill>
                  <a:gsLst>
                    <a:gs pos="0">
                      <a:srgbClr val="FFFFFF"/>
                    </a:gs>
                    <a:gs pos="100000">
                      <a:srgbClr val="FFFFFF"/>
                    </a:gs>
                  </a:gsLst>
                  <a:lin ang="5400000" scaled="0"/>
                </a:gradFill>
                <a:latin typeface="Segoe UI"/>
                <a:ea typeface="Segoe UI" pitchFamily="34" charset="0"/>
                <a:cs typeface="Segoe UI" pitchFamily="34" charset="0"/>
              </a:rPr>
              <a:t>GA</a:t>
            </a:r>
          </a:p>
        </p:txBody>
      </p:sp>
    </p:spTree>
    <p:extLst>
      <p:ext uri="{BB962C8B-B14F-4D97-AF65-F5344CB8AC3E}">
        <p14:creationId xmlns:p14="http://schemas.microsoft.com/office/powerpoint/2010/main" val="179331432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6427" y="640588"/>
            <a:ext cx="11504568" cy="910191"/>
          </a:xfrm>
        </p:spPr>
        <p:txBody>
          <a:bodyPr>
            <a:noAutofit/>
          </a:bodyPr>
          <a:lstStyle/>
          <a:p>
            <a:r>
              <a:rPr lang="en-US" sz="2400" kern="0" spc="102" dirty="0">
                <a:ln>
                  <a:noFill/>
                </a:ln>
                <a:solidFill>
                  <a:schemeClr val="tx2"/>
                </a:solidFill>
                <a:latin typeface="Segoe UI Semibold" charset="0"/>
                <a:cs typeface="Segoe UI Semibold" charset="0"/>
              </a:rPr>
              <a:t>Keep data up-to-date across all SQL databases Distributed Applications</a:t>
            </a:r>
          </a:p>
        </p:txBody>
      </p:sp>
      <p:sp>
        <p:nvSpPr>
          <p:cNvPr id="6" name="TextBox 5"/>
          <p:cNvSpPr txBox="1"/>
          <p:nvPr/>
        </p:nvSpPr>
        <p:spPr>
          <a:xfrm>
            <a:off x="7589644" y="1744911"/>
            <a:ext cx="4647542" cy="4876108"/>
          </a:xfrm>
          <a:prstGeom prst="rect">
            <a:avLst/>
          </a:prstGeom>
        </p:spPr>
        <p:txBody>
          <a:bodyPr vert="horz" lIns="93247" tIns="46623" rIns="93247" bIns="46623" rtlCol="0">
            <a:noAutofit/>
          </a:bodyPr>
          <a:lstStyle>
            <a:lvl1pPr marL="285750" indent="-285750">
              <a:lnSpc>
                <a:spcPct val="100000"/>
              </a:lnSpc>
              <a:spcBef>
                <a:spcPts val="1000"/>
              </a:spcBef>
              <a:buFont typeface="Arial" panose="020B0604020202020204" pitchFamily="34" charset="0"/>
              <a:buChar char="•"/>
              <a:defRPr sz="1600">
                <a:solidFill>
                  <a:srgbClr val="51585B"/>
                </a:solidFill>
              </a:defRPr>
            </a:lvl1pPr>
            <a:lvl2pPr indent="0">
              <a:lnSpc>
                <a:spcPct val="100000"/>
              </a:lnSpc>
              <a:spcBef>
                <a:spcPts val="500"/>
              </a:spcBef>
              <a:buFont typeface="Arial" panose="020B0604020202020204" pitchFamily="34" charset="0"/>
              <a:buNone/>
              <a:defRPr sz="1200">
                <a:solidFill>
                  <a:srgbClr val="51585B"/>
                </a:solidFill>
              </a:defRPr>
            </a:lvl2pPr>
            <a:lvl3pPr indent="0">
              <a:lnSpc>
                <a:spcPct val="100000"/>
              </a:lnSpc>
              <a:spcBef>
                <a:spcPts val="500"/>
              </a:spcBef>
              <a:buFont typeface="Arial" panose="020B0604020202020204" pitchFamily="34" charset="0"/>
              <a:buNone/>
              <a:defRPr sz="1100">
                <a:solidFill>
                  <a:srgbClr val="51585B"/>
                </a:solidFill>
              </a:defRPr>
            </a:lvl3pPr>
            <a:lvl4pPr indent="0">
              <a:lnSpc>
                <a:spcPct val="100000"/>
              </a:lnSpc>
              <a:spcBef>
                <a:spcPts val="500"/>
              </a:spcBef>
              <a:buFont typeface="Arial" panose="020B0604020202020204" pitchFamily="34" charset="0"/>
              <a:buNone/>
              <a:defRPr sz="1050">
                <a:solidFill>
                  <a:srgbClr val="51585B"/>
                </a:solidFill>
              </a:defRPr>
            </a:lvl4pPr>
            <a:lvl5pPr indent="0">
              <a:lnSpc>
                <a:spcPct val="100000"/>
              </a:lnSpc>
              <a:spcBef>
                <a:spcPts val="500"/>
              </a:spcBef>
              <a:buFont typeface="Arial" panose="020B0604020202020204" pitchFamily="34" charset="0"/>
              <a:buNone/>
              <a:defRPr sz="1050">
                <a:solidFill>
                  <a:srgbClr val="51585B"/>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All SQL databases </a:t>
            </a:r>
            <a:r>
              <a:rPr lang="en-US" sz="1800" kern="0" dirty="0">
                <a:solidFill>
                  <a:srgbClr val="0078D7"/>
                </a:solidFill>
                <a:latin typeface="Segoe UI Semilight" panose="020B0402040204020203" pitchFamily="34" charset="0"/>
                <a:cs typeface="Segoe UI Semilight" panose="020B0402040204020203" pitchFamily="34" charset="0"/>
              </a:rPr>
              <a:t>supported (SQL Server, SQL IaaS &amp; Azure SQL Database)</a:t>
            </a:r>
          </a:p>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Zero code </a:t>
            </a:r>
            <a:r>
              <a:rPr lang="en-US" sz="1800" kern="0" dirty="0">
                <a:solidFill>
                  <a:srgbClr val="0078D7"/>
                </a:solidFill>
                <a:latin typeface="Segoe UI Semilight" panose="020B0402040204020203" pitchFamily="34" charset="0"/>
                <a:cs typeface="Segoe UI Semilight" panose="020B0402040204020203" pitchFamily="34" charset="0"/>
              </a:rPr>
              <a:t>required to enable data synchronization among SQL databases</a:t>
            </a:r>
          </a:p>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H</a:t>
            </a:r>
            <a:r>
              <a:rPr lang="en-US" sz="2400" kern="0" spc="102" dirty="0" err="1">
                <a:solidFill>
                  <a:srgbClr val="0078D7"/>
                </a:solidFill>
                <a:latin typeface="Segoe UI Semibold" charset="0"/>
                <a:cs typeface="Segoe UI Semibold" charset="0"/>
              </a:rPr>
              <a:t>ub</a:t>
            </a:r>
            <a:r>
              <a:rPr lang="en-US" sz="2400" kern="0" spc="102" dirty="0">
                <a:solidFill>
                  <a:srgbClr val="0078D7"/>
                </a:solidFill>
                <a:latin typeface="Segoe UI Semibold" charset="0"/>
                <a:cs typeface="Segoe UI Semibold" charset="0"/>
              </a:rPr>
              <a:t>-and-Spoke</a:t>
            </a:r>
            <a:r>
              <a:rPr lang="en-US" sz="1800" kern="0" dirty="0">
                <a:solidFill>
                  <a:srgbClr val="505050">
                    <a:lumMod val="50000"/>
                  </a:srgbClr>
                </a:solidFill>
                <a:latin typeface="Consolas" panose="020B0609020204030204" pitchFamily="49" charset="0"/>
              </a:rPr>
              <a:t> </a:t>
            </a:r>
            <a:r>
              <a:rPr lang="en-US" sz="1800" kern="0" dirty="0">
                <a:solidFill>
                  <a:srgbClr val="0078D7"/>
                </a:solidFill>
                <a:latin typeface="Segoe UI Semilight" panose="020B0402040204020203" pitchFamily="34" charset="0"/>
                <a:cs typeface="Segoe UI Semilight" panose="020B0402040204020203" pitchFamily="34" charset="0"/>
              </a:rPr>
              <a:t>Synchronization technology</a:t>
            </a:r>
          </a:p>
          <a:p>
            <a:pPr marL="285695" indent="-285695" defTabSz="932439">
              <a:spcBef>
                <a:spcPts val="600"/>
              </a:spcBef>
              <a:spcAft>
                <a:spcPts val="600"/>
              </a:spcAft>
              <a:defRPr/>
            </a:pPr>
            <a:r>
              <a:rPr lang="en-US" sz="1800" kern="0" dirty="0">
                <a:solidFill>
                  <a:srgbClr val="0078D7"/>
                </a:solidFill>
                <a:latin typeface="Segoe UI Semilight" panose="020B0402040204020203" pitchFamily="34" charset="0"/>
                <a:cs typeface="Segoe UI Semilight" panose="020B0402040204020203" pitchFamily="34" charset="0"/>
              </a:rPr>
              <a:t>Both</a:t>
            </a:r>
            <a:r>
              <a:rPr lang="en-US" sz="1800" kern="0" dirty="0">
                <a:solidFill>
                  <a:srgbClr val="505050">
                    <a:lumMod val="50000"/>
                  </a:srgbClr>
                </a:solidFill>
                <a:latin typeface="Consolas" panose="020B0609020204030204" pitchFamily="49" charset="0"/>
              </a:rPr>
              <a:t> </a:t>
            </a:r>
            <a:r>
              <a:rPr lang="en-US" sz="2400" kern="0" spc="102" dirty="0">
                <a:solidFill>
                  <a:srgbClr val="0078D7"/>
                </a:solidFill>
                <a:latin typeface="Segoe UI Semibold" charset="0"/>
                <a:cs typeface="Segoe UI Semibold" charset="0"/>
              </a:rPr>
              <a:t>One-way </a:t>
            </a:r>
            <a:r>
              <a:rPr lang="en-US" sz="1800" kern="0" dirty="0">
                <a:solidFill>
                  <a:srgbClr val="0078D7"/>
                </a:solidFill>
                <a:latin typeface="Segoe UI Semilight" panose="020B0402040204020203" pitchFamily="34" charset="0"/>
                <a:cs typeface="Segoe UI Semilight" panose="020B0402040204020203" pitchFamily="34" charset="0"/>
              </a:rPr>
              <a:t>or</a:t>
            </a:r>
            <a:r>
              <a:rPr lang="en-US" sz="1800" kern="0" dirty="0">
                <a:solidFill>
                  <a:srgbClr val="505050">
                    <a:lumMod val="50000"/>
                  </a:srgbClr>
                </a:solidFill>
                <a:latin typeface="Consolas" panose="020B0609020204030204" pitchFamily="49" charset="0"/>
              </a:rPr>
              <a:t> </a:t>
            </a:r>
            <a:r>
              <a:rPr lang="en-US" sz="2400" kern="0" spc="102" dirty="0">
                <a:solidFill>
                  <a:srgbClr val="0078D7"/>
                </a:solidFill>
                <a:latin typeface="Segoe UI Semibold" charset="0"/>
                <a:cs typeface="Segoe UI Semibold" charset="0"/>
              </a:rPr>
              <a:t>Bi-directional</a:t>
            </a:r>
            <a:r>
              <a:rPr lang="en-US" sz="1800" kern="0" dirty="0">
                <a:solidFill>
                  <a:srgbClr val="505050">
                    <a:lumMod val="50000"/>
                  </a:srgbClr>
                </a:solidFill>
                <a:latin typeface="Consolas" panose="020B0609020204030204" pitchFamily="49" charset="0"/>
              </a:rPr>
              <a:t> </a:t>
            </a:r>
            <a:r>
              <a:rPr lang="en-US" sz="1800" kern="0" dirty="0">
                <a:solidFill>
                  <a:srgbClr val="0078D7"/>
                </a:solidFill>
                <a:latin typeface="Segoe UI Semilight" panose="020B0402040204020203" pitchFamily="34" charset="0"/>
                <a:cs typeface="Segoe UI Semilight" panose="020B0402040204020203" pitchFamily="34" charset="0"/>
              </a:rPr>
              <a:t>synchronization</a:t>
            </a:r>
          </a:p>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Table-level</a:t>
            </a:r>
            <a:r>
              <a:rPr lang="en-US" sz="1800" kern="0" dirty="0">
                <a:solidFill>
                  <a:srgbClr val="505050">
                    <a:lumMod val="50000"/>
                  </a:srgbClr>
                </a:solidFill>
                <a:latin typeface="Consolas" panose="020B0609020204030204" pitchFamily="49" charset="0"/>
              </a:rPr>
              <a:t> </a:t>
            </a:r>
            <a:r>
              <a:rPr lang="en-US" sz="1800" kern="0" dirty="0">
                <a:solidFill>
                  <a:srgbClr val="0078D7"/>
                </a:solidFill>
                <a:latin typeface="Segoe UI Semilight" panose="020B0402040204020203" pitchFamily="34" charset="0"/>
                <a:cs typeface="Segoe UI Semilight" panose="020B0402040204020203" pitchFamily="34" charset="0"/>
              </a:rPr>
              <a:t>synchronization with</a:t>
            </a:r>
            <a:r>
              <a:rPr lang="en-US" sz="2400" kern="0" spc="102" dirty="0">
                <a:solidFill>
                  <a:srgbClr val="0078D7"/>
                </a:solidFill>
                <a:latin typeface="Segoe UI Semibold" charset="0"/>
                <a:cs typeface="Segoe UI Semibold" charset="0"/>
              </a:rPr>
              <a:t> Column Filter</a:t>
            </a:r>
          </a:p>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Minute-</a:t>
            </a:r>
            <a:r>
              <a:rPr lang="en-US" sz="1800" kern="0" dirty="0">
                <a:solidFill>
                  <a:srgbClr val="0078D7"/>
                </a:solidFill>
                <a:latin typeface="Segoe UI Semilight" panose="020B0402040204020203" pitchFamily="34" charset="0"/>
                <a:cs typeface="Segoe UI Semilight" panose="020B0402040204020203" pitchFamily="34" charset="0"/>
              </a:rPr>
              <a:t>level latency</a:t>
            </a:r>
          </a:p>
          <a:p>
            <a:pPr marL="291388" indent="-291388" defTabSz="932439">
              <a:spcBef>
                <a:spcPts val="1020"/>
              </a:spcBef>
              <a:defRPr/>
            </a:pPr>
            <a:endParaRPr lang="en-US" sz="13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05" y="1744911"/>
            <a:ext cx="5972040" cy="4876108"/>
          </a:xfrm>
          <a:prstGeom prst="rect">
            <a:avLst/>
          </a:prstGeom>
        </p:spPr>
      </p:pic>
      <p:sp>
        <p:nvSpPr>
          <p:cNvPr id="12" name="Rectangle 11"/>
          <p:cNvSpPr/>
          <p:nvPr/>
        </p:nvSpPr>
        <p:spPr>
          <a:xfrm>
            <a:off x="610483" y="71036"/>
            <a:ext cx="6923903" cy="596272"/>
          </a:xfrm>
          <a:prstGeom prst="rect">
            <a:avLst/>
          </a:prstGeom>
          <a:noFill/>
        </p:spPr>
        <p:txBody>
          <a:bodyPr wrap="none" lIns="93247" tIns="46623" rIns="93247" bIns="46623">
            <a:spAutoFit/>
          </a:bodyPr>
          <a:lstStyle/>
          <a:p>
            <a:pPr algn="ctr" defTabSz="932439">
              <a:defRPr/>
            </a:pPr>
            <a:r>
              <a:rPr lang="en-US" sz="3199" cap="all" spc="510" dirty="0">
                <a:ln w="3175">
                  <a:noFill/>
                </a:ln>
                <a:solidFill>
                  <a:srgbClr val="0078D7"/>
                </a:solidFill>
                <a:latin typeface="Segoe UI Semilight" charset="0"/>
                <a:cs typeface="Segoe UI Semilight" charset="0"/>
              </a:rPr>
              <a:t>SQL Azure Data Sync (v2)</a:t>
            </a:r>
          </a:p>
        </p:txBody>
      </p:sp>
      <p:sp>
        <p:nvSpPr>
          <p:cNvPr id="7" name="Rectangle 6">
            <a:extLst>
              <a:ext uri="{FF2B5EF4-FFF2-40B4-BE49-F238E27FC236}">
                <a16:creationId xmlns:a16="http://schemas.microsoft.com/office/drawing/2014/main" id="{C6636F37-101F-4D61-964B-0F5471859ADF}"/>
              </a:ext>
            </a:extLst>
          </p:cNvPr>
          <p:cNvSpPr/>
          <p:nvPr/>
        </p:nvSpPr>
        <p:spPr bwMode="auto">
          <a:xfrm>
            <a:off x="10579286" y="496"/>
            <a:ext cx="1856308" cy="72761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b="1" kern="0" dirty="0">
                <a:gradFill>
                  <a:gsLst>
                    <a:gs pos="0">
                      <a:srgbClr val="FFFFFF"/>
                    </a:gs>
                    <a:gs pos="100000">
                      <a:srgbClr val="FFFFFF"/>
                    </a:gs>
                  </a:gsLst>
                  <a:lin ang="5400000" scaled="0"/>
                </a:gradFill>
                <a:latin typeface="Segoe UI"/>
                <a:ea typeface="Segoe UI" pitchFamily="34" charset="0"/>
                <a:cs typeface="Segoe UI" pitchFamily="34" charset="0"/>
              </a:rPr>
              <a:t>Public Preview</a:t>
            </a:r>
          </a:p>
        </p:txBody>
      </p:sp>
    </p:spTree>
    <p:extLst>
      <p:ext uri="{BB962C8B-B14F-4D97-AF65-F5344CB8AC3E}">
        <p14:creationId xmlns:p14="http://schemas.microsoft.com/office/powerpoint/2010/main" val="40610310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FF42-50F8-448C-BC8F-807303F63B25}"/>
              </a:ext>
            </a:extLst>
          </p:cNvPr>
          <p:cNvSpPr>
            <a:spLocks noGrp="1"/>
          </p:cNvSpPr>
          <p:nvPr>
            <p:ph type="title"/>
          </p:nvPr>
        </p:nvSpPr>
        <p:spPr/>
        <p:txBody>
          <a:bodyPr/>
          <a:lstStyle/>
          <a:p>
            <a:r>
              <a:rPr lang="en-US" dirty="0"/>
              <a:t>Demo: Azure Calculator</a:t>
            </a:r>
          </a:p>
        </p:txBody>
      </p:sp>
      <p:sp>
        <p:nvSpPr>
          <p:cNvPr id="3" name="Text Placeholder 2">
            <a:extLst>
              <a:ext uri="{FF2B5EF4-FFF2-40B4-BE49-F238E27FC236}">
                <a16:creationId xmlns:a16="http://schemas.microsoft.com/office/drawing/2014/main" id="{95648E2C-D14A-45B0-9983-9F298020FA8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63018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0D37-841E-4CBA-8A2D-1F8914FAC4E9}"/>
              </a:ext>
            </a:extLst>
          </p:cNvPr>
          <p:cNvSpPr>
            <a:spLocks noGrp="1"/>
          </p:cNvSpPr>
          <p:nvPr>
            <p:ph type="title"/>
          </p:nvPr>
        </p:nvSpPr>
        <p:spPr/>
        <p:txBody>
          <a:bodyPr/>
          <a:lstStyle/>
          <a:p>
            <a:pPr defTabSz="932418">
              <a:lnSpc>
                <a:spcPct val="100000"/>
              </a:lnSpc>
              <a:spcBef>
                <a:spcPts val="0"/>
              </a:spcBef>
              <a:defRPr/>
            </a:pPr>
            <a:r>
              <a:rPr lang="en-US" dirty="0"/>
              <a:t>Seamless cloud integration </a:t>
            </a:r>
            <a:br>
              <a:rPr lang="en-US" dirty="0"/>
            </a:br>
            <a:r>
              <a:rPr lang="en-US" sz="2040" b="1" kern="0" cap="none" spc="102" dirty="0">
                <a:ln>
                  <a:noFill/>
                </a:ln>
                <a:solidFill>
                  <a:srgbClr val="FFFFFF"/>
                </a:solidFill>
                <a:latin typeface="Segoe UI Semibold" charset="0"/>
                <a:ea typeface="Segoe UI Semibold" charset="0"/>
                <a:cs typeface="Segoe UI Semibold" charset="0"/>
              </a:rPr>
              <a:t>Easy lift-and-shift, integrate and distribute</a:t>
            </a:r>
            <a:br>
              <a:rPr lang="en-US" dirty="0"/>
            </a:br>
            <a:endParaRPr lang="en-US" dirty="0"/>
          </a:p>
        </p:txBody>
      </p:sp>
      <p:sp>
        <p:nvSpPr>
          <p:cNvPr id="3" name="Content Placeholder 2">
            <a:extLst>
              <a:ext uri="{FF2B5EF4-FFF2-40B4-BE49-F238E27FC236}">
                <a16:creationId xmlns:a16="http://schemas.microsoft.com/office/drawing/2014/main" id="{149CB621-A187-44A9-92CE-37CD106FF4D8}"/>
              </a:ext>
            </a:extLst>
          </p:cNvPr>
          <p:cNvSpPr>
            <a:spLocks noGrp="1"/>
          </p:cNvSpPr>
          <p:nvPr>
            <p:ph idx="10"/>
          </p:nvPr>
        </p:nvSpPr>
        <p:spPr>
          <a:xfrm>
            <a:off x="276174" y="2312820"/>
            <a:ext cx="4865130" cy="4625828"/>
          </a:xfrm>
        </p:spPr>
        <p:txBody>
          <a:bodyPr/>
          <a:lstStyle/>
          <a:p>
            <a:pPr lvl="0"/>
            <a:r>
              <a:rPr lang="en-US" sz="1632" dirty="0">
                <a:latin typeface="Segoe UI Semibold" panose="020B0702040204020203" pitchFamily="34" charset="0"/>
                <a:cs typeface="Segoe UI Semibold" panose="020B0702040204020203" pitchFamily="34" charset="0"/>
              </a:rPr>
              <a:t>Azure SQL Database Managed Instance</a:t>
            </a:r>
            <a:br>
              <a:rPr lang="en-US" sz="1632" dirty="0">
                <a:latin typeface="Segoe UI Semibold" panose="020B0702040204020203" pitchFamily="34" charset="0"/>
                <a:cs typeface="Segoe UI Semibold" panose="020B0702040204020203" pitchFamily="34" charset="0"/>
              </a:rPr>
            </a:br>
            <a:r>
              <a:rPr lang="en-US" dirty="0"/>
              <a:t>facilitates lift and shift migration from on-premises SQL Server to cloud</a:t>
            </a:r>
          </a:p>
          <a:p>
            <a:pPr lvl="0"/>
            <a:r>
              <a:rPr lang="en-US" sz="1632" dirty="0">
                <a:latin typeface="Segoe UI Semibold" panose="020B0702040204020203" pitchFamily="34" charset="0"/>
                <a:cs typeface="Segoe UI Semibold" panose="020B0702040204020203" pitchFamily="34" charset="0"/>
              </a:rPr>
              <a:t>Azure Hybrid Benefit for SQL Server </a:t>
            </a:r>
            <a:br>
              <a:rPr lang="en-US" dirty="0"/>
            </a:br>
            <a:r>
              <a:rPr lang="en-US" dirty="0"/>
              <a:t>maximizes current on-premises license investments to facilitate migration</a:t>
            </a:r>
          </a:p>
          <a:p>
            <a:r>
              <a:rPr lang="en-US" sz="1632" dirty="0">
                <a:latin typeface="Segoe UI Semibold" panose="020B0702040204020203" pitchFamily="34" charset="0"/>
                <a:cs typeface="Segoe UI Semibold" panose="020B0702040204020203" pitchFamily="34" charset="0"/>
              </a:rPr>
              <a:t>Database Migration Service (DMS) </a:t>
            </a:r>
            <a:br>
              <a:rPr lang="en-US" dirty="0"/>
            </a:br>
            <a:r>
              <a:rPr lang="en-US" dirty="0"/>
              <a:t>provides seamless and reliable migration at scale with minimal downtime </a:t>
            </a:r>
          </a:p>
          <a:p>
            <a:pPr lvl="0"/>
            <a:r>
              <a:rPr lang="en-US" sz="1632" dirty="0">
                <a:latin typeface="Segoe UI Semibold" panose="020B0702040204020203" pitchFamily="34" charset="0"/>
                <a:cs typeface="Segoe UI Semibold" panose="020B0702040204020203" pitchFamily="34" charset="0"/>
              </a:rPr>
              <a:t>Active Geo-replicas “</a:t>
            </a:r>
            <a:r>
              <a:rPr lang="en-US" dirty="0"/>
              <a:t>data CDN” for your edge deployments</a:t>
            </a:r>
            <a:endParaRPr lang="en-US" sz="1632" dirty="0">
              <a:latin typeface="Segoe UI Semibold" panose="020B0702040204020203" pitchFamily="34" charset="0"/>
              <a:cs typeface="Segoe UI Semibold" panose="020B0702040204020203" pitchFamily="34" charset="0"/>
            </a:endParaRPr>
          </a:p>
          <a:p>
            <a:pPr lvl="0"/>
            <a:r>
              <a:rPr lang="en-US" sz="1632" dirty="0">
                <a:latin typeface="Segoe UI Semibold" panose="020B0702040204020203" pitchFamily="34" charset="0"/>
                <a:cs typeface="Segoe UI Semibold" panose="020B0702040204020203" pitchFamily="34" charset="0"/>
              </a:rPr>
              <a:t>SQL Azure Data Sync v2 </a:t>
            </a:r>
            <a:r>
              <a:rPr lang="en-US" dirty="0"/>
              <a:t>synchronize data  across distributed and occasionally connected applications  </a:t>
            </a:r>
          </a:p>
          <a:p>
            <a:endParaRPr lang="en-US" dirty="0"/>
          </a:p>
        </p:txBody>
      </p:sp>
      <p:sp>
        <p:nvSpPr>
          <p:cNvPr id="47" name="Triangle 3">
            <a:extLst>
              <a:ext uri="{FF2B5EF4-FFF2-40B4-BE49-F238E27FC236}">
                <a16:creationId xmlns:a16="http://schemas.microsoft.com/office/drawing/2014/main" id="{3A37A585-D896-44E9-81DF-3F6F8B680401}"/>
              </a:ext>
            </a:extLst>
          </p:cNvPr>
          <p:cNvSpPr/>
          <p:nvPr/>
        </p:nvSpPr>
        <p:spPr>
          <a:xfrm rot="5400000">
            <a:off x="180007" y="6708304"/>
            <a:ext cx="200663" cy="9341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48" name="Text Placeholder 3">
            <a:extLst>
              <a:ext uri="{FF2B5EF4-FFF2-40B4-BE49-F238E27FC236}">
                <a16:creationId xmlns:a16="http://schemas.microsoft.com/office/drawing/2014/main" id="{307227E4-FD07-419C-B1C0-DBFB2029C489}"/>
              </a:ext>
            </a:extLst>
          </p:cNvPr>
          <p:cNvSpPr txBox="1">
            <a:spLocks/>
          </p:cNvSpPr>
          <p:nvPr/>
        </p:nvSpPr>
        <p:spPr>
          <a:xfrm>
            <a:off x="226362" y="6642696"/>
            <a:ext cx="3121749" cy="362176"/>
          </a:xfrm>
          <a:prstGeom prst="rect">
            <a:avLst/>
          </a:prstGeom>
          <a:noFill/>
        </p:spPr>
        <p:txBody>
          <a:bodyPr lIns="186494"/>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418">
              <a:spcBef>
                <a:spcPts val="1020"/>
              </a:spcBef>
              <a:buClr>
                <a:srgbClr val="D2D2D2"/>
              </a:buClr>
              <a:buNone/>
            </a:pPr>
            <a:r>
              <a:rPr lang="en-US" sz="1020" b="1" dirty="0">
                <a:solidFill>
                  <a:srgbClr val="FFFFFF"/>
                </a:solidFill>
                <a:latin typeface="Segoe UI" charset="0"/>
                <a:ea typeface="Segoe UI" charset="0"/>
                <a:cs typeface="Segoe UI" charset="0"/>
              </a:rPr>
              <a:t>Most consistent data platform</a:t>
            </a:r>
          </a:p>
        </p:txBody>
      </p:sp>
      <p:sp>
        <p:nvSpPr>
          <p:cNvPr id="43" name="Content Placeholder 2">
            <a:extLst>
              <a:ext uri="{FF2B5EF4-FFF2-40B4-BE49-F238E27FC236}">
                <a16:creationId xmlns:a16="http://schemas.microsoft.com/office/drawing/2014/main" id="{8244D7DF-6815-4038-9BF4-59D4632AFBF4}"/>
              </a:ext>
            </a:extLst>
          </p:cNvPr>
          <p:cNvSpPr txBox="1">
            <a:spLocks/>
          </p:cNvSpPr>
          <p:nvPr/>
        </p:nvSpPr>
        <p:spPr>
          <a:xfrm>
            <a:off x="8264344" y="3252903"/>
            <a:ext cx="2519600" cy="846218"/>
          </a:xfrm>
          <a:prstGeom prst="rect">
            <a:avLst/>
          </a:prstGeom>
        </p:spPr>
        <p:txBody>
          <a:bodyPr vert="horz" wrap="square" lIns="149196" tIns="93247" rIns="149196" bIns="93247" rtlCol="0">
            <a:norm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418">
              <a:lnSpc>
                <a:spcPct val="100000"/>
              </a:lnSpc>
              <a:spcBef>
                <a:spcPts val="1428"/>
              </a:spcBef>
              <a:buNone/>
              <a:defRPr/>
            </a:pPr>
            <a:r>
              <a:rPr lang="en-US" sz="1428" b="1" spc="173" dirty="0">
                <a:solidFill>
                  <a:srgbClr val="0078D7"/>
                </a:solidFill>
                <a:latin typeface="Segoe UI Semibold" charset="0"/>
                <a:ea typeface="Segoe UI Semibold" charset="0"/>
                <a:cs typeface="Segoe UI Semibold" charset="0"/>
              </a:rPr>
              <a:t>Database Migration Service (DMS) </a:t>
            </a:r>
            <a:br>
              <a:rPr lang="en-US" sz="1428"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sp>
        <p:nvSpPr>
          <p:cNvPr id="44" name="Rectangle 43">
            <a:extLst>
              <a:ext uri="{FF2B5EF4-FFF2-40B4-BE49-F238E27FC236}">
                <a16:creationId xmlns:a16="http://schemas.microsoft.com/office/drawing/2014/main" id="{1603EF5C-6610-4464-9CE4-E4D35A980F22}"/>
              </a:ext>
            </a:extLst>
          </p:cNvPr>
          <p:cNvSpPr/>
          <p:nvPr/>
        </p:nvSpPr>
        <p:spPr>
          <a:xfrm>
            <a:off x="9449865" y="1507340"/>
            <a:ext cx="2804449" cy="718412"/>
          </a:xfrm>
          <a:prstGeom prst="rect">
            <a:avLst/>
          </a:prstGeom>
        </p:spPr>
        <p:txBody>
          <a:bodyPr wrap="square">
            <a:spAutoFit/>
          </a:bodyPr>
          <a:lstStyle/>
          <a:p>
            <a:pPr defTabSz="932418">
              <a:spcBef>
                <a:spcPts val="1428"/>
              </a:spcBef>
              <a:defRPr/>
            </a:pPr>
            <a:r>
              <a:rPr lang="en-US" sz="1428" b="1" spc="173" dirty="0">
                <a:solidFill>
                  <a:srgbClr val="0078D7"/>
                </a:solidFill>
                <a:latin typeface="Segoe UI Semibold" charset="0"/>
                <a:ea typeface="Segoe UI Semibold" charset="0"/>
                <a:cs typeface="Segoe UI Semibold" charset="0"/>
              </a:rPr>
              <a:t>Azure SQL Database Managed Instance</a:t>
            </a:r>
            <a:br>
              <a:rPr lang="en-US" sz="1224"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sp>
        <p:nvSpPr>
          <p:cNvPr id="45" name="Rectangle 44">
            <a:extLst>
              <a:ext uri="{FF2B5EF4-FFF2-40B4-BE49-F238E27FC236}">
                <a16:creationId xmlns:a16="http://schemas.microsoft.com/office/drawing/2014/main" id="{E58C2E87-289B-4FDB-AD4F-DACFF82DA933}"/>
              </a:ext>
            </a:extLst>
          </p:cNvPr>
          <p:cNvSpPr/>
          <p:nvPr/>
        </p:nvSpPr>
        <p:spPr>
          <a:xfrm>
            <a:off x="7727630" y="2734536"/>
            <a:ext cx="2549600" cy="718412"/>
          </a:xfrm>
          <a:prstGeom prst="rect">
            <a:avLst/>
          </a:prstGeom>
        </p:spPr>
        <p:txBody>
          <a:bodyPr wrap="square">
            <a:spAutoFit/>
          </a:bodyPr>
          <a:lstStyle/>
          <a:p>
            <a:pPr defTabSz="932418">
              <a:spcBef>
                <a:spcPts val="1428"/>
              </a:spcBef>
              <a:defRPr/>
            </a:pPr>
            <a:r>
              <a:rPr lang="en-US" sz="1428" b="1" spc="173" dirty="0">
                <a:solidFill>
                  <a:srgbClr val="0078D7"/>
                </a:solidFill>
                <a:latin typeface="Segoe UI Semibold" charset="0"/>
                <a:ea typeface="Segoe UI Semibold" charset="0"/>
                <a:cs typeface="Segoe UI Semibold" charset="0"/>
              </a:rPr>
              <a:t>Azure Hybrid Benefit (AHB) for SQL Server</a:t>
            </a:r>
            <a:br>
              <a:rPr lang="en-US" sz="1428"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grpSp>
        <p:nvGrpSpPr>
          <p:cNvPr id="46" name="Group 45">
            <a:extLst>
              <a:ext uri="{FF2B5EF4-FFF2-40B4-BE49-F238E27FC236}">
                <a16:creationId xmlns:a16="http://schemas.microsoft.com/office/drawing/2014/main" id="{26A34DF8-556F-40AA-BC5C-16AC189B6A5A}"/>
              </a:ext>
            </a:extLst>
          </p:cNvPr>
          <p:cNvGrpSpPr/>
          <p:nvPr/>
        </p:nvGrpSpPr>
        <p:grpSpPr>
          <a:xfrm>
            <a:off x="6185194" y="795840"/>
            <a:ext cx="8576124" cy="8692929"/>
            <a:chOff x="6486459" y="1246189"/>
            <a:chExt cx="8804857" cy="8924775"/>
          </a:xfrm>
        </p:grpSpPr>
        <p:grpSp>
          <p:nvGrpSpPr>
            <p:cNvPr id="49" name="Group 48">
              <a:extLst>
                <a:ext uri="{FF2B5EF4-FFF2-40B4-BE49-F238E27FC236}">
                  <a16:creationId xmlns:a16="http://schemas.microsoft.com/office/drawing/2014/main" id="{98A66F6D-0EBB-4AC6-BB5B-9E180114E522}"/>
                </a:ext>
              </a:extLst>
            </p:cNvPr>
            <p:cNvGrpSpPr/>
            <p:nvPr/>
          </p:nvGrpSpPr>
          <p:grpSpPr>
            <a:xfrm>
              <a:off x="6486459" y="1246189"/>
              <a:ext cx="8804857" cy="8924775"/>
              <a:chOff x="5476526" y="1539434"/>
              <a:chExt cx="9614805" cy="9745754"/>
            </a:xfrm>
          </p:grpSpPr>
          <p:sp>
            <p:nvSpPr>
              <p:cNvPr id="57" name="Arc 56">
                <a:extLst>
                  <a:ext uri="{FF2B5EF4-FFF2-40B4-BE49-F238E27FC236}">
                    <a16:creationId xmlns:a16="http://schemas.microsoft.com/office/drawing/2014/main" id="{D3B5D10D-3C71-4664-93CD-08CCC6D0C635}"/>
                  </a:ext>
                </a:extLst>
              </p:cNvPr>
              <p:cNvSpPr/>
              <p:nvPr/>
            </p:nvSpPr>
            <p:spPr>
              <a:xfrm flipH="1">
                <a:off x="5797116" y="1990973"/>
                <a:ext cx="9294215" cy="9294215"/>
              </a:xfrm>
              <a:prstGeom prst="arc">
                <a:avLst>
                  <a:gd name="adj1" fmla="val 16417232"/>
                  <a:gd name="adj2" fmla="val 0"/>
                </a:avLst>
              </a:prstGeom>
              <a:noFill/>
              <a:ln w="9525" cap="flat" cmpd="sng" algn="ctr">
                <a:solidFill>
                  <a:srgbClr val="0078D7"/>
                </a:solidFill>
                <a:prstDash val="solid"/>
                <a:headEnd type="triangle"/>
                <a:tailEnd type="none"/>
              </a:ln>
              <a:effectLst/>
            </p:spPr>
            <p:txBody>
              <a:bodyPr rtlCol="0" anchor="ctr"/>
              <a:lstStyle/>
              <a:p>
                <a:pPr algn="ctr" defTabSz="932418">
                  <a:defRPr/>
                </a:pPr>
                <a:endParaRPr lang="en-US" sz="1836" kern="0">
                  <a:solidFill>
                    <a:srgbClr val="000000"/>
                  </a:solidFill>
                  <a:latin typeface="Segoe UI"/>
                </a:endParaRPr>
              </a:p>
            </p:txBody>
          </p:sp>
          <p:sp>
            <p:nvSpPr>
              <p:cNvPr id="58" name="building_7">
                <a:extLst>
                  <a:ext uri="{FF2B5EF4-FFF2-40B4-BE49-F238E27FC236}">
                    <a16:creationId xmlns:a16="http://schemas.microsoft.com/office/drawing/2014/main" id="{F35A917F-1C4E-47F4-979C-C8DEDAC5F05B}"/>
                  </a:ext>
                </a:extLst>
              </p:cNvPr>
              <p:cNvSpPr>
                <a:spLocks noChangeAspect="1" noEditPoints="1"/>
              </p:cNvSpPr>
              <p:nvPr/>
            </p:nvSpPr>
            <p:spPr bwMode="auto">
              <a:xfrm>
                <a:off x="5476526" y="6860895"/>
                <a:ext cx="641782" cy="669566"/>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algn="ctr" defTabSz="932418">
                  <a:defRPr/>
                </a:pPr>
                <a:endParaRPr lang="en-US" sz="1020" kern="0">
                  <a:gradFill>
                    <a:gsLst>
                      <a:gs pos="0">
                        <a:srgbClr val="505050"/>
                      </a:gs>
                      <a:gs pos="100000">
                        <a:srgbClr val="505050"/>
                      </a:gs>
                    </a:gsLst>
                  </a:gradFill>
                  <a:latin typeface="Segoe UI"/>
                </a:endParaRPr>
              </a:p>
            </p:txBody>
          </p:sp>
          <p:sp>
            <p:nvSpPr>
              <p:cNvPr id="59" name="Freeform: Shape 27">
                <a:extLst>
                  <a:ext uri="{FF2B5EF4-FFF2-40B4-BE49-F238E27FC236}">
                    <a16:creationId xmlns:a16="http://schemas.microsoft.com/office/drawing/2014/main" id="{3F9B6950-BDD7-4C50-A5F2-5E6DCA535D66}"/>
                  </a:ext>
                </a:extLst>
              </p:cNvPr>
              <p:cNvSpPr/>
              <p:nvPr/>
            </p:nvSpPr>
            <p:spPr bwMode="auto">
              <a:xfrm flipV="1">
                <a:off x="10357904" y="1539434"/>
                <a:ext cx="1008094" cy="5557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algn="ctr" defTabSz="932418">
                  <a:defRPr/>
                </a:pPr>
                <a:endParaRPr lang="en-US" sz="1020" kern="0">
                  <a:solidFill>
                    <a:srgbClr val="505050"/>
                  </a:solidFill>
                  <a:latin typeface="Segoe UI"/>
                </a:endParaRPr>
              </a:p>
            </p:txBody>
          </p:sp>
        </p:grpSp>
        <p:sp>
          <p:nvSpPr>
            <p:cNvPr id="50" name="Oval 49">
              <a:extLst>
                <a:ext uri="{FF2B5EF4-FFF2-40B4-BE49-F238E27FC236}">
                  <a16:creationId xmlns:a16="http://schemas.microsoft.com/office/drawing/2014/main" id="{C7D66C27-C3B7-4543-8587-646A4FDACD78}"/>
                </a:ext>
              </a:extLst>
            </p:cNvPr>
            <p:cNvSpPr/>
            <p:nvPr/>
          </p:nvSpPr>
          <p:spPr bwMode="auto">
            <a:xfrm flipH="1">
              <a:off x="6934394" y="4637572"/>
              <a:ext cx="81023" cy="81023"/>
            </a:xfrm>
            <a:prstGeom prst="ellipse">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51" name="Oval 50">
              <a:extLst>
                <a:ext uri="{FF2B5EF4-FFF2-40B4-BE49-F238E27FC236}">
                  <a16:creationId xmlns:a16="http://schemas.microsoft.com/office/drawing/2014/main" id="{738559A5-D99E-4073-83E9-145C8471A93F}"/>
                </a:ext>
              </a:extLst>
            </p:cNvPr>
            <p:cNvSpPr/>
            <p:nvPr/>
          </p:nvSpPr>
          <p:spPr bwMode="auto">
            <a:xfrm flipH="1">
              <a:off x="7828740" y="3052486"/>
              <a:ext cx="81023" cy="81023"/>
            </a:xfrm>
            <a:prstGeom prst="ellipse">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56" name="Oval 55">
              <a:extLst>
                <a:ext uri="{FF2B5EF4-FFF2-40B4-BE49-F238E27FC236}">
                  <a16:creationId xmlns:a16="http://schemas.microsoft.com/office/drawing/2014/main" id="{F055B942-B6E6-4D6B-B849-CAF57CFAFC50}"/>
                </a:ext>
              </a:extLst>
            </p:cNvPr>
            <p:cNvSpPr/>
            <p:nvPr/>
          </p:nvSpPr>
          <p:spPr bwMode="auto">
            <a:xfrm flipH="1">
              <a:off x="9722138" y="1826214"/>
              <a:ext cx="81023" cy="81023"/>
            </a:xfrm>
            <a:prstGeom prst="ellipse">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17" name="Content Placeholder 2">
            <a:extLst>
              <a:ext uri="{FF2B5EF4-FFF2-40B4-BE49-F238E27FC236}">
                <a16:creationId xmlns:a16="http://schemas.microsoft.com/office/drawing/2014/main" id="{86D0702A-C100-4690-9FC0-018276830F2D}"/>
              </a:ext>
            </a:extLst>
          </p:cNvPr>
          <p:cNvSpPr txBox="1">
            <a:spLocks/>
          </p:cNvSpPr>
          <p:nvPr/>
        </p:nvSpPr>
        <p:spPr>
          <a:xfrm>
            <a:off x="6896136" y="4099122"/>
            <a:ext cx="2519600" cy="769546"/>
          </a:xfrm>
          <a:prstGeom prst="rect">
            <a:avLst/>
          </a:prstGeom>
        </p:spPr>
        <p:txBody>
          <a:bodyPr vert="horz" wrap="square" lIns="149196" tIns="93247" rIns="149196" bIns="93247" rtlCol="0">
            <a:norm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418">
              <a:lnSpc>
                <a:spcPct val="100000"/>
              </a:lnSpc>
              <a:spcBef>
                <a:spcPts val="1428"/>
              </a:spcBef>
              <a:buNone/>
              <a:defRPr/>
            </a:pPr>
            <a:r>
              <a:rPr lang="en-US" sz="1428" b="1" spc="173" dirty="0">
                <a:solidFill>
                  <a:srgbClr val="0078D7"/>
                </a:solidFill>
                <a:latin typeface="Segoe UI Semibold" charset="0"/>
                <a:ea typeface="Segoe UI Semibold" charset="0"/>
                <a:cs typeface="Segoe UI Semibold" charset="0"/>
              </a:rPr>
              <a:t>SQL Server</a:t>
            </a:r>
            <a:br>
              <a:rPr lang="en-US" sz="1428"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sp>
        <p:nvSpPr>
          <p:cNvPr id="18" name="Rectangle 17">
            <a:extLst>
              <a:ext uri="{FF2B5EF4-FFF2-40B4-BE49-F238E27FC236}">
                <a16:creationId xmlns:a16="http://schemas.microsoft.com/office/drawing/2014/main" id="{38DBDEC9-6894-4C0D-8E18-C445ED810DEC}"/>
              </a:ext>
            </a:extLst>
          </p:cNvPr>
          <p:cNvSpPr/>
          <p:nvPr/>
        </p:nvSpPr>
        <p:spPr>
          <a:xfrm>
            <a:off x="9449865" y="2109992"/>
            <a:ext cx="2804449" cy="494398"/>
          </a:xfrm>
          <a:prstGeom prst="rect">
            <a:avLst/>
          </a:prstGeom>
        </p:spPr>
        <p:txBody>
          <a:bodyPr wrap="square">
            <a:spAutoFit/>
          </a:bodyPr>
          <a:lstStyle/>
          <a:p>
            <a:pPr defTabSz="932418">
              <a:spcBef>
                <a:spcPts val="1428"/>
              </a:spcBef>
              <a:defRPr/>
            </a:pPr>
            <a:r>
              <a:rPr lang="en-US" sz="1428" b="1" spc="173" dirty="0">
                <a:solidFill>
                  <a:srgbClr val="0078D7"/>
                </a:solidFill>
                <a:latin typeface="Segoe UI Semibold" charset="0"/>
                <a:ea typeface="Segoe UI Semibold" charset="0"/>
                <a:cs typeface="Segoe UI Semibold" charset="0"/>
              </a:rPr>
              <a:t>Managed SSIS in Azure</a:t>
            </a:r>
            <a:br>
              <a:rPr lang="en-US" sz="1224"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29010406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275482" y="761576"/>
            <a:ext cx="5052543" cy="1067272"/>
          </a:xfrm>
        </p:spPr>
        <p:txBody>
          <a:bodyPr/>
          <a:lstStyle/>
          <a:p>
            <a:r>
              <a:rPr lang="en-US" dirty="0"/>
              <a:t>Managed</a:t>
            </a:r>
            <a:r>
              <a:rPr lang="en-US" i="1" dirty="0"/>
              <a:t> community VERSION</a:t>
            </a:r>
            <a:r>
              <a:rPr lang="en-US" dirty="0"/>
              <a:t> MySQL, PostgreSQL, and MariaDB</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a:xfrm>
            <a:off x="261204" y="2893730"/>
            <a:ext cx="4865820" cy="2082358"/>
          </a:xfrm>
        </p:spPr>
        <p:txBody>
          <a:bodyPr/>
          <a:lstStyle/>
          <a:p>
            <a:r>
              <a:rPr lang="en-US" dirty="0"/>
              <a:t>Focus on your apps by leaving the management and patching of your infrastructure and database to an enterprise-ready cloud service</a:t>
            </a:r>
          </a:p>
          <a:p>
            <a:pPr>
              <a:buFontTx/>
              <a:buChar char="-"/>
            </a:pPr>
            <a:r>
              <a:rPr lang="en-US" dirty="0"/>
              <a:t>Automatic updates</a:t>
            </a:r>
          </a:p>
          <a:p>
            <a:pPr>
              <a:buFontTx/>
              <a:buChar char="-"/>
            </a:pPr>
            <a:r>
              <a:rPr lang="en-US" dirty="0"/>
              <a:t>Automatic security fixes</a:t>
            </a:r>
          </a:p>
          <a:p>
            <a:pPr>
              <a:buFontTx/>
              <a:buChar char="-"/>
            </a:pPr>
            <a:r>
              <a:rPr lang="en-US" dirty="0"/>
              <a:t>Automatic new feature updates </a:t>
            </a:r>
          </a:p>
        </p:txBody>
      </p:sp>
      <p:cxnSp>
        <p:nvCxnSpPr>
          <p:cNvPr id="7" name="Straight Connector 6"/>
          <p:cNvCxnSpPr/>
          <p:nvPr/>
        </p:nvCxnSpPr>
        <p:spPr>
          <a:xfrm>
            <a:off x="5937016" y="3950547"/>
            <a:ext cx="5846445" cy="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6385666" y="4465532"/>
            <a:ext cx="1047859" cy="1131683"/>
            <a:chOff x="5140719" y="5534213"/>
            <a:chExt cx="1095071" cy="1182675"/>
          </a:xfrm>
        </p:grpSpPr>
        <p:grpSp>
          <p:nvGrpSpPr>
            <p:cNvPr id="48" name="Group 47">
              <a:extLst>
                <a:ext uri="{FF2B5EF4-FFF2-40B4-BE49-F238E27FC236}">
                  <a16:creationId xmlns:a16="http://schemas.microsoft.com/office/drawing/2014/main" id="{7D136F36-E48B-4757-BC1F-A4E1AD7B75C5}"/>
                </a:ext>
              </a:extLst>
            </p:cNvPr>
            <p:cNvGrpSpPr/>
            <p:nvPr/>
          </p:nvGrpSpPr>
          <p:grpSpPr>
            <a:xfrm>
              <a:off x="5140719" y="5851083"/>
              <a:ext cx="1095071" cy="865805"/>
              <a:chOff x="967154" y="1481462"/>
              <a:chExt cx="5331069" cy="4214950"/>
            </a:xfrm>
          </p:grpSpPr>
          <p:cxnSp>
            <p:nvCxnSpPr>
              <p:cNvPr id="50" name="Straight Connector 49">
                <a:extLst>
                  <a:ext uri="{FF2B5EF4-FFF2-40B4-BE49-F238E27FC236}">
                    <a16:creationId xmlns:a16="http://schemas.microsoft.com/office/drawing/2014/main" id="{918FBA64-B771-4E33-856D-56F896A205D7}"/>
                  </a:ext>
                </a:extLst>
              </p:cNvPr>
              <p:cNvCxnSpPr>
                <a:cxnSpLocks/>
              </p:cNvCxnSpPr>
              <p:nvPr/>
            </p:nvCxnSpPr>
            <p:spPr>
              <a:xfrm>
                <a:off x="967154" y="5696412"/>
                <a:ext cx="5331069" cy="0"/>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22C4E07F-25AD-4E08-8401-6D7B10986D02}"/>
                  </a:ext>
                </a:extLst>
              </p:cNvPr>
              <p:cNvSpPr/>
              <p:nvPr/>
            </p:nvSpPr>
            <p:spPr bwMode="auto">
              <a:xfrm>
                <a:off x="1286608" y="2696308"/>
                <a:ext cx="2793023" cy="3000104"/>
              </a:xfrm>
              <a:prstGeom prst="rect">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00832D3-44C9-4635-9CE6-2A23BFB7CD1B}"/>
                  </a:ext>
                </a:extLst>
              </p:cNvPr>
              <p:cNvSpPr/>
              <p:nvPr/>
            </p:nvSpPr>
            <p:spPr bwMode="auto">
              <a:xfrm>
                <a:off x="2225919" y="4700954"/>
                <a:ext cx="914400" cy="995458"/>
              </a:xfrm>
              <a:prstGeom prst="rect">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Shape 404">
                <a:extLst>
                  <a:ext uri="{FF2B5EF4-FFF2-40B4-BE49-F238E27FC236}">
                    <a16:creationId xmlns:a16="http://schemas.microsoft.com/office/drawing/2014/main" id="{B9EBEABA-D82B-419B-99D8-21C74227F8B5}"/>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Shape 405">
                <a:extLst>
                  <a:ext uri="{FF2B5EF4-FFF2-40B4-BE49-F238E27FC236}">
                    <a16:creationId xmlns:a16="http://schemas.microsoft.com/office/drawing/2014/main" id="{0E0F8532-0C04-4341-81C4-F19D45E8A9B3}"/>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 name="Freeform 48"/>
            <p:cNvSpPr/>
            <p:nvPr/>
          </p:nvSpPr>
          <p:spPr bwMode="auto">
            <a:xfrm>
              <a:off x="5455403" y="5534213"/>
              <a:ext cx="330632" cy="499794"/>
            </a:xfrm>
            <a:custGeom>
              <a:avLst/>
              <a:gdLst>
                <a:gd name="connsiteX0" fmla="*/ 0 w 222142"/>
                <a:gd name="connsiteY0" fmla="*/ 335797 h 335797"/>
                <a:gd name="connsiteX1" fmla="*/ 0 w 222142"/>
                <a:gd name="connsiteY1" fmla="*/ 165315 h 335797"/>
                <a:gd name="connsiteX2" fmla="*/ 222142 w 222142"/>
                <a:gd name="connsiteY2" fmla="*/ 0 h 335797"/>
                <a:gd name="connsiteX3" fmla="*/ 222142 w 222142"/>
                <a:gd name="connsiteY3" fmla="*/ 165315 h 335797"/>
              </a:gdLst>
              <a:ahLst/>
              <a:cxnLst>
                <a:cxn ang="0">
                  <a:pos x="connsiteX0" y="connsiteY0"/>
                </a:cxn>
                <a:cxn ang="0">
                  <a:pos x="connsiteX1" y="connsiteY1"/>
                </a:cxn>
                <a:cxn ang="0">
                  <a:pos x="connsiteX2" y="connsiteY2"/>
                </a:cxn>
                <a:cxn ang="0">
                  <a:pos x="connsiteX3" y="connsiteY3"/>
                </a:cxn>
              </a:cxnLst>
              <a:rect l="l" t="t" r="r" b="b"/>
              <a:pathLst>
                <a:path w="222142" h="335797">
                  <a:moveTo>
                    <a:pt x="0" y="335797"/>
                  </a:moveTo>
                  <a:lnTo>
                    <a:pt x="0" y="165315"/>
                  </a:lnTo>
                  <a:lnTo>
                    <a:pt x="222142" y="0"/>
                  </a:lnTo>
                  <a:lnTo>
                    <a:pt x="222142" y="165315"/>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18">
                <a:defRPr/>
              </a:pPr>
              <a:endParaRPr lang="en-US" sz="1836">
                <a:solidFill>
                  <a:srgbClr val="FFFFFF"/>
                </a:solidFill>
                <a:latin typeface="Segoe UI"/>
              </a:endParaRPr>
            </a:p>
          </p:txBody>
        </p:sp>
      </p:grpSp>
      <p:grpSp>
        <p:nvGrpSpPr>
          <p:cNvPr id="69" name="Group 68"/>
          <p:cNvGrpSpPr/>
          <p:nvPr/>
        </p:nvGrpSpPr>
        <p:grpSpPr>
          <a:xfrm>
            <a:off x="7983716" y="3207680"/>
            <a:ext cx="1933458" cy="1561060"/>
            <a:chOff x="7766356" y="2514600"/>
            <a:chExt cx="2017803" cy="2487504"/>
          </a:xfrm>
        </p:grpSpPr>
        <p:cxnSp>
          <p:nvCxnSpPr>
            <p:cNvPr id="62" name="Straight Connector 61"/>
            <p:cNvCxnSpPr/>
            <p:nvPr/>
          </p:nvCxnSpPr>
          <p:spPr>
            <a:xfrm>
              <a:off x="8775258" y="2514600"/>
              <a:ext cx="0" cy="2434410"/>
            </a:xfrm>
            <a:prstGeom prst="line">
              <a:avLst/>
            </a:prstGeom>
            <a:ln w="12700">
              <a:solidFill>
                <a:srgbClr val="0078D7"/>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784159" y="2514600"/>
              <a:ext cx="0" cy="2487504"/>
            </a:xfrm>
            <a:prstGeom prst="line">
              <a:avLst/>
            </a:prstGeom>
            <a:ln w="12700">
              <a:solidFill>
                <a:srgbClr val="0078D7"/>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766356" y="2514600"/>
              <a:ext cx="0" cy="2434410"/>
            </a:xfrm>
            <a:prstGeom prst="line">
              <a:avLst/>
            </a:prstGeom>
            <a:ln w="12700">
              <a:solidFill>
                <a:srgbClr val="0078D7"/>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Freeform 146">
            <a:extLst>
              <a:ext uri="{FF2B5EF4-FFF2-40B4-BE49-F238E27FC236}">
                <a16:creationId xmlns:a16="http://schemas.microsoft.com/office/drawing/2014/main" id="{9922C396-3EE6-4914-B920-52521FD22C81}"/>
              </a:ext>
            </a:extLst>
          </p:cNvPr>
          <p:cNvSpPr>
            <a:spLocks noChangeAspect="1"/>
          </p:cNvSpPr>
          <p:nvPr/>
        </p:nvSpPr>
        <p:spPr bwMode="auto">
          <a:xfrm>
            <a:off x="6853730" y="996267"/>
            <a:ext cx="4111600" cy="26039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nvGrpSpPr>
          <p:cNvPr id="73" name="Group 72"/>
          <p:cNvGrpSpPr/>
          <p:nvPr/>
        </p:nvGrpSpPr>
        <p:grpSpPr>
          <a:xfrm>
            <a:off x="7723026" y="2257083"/>
            <a:ext cx="2432312" cy="713994"/>
            <a:chOff x="7213035" y="2038243"/>
            <a:chExt cx="3482597" cy="1022302"/>
          </a:xfrm>
        </p:grpSpPr>
        <p:sp>
          <p:nvSpPr>
            <p:cNvPr id="74" name="Cylinder 513">
              <a:extLst>
                <a:ext uri="{FF2B5EF4-FFF2-40B4-BE49-F238E27FC236}">
                  <a16:creationId xmlns:a16="http://schemas.microsoft.com/office/drawing/2014/main" id="{B16530C2-36E9-4325-90E7-5E4C4737BB68}"/>
                </a:ext>
              </a:extLst>
            </p:cNvPr>
            <p:cNvSpPr/>
            <p:nvPr/>
          </p:nvSpPr>
          <p:spPr bwMode="auto">
            <a:xfrm>
              <a:off x="7213035"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b="1">
                  <a:solidFill>
                    <a:srgbClr val="0078D7"/>
                  </a:solidFill>
                  <a:latin typeface="Segoe UI" charset="0"/>
                  <a:ea typeface="Segoe UI" charset="0"/>
                  <a:cs typeface="Segoe UI" charset="0"/>
                </a:rPr>
                <a:t>My</a:t>
              </a:r>
            </a:p>
          </p:txBody>
        </p:sp>
        <p:sp>
          <p:nvSpPr>
            <p:cNvPr id="75" name="Cylinder 513">
              <a:extLst>
                <a:ext uri="{FF2B5EF4-FFF2-40B4-BE49-F238E27FC236}">
                  <a16:creationId xmlns:a16="http://schemas.microsoft.com/office/drawing/2014/main" id="{4F900894-B879-4B89-8CE4-210373909B75}"/>
                </a:ext>
              </a:extLst>
            </p:cNvPr>
            <p:cNvSpPr/>
            <p:nvPr/>
          </p:nvSpPr>
          <p:spPr bwMode="auto">
            <a:xfrm>
              <a:off x="8565259"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76" name="Group 75">
              <a:extLst>
                <a:ext uri="{FF2B5EF4-FFF2-40B4-BE49-F238E27FC236}">
                  <a16:creationId xmlns:a16="http://schemas.microsoft.com/office/drawing/2014/main" id="{90DB690C-1338-4670-8BC6-A15B72AA41B6}"/>
                </a:ext>
              </a:extLst>
            </p:cNvPr>
            <p:cNvGrpSpPr/>
            <p:nvPr/>
          </p:nvGrpSpPr>
          <p:grpSpPr>
            <a:xfrm>
              <a:off x="8720645" y="2465609"/>
              <a:ext cx="467376" cy="484189"/>
              <a:chOff x="10970759" y="2371811"/>
              <a:chExt cx="661987" cy="685800"/>
            </a:xfrm>
            <a:solidFill>
              <a:schemeClr val="tx2"/>
            </a:solidFill>
          </p:grpSpPr>
          <p:sp>
            <p:nvSpPr>
              <p:cNvPr id="80" name="Freeform 235">
                <a:extLst>
                  <a:ext uri="{FF2B5EF4-FFF2-40B4-BE49-F238E27FC236}">
                    <a16:creationId xmlns:a16="http://schemas.microsoft.com/office/drawing/2014/main" id="{082E77FA-4B20-4640-A7D2-2287641033F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noFill/>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81" name="Freeform 236">
                <a:extLst>
                  <a:ext uri="{FF2B5EF4-FFF2-40B4-BE49-F238E27FC236}">
                    <a16:creationId xmlns:a16="http://schemas.microsoft.com/office/drawing/2014/main" id="{FC520636-F549-4858-AA5B-D9B01F8297A5}"/>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noFill/>
              </a:ln>
              <a:extLst/>
            </p:spPr>
            <p:txBody>
              <a:bodyPr vert="horz" wrap="square" lIns="93247" tIns="46623" rIns="93247" bIns="46623" numCol="1" anchor="t" anchorCtr="0" compatLnSpc="1">
                <a:prstTxWarp prst="textNoShape">
                  <a:avLst/>
                </a:prstTxWarp>
                <a:noAutofit/>
              </a:bodyPr>
              <a:lstStyle/>
              <a:p>
                <a:pPr defTabSz="932418">
                  <a:defRPr/>
                </a:pPr>
                <a:endParaRPr lang="en-US" sz="1836">
                  <a:solidFill>
                    <a:srgbClr val="000000"/>
                  </a:solidFill>
                  <a:latin typeface="Segoe UI"/>
                </a:endParaRPr>
              </a:p>
            </p:txBody>
          </p:sp>
        </p:grpSp>
        <p:sp>
          <p:nvSpPr>
            <p:cNvPr id="77" name="Cylinder 513">
              <a:extLst>
                <a:ext uri="{FF2B5EF4-FFF2-40B4-BE49-F238E27FC236}">
                  <a16:creationId xmlns:a16="http://schemas.microsoft.com/office/drawing/2014/main" id="{618B3958-7618-4D88-B0DB-F99D63FC4413}"/>
                </a:ext>
              </a:extLst>
            </p:cNvPr>
            <p:cNvSpPr/>
            <p:nvPr/>
          </p:nvSpPr>
          <p:spPr bwMode="auto">
            <a:xfrm>
              <a:off x="9917482"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pic>
          <p:nvPicPr>
            <p:cNvPr id="78" name="Picture 77">
              <a:extLst>
                <a:ext uri="{FF2B5EF4-FFF2-40B4-BE49-F238E27FC236}">
                  <a16:creationId xmlns:a16="http://schemas.microsoft.com/office/drawing/2014/main" id="{A60F8AED-EBB2-47A5-BDF4-9ED1AD527FB2}"/>
                </a:ext>
              </a:extLst>
            </p:cNvPr>
            <p:cNvPicPr>
              <a:picLocks noChangeAspect="1"/>
            </p:cNvPicPr>
            <p:nvPr/>
          </p:nvPicPr>
          <p:blipFill rotWithShape="1">
            <a:blip r:embed="rId3">
              <a:extLst>
                <a:ext uri="{28A0092B-C50C-407E-A947-70E740481C1C}">
                  <a14:useLocalDpi xmlns:a14="http://schemas.microsoft.com/office/drawing/2010/main" val="0"/>
                </a:ext>
              </a:extLst>
            </a:blip>
            <a:srcRect l="9868" r="9868" b="27669"/>
            <a:stretch/>
          </p:blipFill>
          <p:spPr>
            <a:xfrm>
              <a:off x="10022659" y="2451001"/>
              <a:ext cx="586451" cy="373969"/>
            </a:xfrm>
            <a:prstGeom prst="rect">
              <a:avLst/>
            </a:prstGeom>
            <a:ln w="12700">
              <a:noFill/>
            </a:ln>
            <a:effectLst/>
          </p:spPr>
        </p:pic>
      </p:grpSp>
      <p:grpSp>
        <p:nvGrpSpPr>
          <p:cNvPr id="90" name="Group 89"/>
          <p:cNvGrpSpPr/>
          <p:nvPr/>
        </p:nvGrpSpPr>
        <p:grpSpPr>
          <a:xfrm>
            <a:off x="7576996" y="4744904"/>
            <a:ext cx="2772798" cy="852311"/>
            <a:chOff x="6703584" y="5374031"/>
            <a:chExt cx="4846717" cy="1489798"/>
          </a:xfrm>
        </p:grpSpPr>
        <p:grpSp>
          <p:nvGrpSpPr>
            <p:cNvPr id="91" name="Group 90"/>
            <p:cNvGrpSpPr/>
            <p:nvPr/>
          </p:nvGrpSpPr>
          <p:grpSpPr>
            <a:xfrm>
              <a:off x="6703584" y="5374031"/>
              <a:ext cx="1489798" cy="1489798"/>
              <a:chOff x="1778282" y="4394344"/>
              <a:chExt cx="1489798" cy="1489798"/>
            </a:xfrm>
          </p:grpSpPr>
          <p:sp>
            <p:nvSpPr>
              <p:cNvPr id="98" name="Oval 97"/>
              <p:cNvSpPr/>
              <p:nvPr/>
            </p:nvSpPr>
            <p:spPr bwMode="auto">
              <a:xfrm>
                <a:off x="1778282" y="4394344"/>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pic>
            <p:nvPicPr>
              <p:cNvPr id="99" name="Picture 9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983" y="4819278"/>
                <a:ext cx="998122" cy="519024"/>
              </a:xfrm>
              <a:prstGeom prst="rect">
                <a:avLst/>
              </a:prstGeom>
            </p:spPr>
          </p:pic>
        </p:grpSp>
        <p:grpSp>
          <p:nvGrpSpPr>
            <p:cNvPr id="92" name="Group 91"/>
            <p:cNvGrpSpPr/>
            <p:nvPr/>
          </p:nvGrpSpPr>
          <p:grpSpPr>
            <a:xfrm>
              <a:off x="8382044" y="5374031"/>
              <a:ext cx="1489798" cy="1489798"/>
              <a:chOff x="3385215" y="5851882"/>
              <a:chExt cx="1489798" cy="1489798"/>
            </a:xfrm>
          </p:grpSpPr>
          <p:sp>
            <p:nvSpPr>
              <p:cNvPr id="96" name="Oval 95"/>
              <p:cNvSpPr/>
              <p:nvPr/>
            </p:nvSpPr>
            <p:spPr bwMode="auto">
              <a:xfrm>
                <a:off x="3385215" y="5851882"/>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972" y="6009471"/>
                <a:ext cx="981898" cy="1091706"/>
              </a:xfrm>
              <a:prstGeom prst="rect">
                <a:avLst/>
              </a:prstGeom>
            </p:spPr>
          </p:pic>
        </p:grpSp>
        <p:grpSp>
          <p:nvGrpSpPr>
            <p:cNvPr id="93" name="Group 92"/>
            <p:cNvGrpSpPr/>
            <p:nvPr/>
          </p:nvGrpSpPr>
          <p:grpSpPr>
            <a:xfrm>
              <a:off x="10060503" y="5374031"/>
              <a:ext cx="1489798" cy="1489798"/>
              <a:chOff x="4670227" y="3898386"/>
              <a:chExt cx="1489798" cy="1489798"/>
            </a:xfrm>
          </p:grpSpPr>
          <p:sp>
            <p:nvSpPr>
              <p:cNvPr id="94" name="Oval 93"/>
              <p:cNvSpPr/>
              <p:nvPr/>
            </p:nvSpPr>
            <p:spPr bwMode="auto">
              <a:xfrm>
                <a:off x="4670227" y="3898386"/>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pic>
            <p:nvPicPr>
              <p:cNvPr id="95" name="Picture 94"/>
              <p:cNvPicPr>
                <a:picLocks noChangeAspect="1"/>
              </p:cNvPicPr>
              <p:nvPr/>
            </p:nvPicPr>
            <p:blipFill>
              <a:blip r:embed="rId6"/>
              <a:stretch>
                <a:fillRect/>
              </a:stretch>
            </p:blipFill>
            <p:spPr>
              <a:xfrm>
                <a:off x="4762512" y="4275870"/>
                <a:ext cx="1282622" cy="660172"/>
              </a:xfrm>
              <a:prstGeom prst="rect">
                <a:avLst/>
              </a:prstGeom>
            </p:spPr>
          </p:pic>
        </p:grpSp>
      </p:grpSp>
    </p:spTree>
    <p:extLst>
      <p:ext uri="{BB962C8B-B14F-4D97-AF65-F5344CB8AC3E}">
        <p14:creationId xmlns:p14="http://schemas.microsoft.com/office/powerpoint/2010/main" val="143767533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E8AA3A-FF57-4C29-8E5B-955155178A70}"/>
              </a:ext>
            </a:extLst>
          </p:cNvPr>
          <p:cNvSpPr>
            <a:spLocks noGrp="1"/>
          </p:cNvSpPr>
          <p:nvPr>
            <p:ph type="title"/>
          </p:nvPr>
        </p:nvSpPr>
        <p:spPr/>
        <p:txBody>
          <a:bodyPr/>
          <a:lstStyle/>
          <a:p>
            <a:r>
              <a:rPr lang="en-US" dirty="0"/>
              <a:t>Migration technics</a:t>
            </a:r>
          </a:p>
        </p:txBody>
      </p:sp>
    </p:spTree>
    <p:extLst>
      <p:ext uri="{BB962C8B-B14F-4D97-AF65-F5344CB8AC3E}">
        <p14:creationId xmlns:p14="http://schemas.microsoft.com/office/powerpoint/2010/main" val="330312742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6908-D077-41F3-A36D-F8E75F2213E0}"/>
              </a:ext>
            </a:extLst>
          </p:cNvPr>
          <p:cNvSpPr>
            <a:spLocks noGrp="1"/>
          </p:cNvSpPr>
          <p:nvPr>
            <p:ph type="title"/>
          </p:nvPr>
        </p:nvSpPr>
        <p:spPr/>
        <p:txBody>
          <a:bodyPr/>
          <a:lstStyle/>
          <a:p>
            <a:r>
              <a:rPr lang="en-US" dirty="0"/>
              <a:t>Migration approaches</a:t>
            </a:r>
          </a:p>
        </p:txBody>
      </p:sp>
      <p:sp>
        <p:nvSpPr>
          <p:cNvPr id="3" name="Text Placeholder 2">
            <a:extLst>
              <a:ext uri="{FF2B5EF4-FFF2-40B4-BE49-F238E27FC236}">
                <a16:creationId xmlns:a16="http://schemas.microsoft.com/office/drawing/2014/main" id="{8AB84062-6A04-4ECB-A0E7-2A78C3EE73F4}"/>
              </a:ext>
            </a:extLst>
          </p:cNvPr>
          <p:cNvSpPr>
            <a:spLocks noGrp="1"/>
          </p:cNvSpPr>
          <p:nvPr>
            <p:ph type="body" sz="quarter" idx="10"/>
          </p:nvPr>
        </p:nvSpPr>
        <p:spPr>
          <a:xfrm>
            <a:off x="274638" y="1212850"/>
            <a:ext cx="11887200" cy="5413790"/>
          </a:xfrm>
        </p:spPr>
        <p:txBody>
          <a:bodyPr/>
          <a:lstStyle/>
          <a:p>
            <a:pPr marL="742950" indent="-742950">
              <a:buFont typeface="Arial" panose="020B0604020202020204" pitchFamily="34" charset="0"/>
              <a:buChar char="•"/>
            </a:pPr>
            <a:r>
              <a:rPr lang="en-US" sz="2800" dirty="0"/>
              <a:t>Re-deploy</a:t>
            </a:r>
          </a:p>
          <a:p>
            <a:pPr marL="742950" lvl="1" indent="-742950">
              <a:buFont typeface="Arial" panose="020B0604020202020204" pitchFamily="34" charset="0"/>
              <a:buChar char="•"/>
            </a:pPr>
            <a:r>
              <a:rPr lang="en-US" sz="1400" dirty="0"/>
              <a:t>Backup the workload configuration, deploy new VM in Azure and restore the configuration</a:t>
            </a:r>
          </a:p>
          <a:p>
            <a:pPr marL="742950" lvl="1" indent="-742950">
              <a:buFont typeface="Arial" panose="020B0604020202020204" pitchFamily="34" charset="0"/>
              <a:buChar char="•"/>
            </a:pPr>
            <a:r>
              <a:rPr lang="en-US" sz="1400" dirty="0"/>
              <a:t>Good for stateless workloads, clean installation using Azure Marketplace image</a:t>
            </a:r>
          </a:p>
          <a:p>
            <a:pPr marL="742950" lvl="1" indent="-742950">
              <a:buFont typeface="Arial" panose="020B0604020202020204" pitchFamily="34" charset="0"/>
              <a:buChar char="•"/>
            </a:pPr>
            <a:r>
              <a:rPr lang="en-US" sz="1400" dirty="0"/>
              <a:t>Consider containers as an option instead of VMs</a:t>
            </a:r>
          </a:p>
          <a:p>
            <a:pPr marL="742950" indent="-742950">
              <a:buFont typeface="Arial" panose="020B0604020202020204" pitchFamily="34" charset="0"/>
              <a:buChar char="•"/>
            </a:pPr>
            <a:r>
              <a:rPr lang="en-US" sz="2800" dirty="0"/>
              <a:t>Workload-level Scale-out</a:t>
            </a:r>
          </a:p>
          <a:p>
            <a:pPr marL="742950" lvl="1" indent="-742950">
              <a:buFont typeface="Arial" panose="020B0604020202020204" pitchFamily="34" charset="0"/>
              <a:buChar char="•"/>
            </a:pPr>
            <a:r>
              <a:rPr lang="en-US" sz="1400" dirty="0"/>
              <a:t>Configure on-prem to Azure connectivity using S2S VPN or Express Route</a:t>
            </a:r>
          </a:p>
          <a:p>
            <a:pPr marL="742950" lvl="1" indent="-742950">
              <a:buFont typeface="Arial" panose="020B0604020202020204" pitchFamily="34" charset="0"/>
              <a:buChar char="•"/>
            </a:pPr>
            <a:r>
              <a:rPr lang="en-US" sz="1400" dirty="0"/>
              <a:t>Deploy additional domain controllers in Azure</a:t>
            </a:r>
          </a:p>
          <a:p>
            <a:pPr marL="742950" lvl="1" indent="-742950">
              <a:buFont typeface="Arial" panose="020B0604020202020204" pitchFamily="34" charset="0"/>
              <a:buChar char="•"/>
            </a:pPr>
            <a:r>
              <a:rPr lang="en-US" sz="1400" dirty="0"/>
              <a:t>Deploy additional nodes of the workload in Azure (e.g. heavy web apps and worker nodes)</a:t>
            </a:r>
          </a:p>
          <a:p>
            <a:pPr marL="742950" indent="-742950">
              <a:buFont typeface="Arial" panose="020B0604020202020204" pitchFamily="34" charset="0"/>
              <a:buChar char="•"/>
            </a:pPr>
            <a:r>
              <a:rPr lang="en-US" sz="2800" dirty="0"/>
              <a:t>VM Lift &amp; Shift</a:t>
            </a:r>
          </a:p>
          <a:p>
            <a:pPr marL="742950" lvl="1" indent="-742950">
              <a:buFont typeface="Arial" panose="020B0604020202020204" pitchFamily="34" charset="0"/>
              <a:buChar char="•"/>
            </a:pPr>
            <a:r>
              <a:rPr lang="en-US" sz="1400" dirty="0"/>
              <a:t>Azure Site Recovery (ASR) as a recommended and free solution for migration to Azure at scale</a:t>
            </a:r>
          </a:p>
          <a:p>
            <a:pPr marL="742950" lvl="1" indent="-742950">
              <a:buFont typeface="Arial" panose="020B0604020202020204" pitchFamily="34" charset="0"/>
              <a:buChar char="•"/>
            </a:pPr>
            <a:r>
              <a:rPr lang="en-US" sz="1400" dirty="0"/>
              <a:t>Deploy ASR agents on VMs, replicate to Azure, failover.</a:t>
            </a:r>
          </a:p>
          <a:p>
            <a:pPr marL="742950" indent="-742950">
              <a:buFont typeface="Arial" panose="020B0604020202020204" pitchFamily="34" charset="0"/>
              <a:buChar char="•"/>
            </a:pPr>
            <a:r>
              <a:rPr lang="en-US" sz="2800" dirty="0"/>
              <a:t>Database-level migration</a:t>
            </a:r>
          </a:p>
          <a:p>
            <a:pPr marL="742950" lvl="1" indent="-742950">
              <a:buFont typeface="Arial" panose="020B0604020202020204" pitchFamily="34" charset="0"/>
              <a:buChar char="•"/>
            </a:pPr>
            <a:r>
              <a:rPr lang="en-US" sz="1400" dirty="0"/>
              <a:t>Using technologies like SQL Server AlwaysOn Availability Groups</a:t>
            </a:r>
          </a:p>
          <a:p>
            <a:pPr marL="742950" lvl="1" indent="-742950">
              <a:buFont typeface="Arial" panose="020B0604020202020204" pitchFamily="34" charset="0"/>
              <a:buChar char="•"/>
            </a:pPr>
            <a:r>
              <a:rPr lang="en-US" sz="1400" dirty="0"/>
              <a:t>Azure Database Migration Service (DMS) for migrations to Azure SQL Database</a:t>
            </a:r>
          </a:p>
          <a:p>
            <a:pPr marL="742950" indent="-742950">
              <a:buFont typeface="Arial" panose="020B0604020202020204" pitchFamily="34" charset="0"/>
              <a:buChar char="•"/>
            </a:pPr>
            <a:r>
              <a:rPr lang="en-US" sz="3400" dirty="0"/>
              <a:t>Large data migrations</a:t>
            </a:r>
          </a:p>
          <a:p>
            <a:pPr marL="742950" lvl="1" indent="-742950">
              <a:buFont typeface="Arial" panose="020B0604020202020204" pitchFamily="34" charset="0"/>
              <a:buChar char="•"/>
            </a:pPr>
            <a:r>
              <a:rPr lang="en-US" sz="1400" dirty="0"/>
              <a:t>Azure File Sync or StorSimple Virtual Appliance to upload large amounts of data to Azure</a:t>
            </a:r>
          </a:p>
          <a:p>
            <a:pPr marL="742950" lvl="1" indent="-742950">
              <a:buFont typeface="Arial" panose="020B0604020202020204" pitchFamily="34" charset="0"/>
              <a:buChar char="•"/>
            </a:pPr>
            <a:r>
              <a:rPr lang="en-US" sz="1400" dirty="0"/>
              <a:t>Disk import and Azure Databox</a:t>
            </a:r>
          </a:p>
        </p:txBody>
      </p:sp>
    </p:spTree>
    <p:extLst>
      <p:ext uri="{BB962C8B-B14F-4D97-AF65-F5344CB8AC3E}">
        <p14:creationId xmlns:p14="http://schemas.microsoft.com/office/powerpoint/2010/main" val="386853247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AE6E70-E240-4AA1-8A9C-A48DA3C4EBEB}"/>
              </a:ext>
            </a:extLst>
          </p:cNvPr>
          <p:cNvSpPr/>
          <p:nvPr/>
        </p:nvSpPr>
        <p:spPr>
          <a:xfrm>
            <a:off x="5093454" y="5485083"/>
            <a:ext cx="2238248" cy="1091146"/>
          </a:xfrm>
          <a:prstGeom prst="rect">
            <a:avLst/>
          </a:prstGeom>
          <a:gradFill flip="none" rotWithShape="1">
            <a:gsLst>
              <a:gs pos="9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gradFill>
                  <a:gsLst>
                    <a:gs pos="2917">
                      <a:srgbClr val="505050"/>
                    </a:gs>
                    <a:gs pos="30000">
                      <a:srgbClr val="505050"/>
                    </a:gs>
                  </a:gsLst>
                  <a:lin ang="5400000" scaled="0"/>
                </a:gradFill>
                <a:latin typeface="Segoe UI"/>
              </a:rPr>
              <a:t>Currently in Preview</a:t>
            </a:r>
            <a:endParaRPr lang="en-US" sz="1428" b="1">
              <a:solidFill>
                <a:srgbClr val="002050"/>
              </a:solidFill>
              <a:latin typeface="Segoe UI"/>
            </a:endParaRPr>
          </a:p>
        </p:txBody>
      </p:sp>
      <p:sp>
        <p:nvSpPr>
          <p:cNvPr id="43" name="Rectangle 42">
            <a:extLst>
              <a:ext uri="{FF2B5EF4-FFF2-40B4-BE49-F238E27FC236}">
                <a16:creationId xmlns:a16="http://schemas.microsoft.com/office/drawing/2014/main" id="{D4B4D468-BDF7-4652-B490-DE54DE322083}"/>
              </a:ext>
            </a:extLst>
          </p:cNvPr>
          <p:cNvSpPr/>
          <p:nvPr/>
        </p:nvSpPr>
        <p:spPr>
          <a:xfrm>
            <a:off x="5093453" y="2932291"/>
            <a:ext cx="2238248" cy="2499377"/>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4956" indent="-114956" defTabSz="951304">
              <a:buFontTx/>
              <a:buChar char="-"/>
              <a:defRPr/>
            </a:pPr>
            <a:endParaRPr lang="en-US" sz="1428" dirty="0">
              <a:solidFill>
                <a:srgbClr val="505050"/>
              </a:solidFill>
              <a:latin typeface="Segoe UI"/>
            </a:endParaRPr>
          </a:p>
          <a:p>
            <a:pPr marL="114956" indent="-114956" defTabSz="951304">
              <a:buFontTx/>
              <a:buChar char="-"/>
              <a:defRPr/>
            </a:pPr>
            <a:r>
              <a:rPr lang="en-US" sz="1428" dirty="0">
                <a:solidFill>
                  <a:srgbClr val="505050"/>
                </a:solidFill>
                <a:latin typeface="Segoe UI"/>
              </a:rPr>
              <a:t>Capacity: 100TB</a:t>
            </a:r>
          </a:p>
          <a:p>
            <a:pPr marL="114956" indent="-114956" defTabSz="951304">
              <a:buFontTx/>
              <a:buChar char="-"/>
              <a:defRPr/>
            </a:pPr>
            <a:r>
              <a:rPr lang="en-US" sz="1428" dirty="0">
                <a:solidFill>
                  <a:srgbClr val="505050"/>
                </a:solidFill>
                <a:latin typeface="Segoe UI"/>
              </a:rPr>
              <a:t>Human scale: &lt; 50 lbs.</a:t>
            </a:r>
          </a:p>
          <a:p>
            <a:pPr marL="114956" indent="-114956" defTabSz="951304">
              <a:buFontTx/>
              <a:buChar char="-"/>
              <a:defRPr/>
            </a:pPr>
            <a:r>
              <a:rPr lang="en-US" sz="1428" dirty="0">
                <a:solidFill>
                  <a:srgbClr val="505050"/>
                </a:solidFill>
                <a:latin typeface="Segoe UI"/>
              </a:rPr>
              <a:t>Ruggedized, tamper, water resistant</a:t>
            </a:r>
          </a:p>
          <a:p>
            <a:pPr marL="114956" indent="-114956" defTabSz="951304">
              <a:buFontTx/>
              <a:buChar char="-"/>
              <a:defRPr/>
            </a:pPr>
            <a:r>
              <a:rPr lang="en-US" sz="1428" dirty="0">
                <a:solidFill>
                  <a:srgbClr val="505050"/>
                </a:solidFill>
                <a:latin typeface="Segoe UI"/>
              </a:rPr>
              <a:t>SMB Interface</a:t>
            </a:r>
          </a:p>
          <a:p>
            <a:pPr marL="114956" indent="-114956" defTabSz="951304">
              <a:buFontTx/>
              <a:buChar char="-"/>
              <a:defRPr/>
            </a:pPr>
            <a:r>
              <a:rPr lang="en-US" sz="1428" dirty="0">
                <a:solidFill>
                  <a:srgbClr val="505050"/>
                </a:solidFill>
                <a:latin typeface="Segoe UI"/>
              </a:rPr>
              <a:t>Large Fleet Size</a:t>
            </a:r>
          </a:p>
          <a:p>
            <a:pPr marL="114956" indent="-114956" defTabSz="951304">
              <a:buFontTx/>
              <a:buChar char="-"/>
              <a:defRPr/>
            </a:pPr>
            <a:r>
              <a:rPr lang="en-US" sz="1428" dirty="0">
                <a:solidFill>
                  <a:srgbClr val="505050"/>
                </a:solidFill>
                <a:latin typeface="Segoe UI"/>
              </a:rPr>
              <a:t>Automated Ordering and Managed Service  in Azure</a:t>
            </a:r>
          </a:p>
          <a:p>
            <a:pPr defTabSz="951304">
              <a:defRPr/>
            </a:pPr>
            <a:endParaRPr lang="en-US" sz="1428" dirty="0">
              <a:solidFill>
                <a:srgbClr val="505050"/>
              </a:solidFill>
              <a:latin typeface="Segoe UI"/>
            </a:endParaRPr>
          </a:p>
        </p:txBody>
      </p:sp>
      <p:sp>
        <p:nvSpPr>
          <p:cNvPr id="45" name="Rectangle 44">
            <a:extLst>
              <a:ext uri="{FF2B5EF4-FFF2-40B4-BE49-F238E27FC236}">
                <a16:creationId xmlns:a16="http://schemas.microsoft.com/office/drawing/2014/main" id="{97188F83-CA7A-401D-AE0C-BC4038A19689}"/>
              </a:ext>
            </a:extLst>
          </p:cNvPr>
          <p:cNvSpPr/>
          <p:nvPr/>
        </p:nvSpPr>
        <p:spPr>
          <a:xfrm>
            <a:off x="2826507" y="5482290"/>
            <a:ext cx="2238248" cy="1091146"/>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gradFill>
                  <a:gsLst>
                    <a:gs pos="2917">
                      <a:srgbClr val="505050"/>
                    </a:gs>
                    <a:gs pos="30000">
                      <a:srgbClr val="505050"/>
                    </a:gs>
                  </a:gsLst>
                  <a:lin ang="5400000" scaled="0"/>
                </a:gradFill>
                <a:latin typeface="Segoe UI"/>
              </a:rPr>
              <a:t>Preview Mid-year ‘18</a:t>
            </a:r>
            <a:endParaRPr lang="en-US" sz="1428" b="1">
              <a:solidFill>
                <a:srgbClr val="002050"/>
              </a:solidFill>
              <a:latin typeface="Segoe UI"/>
            </a:endParaRPr>
          </a:p>
        </p:txBody>
      </p:sp>
      <p:sp>
        <p:nvSpPr>
          <p:cNvPr id="44" name="Rectangle 43">
            <a:extLst>
              <a:ext uri="{FF2B5EF4-FFF2-40B4-BE49-F238E27FC236}">
                <a16:creationId xmlns:a16="http://schemas.microsoft.com/office/drawing/2014/main" id="{DF2CB9EA-6445-409C-B3CA-29A1B9239A10}"/>
              </a:ext>
            </a:extLst>
          </p:cNvPr>
          <p:cNvSpPr/>
          <p:nvPr/>
        </p:nvSpPr>
        <p:spPr>
          <a:xfrm>
            <a:off x="2826506" y="2929499"/>
            <a:ext cx="2238248" cy="2499377"/>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4956" indent="-114956" defTabSz="951304">
              <a:buFontTx/>
              <a:buChar char="-"/>
              <a:defRPr/>
            </a:pPr>
            <a:endParaRPr lang="en-US" sz="1428">
              <a:solidFill>
                <a:srgbClr val="505050"/>
              </a:solidFill>
              <a:latin typeface="Segoe UI"/>
            </a:endParaRPr>
          </a:p>
          <a:p>
            <a:pPr marL="114956" indent="-114956" defTabSz="951304">
              <a:buFontTx/>
              <a:buChar char="-"/>
              <a:defRPr/>
            </a:pPr>
            <a:r>
              <a:rPr lang="en-US" sz="1428">
                <a:solidFill>
                  <a:srgbClr val="505050"/>
                </a:solidFill>
                <a:latin typeface="Segoe UI"/>
              </a:rPr>
              <a:t>Capacity:  &lt;10TB</a:t>
            </a:r>
          </a:p>
          <a:p>
            <a:pPr marL="114956" indent="-114956" defTabSz="951304">
              <a:buFontTx/>
              <a:buChar char="-"/>
              <a:defRPr/>
            </a:pPr>
            <a:r>
              <a:rPr lang="en-US" sz="1428">
                <a:solidFill>
                  <a:srgbClr val="505050"/>
                </a:solidFill>
                <a:latin typeface="Segoe UI"/>
              </a:rPr>
              <a:t>Azure leased service</a:t>
            </a:r>
          </a:p>
          <a:p>
            <a:pPr marL="114956" indent="-114956" defTabSz="951304">
              <a:buFontTx/>
              <a:buChar char="-"/>
              <a:defRPr/>
            </a:pPr>
            <a:r>
              <a:rPr lang="en-US" sz="1428">
                <a:solidFill>
                  <a:srgbClr val="505050"/>
                </a:solidFill>
                <a:latin typeface="Segoe UI"/>
              </a:rPr>
              <a:t>Tamper resistant</a:t>
            </a:r>
          </a:p>
          <a:p>
            <a:pPr marL="114956" indent="-114956" defTabSz="951304">
              <a:buFontTx/>
              <a:buChar char="-"/>
              <a:defRPr/>
            </a:pPr>
            <a:r>
              <a:rPr lang="en-US" sz="1428">
                <a:solidFill>
                  <a:srgbClr val="505050"/>
                </a:solidFill>
                <a:latin typeface="Segoe UI"/>
              </a:rPr>
              <a:t>Low complexity - USB </a:t>
            </a:r>
          </a:p>
          <a:p>
            <a:pPr marL="114956" indent="-114956" defTabSz="951304">
              <a:buFontTx/>
              <a:buChar char="-"/>
              <a:defRPr/>
            </a:pPr>
            <a:r>
              <a:rPr lang="en-US" sz="1428">
                <a:solidFill>
                  <a:srgbClr val="505050"/>
                </a:solidFill>
                <a:latin typeface="Segoe UI"/>
              </a:rPr>
              <a:t>Low cost</a:t>
            </a:r>
          </a:p>
        </p:txBody>
      </p:sp>
      <p:sp>
        <p:nvSpPr>
          <p:cNvPr id="32" name="Rectangle 31">
            <a:extLst>
              <a:ext uri="{FF2B5EF4-FFF2-40B4-BE49-F238E27FC236}">
                <a16:creationId xmlns:a16="http://schemas.microsoft.com/office/drawing/2014/main" id="{D747E527-9A78-4956-82DC-9851CC64DD90}"/>
              </a:ext>
            </a:extLst>
          </p:cNvPr>
          <p:cNvSpPr/>
          <p:nvPr/>
        </p:nvSpPr>
        <p:spPr>
          <a:xfrm>
            <a:off x="634418" y="5485083"/>
            <a:ext cx="2144988" cy="1091146"/>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gradFill>
                  <a:gsLst>
                    <a:gs pos="2917">
                      <a:srgbClr val="505050"/>
                    </a:gs>
                    <a:gs pos="30000">
                      <a:srgbClr val="505050"/>
                    </a:gs>
                  </a:gsLst>
                  <a:lin ang="5400000" scaled="0"/>
                </a:gradFill>
                <a:latin typeface="Segoe UI"/>
              </a:rPr>
              <a:t>Currently Available</a:t>
            </a:r>
            <a:endParaRPr lang="en-US" sz="1428" b="1">
              <a:solidFill>
                <a:srgbClr val="002050"/>
              </a:solidFill>
              <a:latin typeface="Segoe UI"/>
            </a:endParaRPr>
          </a:p>
        </p:txBody>
      </p:sp>
      <p:sp>
        <p:nvSpPr>
          <p:cNvPr id="3" name="Title 2">
            <a:extLst>
              <a:ext uri="{FF2B5EF4-FFF2-40B4-BE49-F238E27FC236}">
                <a16:creationId xmlns:a16="http://schemas.microsoft.com/office/drawing/2014/main" id="{98EFF012-B6F7-47FC-91EE-67F5764010CA}"/>
              </a:ext>
            </a:extLst>
          </p:cNvPr>
          <p:cNvSpPr>
            <a:spLocks noGrp="1"/>
          </p:cNvSpPr>
          <p:nvPr>
            <p:ph type="title"/>
          </p:nvPr>
        </p:nvSpPr>
        <p:spPr>
          <a:xfrm>
            <a:off x="274639" y="361890"/>
            <a:ext cx="11889564" cy="917575"/>
          </a:xfrm>
        </p:spPr>
        <p:txBody>
          <a:bodyPr/>
          <a:lstStyle/>
          <a:p>
            <a:r>
              <a:rPr lang="en-US" dirty="0">
                <a:gradFill>
                  <a:gsLst>
                    <a:gs pos="62564">
                      <a:srgbClr val="0078D7"/>
                    </a:gs>
                    <a:gs pos="55000">
                      <a:srgbClr val="0078D7"/>
                    </a:gs>
                  </a:gsLst>
                  <a:lin ang="5400000" scaled="0"/>
                </a:gradFill>
              </a:rPr>
              <a:t>Uploading large amounts of data to Azure</a:t>
            </a:r>
            <a:endParaRPr lang="en-US" dirty="0"/>
          </a:p>
        </p:txBody>
      </p:sp>
      <p:pic>
        <p:nvPicPr>
          <p:cNvPr id="14" name="Picture 4">
            <a:extLst>
              <a:ext uri="{FF2B5EF4-FFF2-40B4-BE49-F238E27FC236}">
                <a16:creationId xmlns:a16="http://schemas.microsoft.com/office/drawing/2014/main" id="{40E29160-79F2-4F23-BB15-27E4864F4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015" y="1374694"/>
            <a:ext cx="1119124" cy="12208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E13F370-40A6-4340-965E-0FD9C4DB51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0610" y="1662954"/>
            <a:ext cx="932603" cy="932603"/>
          </a:xfrm>
          <a:prstGeom prst="rect">
            <a:avLst/>
          </a:prstGeom>
        </p:spPr>
      </p:pic>
      <p:sp>
        <p:nvSpPr>
          <p:cNvPr id="29" name="Rectangle 28">
            <a:extLst>
              <a:ext uri="{FF2B5EF4-FFF2-40B4-BE49-F238E27FC236}">
                <a16:creationId xmlns:a16="http://schemas.microsoft.com/office/drawing/2014/main" id="{31A7F060-07E8-4611-BCB0-4F2F5C2FFB78}"/>
              </a:ext>
            </a:extLst>
          </p:cNvPr>
          <p:cNvSpPr/>
          <p:nvPr/>
        </p:nvSpPr>
        <p:spPr>
          <a:xfrm>
            <a:off x="634417" y="2608887"/>
            <a:ext cx="2144988" cy="289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solidFill>
                  <a:srgbClr val="FFFFFF"/>
                </a:solidFill>
                <a:latin typeface="Segoe UI"/>
              </a:rPr>
              <a:t>Disk Import</a:t>
            </a:r>
          </a:p>
        </p:txBody>
      </p:sp>
      <p:sp>
        <p:nvSpPr>
          <p:cNvPr id="30" name="Rectangle 29">
            <a:extLst>
              <a:ext uri="{FF2B5EF4-FFF2-40B4-BE49-F238E27FC236}">
                <a16:creationId xmlns:a16="http://schemas.microsoft.com/office/drawing/2014/main" id="{A944597D-23D2-4F74-A4B8-29DF43A779A3}"/>
              </a:ext>
            </a:extLst>
          </p:cNvPr>
          <p:cNvSpPr/>
          <p:nvPr/>
        </p:nvSpPr>
        <p:spPr>
          <a:xfrm>
            <a:off x="634417" y="2932291"/>
            <a:ext cx="2144988" cy="2499377"/>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4956" indent="-114956" defTabSz="951304">
              <a:buFontTx/>
              <a:buChar char="-"/>
              <a:defRPr/>
            </a:pPr>
            <a:endParaRPr lang="en-US" sz="1428">
              <a:solidFill>
                <a:srgbClr val="505050"/>
              </a:solidFill>
              <a:latin typeface="Segoe UI"/>
            </a:endParaRPr>
          </a:p>
          <a:p>
            <a:pPr marL="114956" indent="-114956" defTabSz="951304">
              <a:buFontTx/>
              <a:buChar char="-"/>
              <a:defRPr/>
            </a:pPr>
            <a:r>
              <a:rPr lang="en-US" sz="1428">
                <a:solidFill>
                  <a:srgbClr val="505050"/>
                </a:solidFill>
                <a:latin typeface="Segoe UI"/>
              </a:rPr>
              <a:t>Capacity:  &lt;10TB</a:t>
            </a:r>
          </a:p>
          <a:p>
            <a:pPr marL="114956" indent="-114956" defTabSz="951304">
              <a:buFontTx/>
              <a:buChar char="-"/>
              <a:defRPr/>
            </a:pPr>
            <a:r>
              <a:rPr lang="en-US" sz="1428">
                <a:solidFill>
                  <a:srgbClr val="505050"/>
                </a:solidFill>
                <a:latin typeface="Segoe UI"/>
              </a:rPr>
              <a:t>Customer supplied disk</a:t>
            </a:r>
          </a:p>
          <a:p>
            <a:pPr marL="114956" indent="-114956" defTabSz="951304">
              <a:buFontTx/>
              <a:buChar char="-"/>
              <a:defRPr/>
            </a:pPr>
            <a:r>
              <a:rPr lang="en-US" sz="1428">
                <a:solidFill>
                  <a:srgbClr val="505050"/>
                </a:solidFill>
                <a:latin typeface="Segoe UI"/>
              </a:rPr>
              <a:t>USB/SATA Interface</a:t>
            </a:r>
          </a:p>
          <a:p>
            <a:pPr marL="114956" indent="-114956" defTabSz="951304">
              <a:buFontTx/>
              <a:buChar char="-"/>
              <a:defRPr/>
            </a:pPr>
            <a:r>
              <a:rPr lang="en-US" sz="1428">
                <a:solidFill>
                  <a:srgbClr val="505050"/>
                </a:solidFill>
                <a:latin typeface="Segoe UI"/>
              </a:rPr>
              <a:t>Ships in tamper resistant case</a:t>
            </a:r>
          </a:p>
          <a:p>
            <a:pPr marL="114956" indent="-114956" defTabSz="951304">
              <a:buFontTx/>
              <a:buChar char="-"/>
              <a:defRPr/>
            </a:pPr>
            <a:r>
              <a:rPr lang="en-US" sz="1428">
                <a:solidFill>
                  <a:srgbClr val="505050"/>
                </a:solidFill>
                <a:latin typeface="Segoe UI"/>
              </a:rPr>
              <a:t>High capacity with Super Transport</a:t>
            </a:r>
          </a:p>
          <a:p>
            <a:pPr algn="ctr" defTabSz="951304">
              <a:defRPr/>
            </a:pPr>
            <a:endParaRPr lang="en-US" sz="1428" b="1">
              <a:solidFill>
                <a:srgbClr val="002050"/>
              </a:solidFill>
              <a:latin typeface="Segoe UI"/>
            </a:endParaRPr>
          </a:p>
        </p:txBody>
      </p:sp>
      <p:sp>
        <p:nvSpPr>
          <p:cNvPr id="31" name="Rectangle 30">
            <a:extLst>
              <a:ext uri="{FF2B5EF4-FFF2-40B4-BE49-F238E27FC236}">
                <a16:creationId xmlns:a16="http://schemas.microsoft.com/office/drawing/2014/main" id="{DABDDE23-BE23-41C8-96B1-02A856C38E00}"/>
              </a:ext>
            </a:extLst>
          </p:cNvPr>
          <p:cNvSpPr/>
          <p:nvPr/>
        </p:nvSpPr>
        <p:spPr>
          <a:xfrm rot="16200000">
            <a:off x="-204909" y="5885791"/>
            <a:ext cx="1285326" cy="29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632">
                <a:solidFill>
                  <a:srgbClr val="0078D7"/>
                </a:solidFill>
                <a:latin typeface="Segoe UI Semibold" panose="020B0702040204020203" pitchFamily="34" charset="0"/>
                <a:cs typeface="Segoe UI Semibold" panose="020B0702040204020203" pitchFamily="34" charset="0"/>
              </a:rPr>
              <a:t>Availability</a:t>
            </a:r>
          </a:p>
        </p:txBody>
      </p:sp>
      <p:sp>
        <p:nvSpPr>
          <p:cNvPr id="39" name="Rectangle 38">
            <a:extLst>
              <a:ext uri="{FF2B5EF4-FFF2-40B4-BE49-F238E27FC236}">
                <a16:creationId xmlns:a16="http://schemas.microsoft.com/office/drawing/2014/main" id="{AF055C0F-A203-4CF5-ACC9-7E338B6FD909}"/>
              </a:ext>
            </a:extLst>
          </p:cNvPr>
          <p:cNvSpPr/>
          <p:nvPr/>
        </p:nvSpPr>
        <p:spPr>
          <a:xfrm>
            <a:off x="5093453" y="2608887"/>
            <a:ext cx="2238248" cy="289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dirty="0">
                <a:solidFill>
                  <a:srgbClr val="FFFFFF"/>
                </a:solidFill>
                <a:latin typeface="Segoe UI"/>
              </a:rPr>
              <a:t>Data Box</a:t>
            </a:r>
          </a:p>
        </p:txBody>
      </p:sp>
      <p:sp>
        <p:nvSpPr>
          <p:cNvPr id="47" name="Rectangle 46">
            <a:extLst>
              <a:ext uri="{FF2B5EF4-FFF2-40B4-BE49-F238E27FC236}">
                <a16:creationId xmlns:a16="http://schemas.microsoft.com/office/drawing/2014/main" id="{07982DF4-8F50-4C93-8CA3-1E8E72620A91}"/>
              </a:ext>
            </a:extLst>
          </p:cNvPr>
          <p:cNvSpPr/>
          <p:nvPr/>
        </p:nvSpPr>
        <p:spPr>
          <a:xfrm>
            <a:off x="2826506" y="2606094"/>
            <a:ext cx="2238248" cy="289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solidFill>
                  <a:srgbClr val="FFFFFF"/>
                </a:solidFill>
                <a:latin typeface="Segoe UI"/>
              </a:rPr>
              <a:t>Disk Rental</a:t>
            </a:r>
          </a:p>
        </p:txBody>
      </p:sp>
      <p:sp>
        <p:nvSpPr>
          <p:cNvPr id="59" name="Rectangle 58">
            <a:extLst>
              <a:ext uri="{FF2B5EF4-FFF2-40B4-BE49-F238E27FC236}">
                <a16:creationId xmlns:a16="http://schemas.microsoft.com/office/drawing/2014/main" id="{AAC69A90-FBC4-470E-83F3-BDDC7F377039}"/>
              </a:ext>
            </a:extLst>
          </p:cNvPr>
          <p:cNvSpPr/>
          <p:nvPr/>
        </p:nvSpPr>
        <p:spPr>
          <a:xfrm rot="16200000">
            <a:off x="-778408" y="4007553"/>
            <a:ext cx="2444127" cy="287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632">
                <a:solidFill>
                  <a:srgbClr val="0078D7"/>
                </a:solidFill>
                <a:latin typeface="Segoe UI Semibold" panose="020B0702040204020203" pitchFamily="34" charset="0"/>
                <a:cs typeface="Segoe UI Semibold" panose="020B0702040204020203" pitchFamily="34" charset="0"/>
              </a:rPr>
              <a:t>Specifications</a:t>
            </a:r>
          </a:p>
        </p:txBody>
      </p:sp>
      <p:pic>
        <p:nvPicPr>
          <p:cNvPr id="26" name="Picture 25">
            <a:extLst>
              <a:ext uri="{FF2B5EF4-FFF2-40B4-BE49-F238E27FC236}">
                <a16:creationId xmlns:a16="http://schemas.microsoft.com/office/drawing/2014/main" id="{BE016601-E15A-4838-A929-C14CA146A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5015" y="1775805"/>
            <a:ext cx="1198823" cy="698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ectangle 16">
            <a:extLst>
              <a:ext uri="{FF2B5EF4-FFF2-40B4-BE49-F238E27FC236}">
                <a16:creationId xmlns:a16="http://schemas.microsoft.com/office/drawing/2014/main" id="{2230FAB0-D83E-4671-99C4-5EBF4DACDE77}"/>
              </a:ext>
            </a:extLst>
          </p:cNvPr>
          <p:cNvSpPr/>
          <p:nvPr/>
        </p:nvSpPr>
        <p:spPr>
          <a:xfrm>
            <a:off x="7403521" y="5485316"/>
            <a:ext cx="2516175" cy="1091146"/>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gradFill>
                  <a:gsLst>
                    <a:gs pos="2917">
                      <a:srgbClr val="505050"/>
                    </a:gs>
                    <a:gs pos="30000">
                      <a:srgbClr val="505050"/>
                    </a:gs>
                  </a:gsLst>
                  <a:lin ang="5400000" scaled="0"/>
                </a:gradFill>
                <a:latin typeface="Segoe UI"/>
              </a:rPr>
              <a:t>Currently Available</a:t>
            </a:r>
            <a:endParaRPr lang="en-US" sz="1428" b="1">
              <a:solidFill>
                <a:srgbClr val="002050"/>
              </a:solidFill>
              <a:latin typeface="Segoe UI"/>
            </a:endParaRPr>
          </a:p>
        </p:txBody>
      </p:sp>
      <p:sp>
        <p:nvSpPr>
          <p:cNvPr id="19" name="Rectangle 18">
            <a:extLst>
              <a:ext uri="{FF2B5EF4-FFF2-40B4-BE49-F238E27FC236}">
                <a16:creationId xmlns:a16="http://schemas.microsoft.com/office/drawing/2014/main" id="{1857C31A-C095-40CE-B7DE-F44DB5F5A4FA}"/>
              </a:ext>
            </a:extLst>
          </p:cNvPr>
          <p:cNvSpPr/>
          <p:nvPr/>
        </p:nvSpPr>
        <p:spPr>
          <a:xfrm>
            <a:off x="7403521" y="2609120"/>
            <a:ext cx="2516178" cy="289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dirty="0">
                <a:solidFill>
                  <a:srgbClr val="FFFFFF"/>
                </a:solidFill>
                <a:latin typeface="Segoe UI"/>
              </a:rPr>
              <a:t>StorSimple Virtual Appliance</a:t>
            </a:r>
          </a:p>
        </p:txBody>
      </p:sp>
      <p:sp>
        <p:nvSpPr>
          <p:cNvPr id="20" name="Rectangle 19">
            <a:extLst>
              <a:ext uri="{FF2B5EF4-FFF2-40B4-BE49-F238E27FC236}">
                <a16:creationId xmlns:a16="http://schemas.microsoft.com/office/drawing/2014/main" id="{FC3A4D6B-61A7-43E6-BC18-B7EDDC3D1B54}"/>
              </a:ext>
            </a:extLst>
          </p:cNvPr>
          <p:cNvSpPr/>
          <p:nvPr/>
        </p:nvSpPr>
        <p:spPr>
          <a:xfrm>
            <a:off x="7403520" y="2932524"/>
            <a:ext cx="2516177" cy="2499377"/>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4956" indent="-114956" defTabSz="951304">
              <a:buFontTx/>
              <a:buChar char="-"/>
              <a:defRPr/>
            </a:pPr>
            <a:endParaRPr lang="en-US" sz="1428" dirty="0">
              <a:solidFill>
                <a:srgbClr val="505050"/>
              </a:solidFill>
              <a:latin typeface="Segoe UI"/>
            </a:endParaRPr>
          </a:p>
          <a:p>
            <a:pPr marL="114956" indent="-114956" defTabSz="951304">
              <a:buFontTx/>
              <a:buChar char="-"/>
              <a:defRPr/>
            </a:pPr>
            <a:r>
              <a:rPr lang="en-US" sz="1428" dirty="0">
                <a:solidFill>
                  <a:srgbClr val="505050"/>
                </a:solidFill>
                <a:latin typeface="Segoe UI"/>
              </a:rPr>
              <a:t>Capacity:  &lt;64TB</a:t>
            </a:r>
          </a:p>
          <a:p>
            <a:pPr marL="114956" indent="-114956" defTabSz="951304">
              <a:buFontTx/>
              <a:buChar char="-"/>
              <a:defRPr/>
            </a:pPr>
            <a:r>
              <a:rPr lang="en-US" sz="1428" dirty="0">
                <a:solidFill>
                  <a:srgbClr val="505050"/>
                </a:solidFill>
                <a:latin typeface="Segoe UI"/>
              </a:rPr>
              <a:t>Deploy on Hyper-V or </a:t>
            </a:r>
            <a:r>
              <a:rPr lang="en-US" sz="1428" dirty="0" err="1">
                <a:solidFill>
                  <a:srgbClr val="505050"/>
                </a:solidFill>
                <a:latin typeface="Segoe UI"/>
              </a:rPr>
              <a:t>vShere</a:t>
            </a:r>
            <a:r>
              <a:rPr lang="en-US" sz="1428" dirty="0">
                <a:solidFill>
                  <a:srgbClr val="505050"/>
                </a:solidFill>
                <a:latin typeface="Segoe UI"/>
              </a:rPr>
              <a:t> host on-prem</a:t>
            </a:r>
          </a:p>
          <a:p>
            <a:pPr marL="114956" indent="-114956" defTabSz="951304">
              <a:buFontTx/>
              <a:buChar char="-"/>
              <a:defRPr/>
            </a:pPr>
            <a:r>
              <a:rPr lang="en-US" sz="1428" dirty="0">
                <a:solidFill>
                  <a:srgbClr val="505050"/>
                </a:solidFill>
                <a:latin typeface="Segoe UI"/>
              </a:rPr>
              <a:t>Replicate data to Azure</a:t>
            </a:r>
          </a:p>
          <a:p>
            <a:pPr marL="114956" indent="-114956" defTabSz="951304">
              <a:buFontTx/>
              <a:buChar char="-"/>
              <a:defRPr/>
            </a:pPr>
            <a:r>
              <a:rPr lang="en-US" sz="1428" dirty="0">
                <a:solidFill>
                  <a:srgbClr val="505050"/>
                </a:solidFill>
                <a:latin typeface="Segoe UI"/>
              </a:rPr>
              <a:t>Extract replicated data</a:t>
            </a:r>
          </a:p>
          <a:p>
            <a:pPr algn="ctr" defTabSz="951304">
              <a:defRPr/>
            </a:pPr>
            <a:endParaRPr lang="en-US" sz="1428" b="1" dirty="0">
              <a:solidFill>
                <a:srgbClr val="002050"/>
              </a:solidFill>
              <a:latin typeface="Segoe UI"/>
            </a:endParaRPr>
          </a:p>
        </p:txBody>
      </p:sp>
      <p:pic>
        <p:nvPicPr>
          <p:cNvPr id="21" name="Picture 20">
            <a:extLst>
              <a:ext uri="{FF2B5EF4-FFF2-40B4-BE49-F238E27FC236}">
                <a16:creationId xmlns:a16="http://schemas.microsoft.com/office/drawing/2014/main" id="{54598694-8ABE-43BB-B750-9C8FFE03BE9A}"/>
              </a:ext>
            </a:extLst>
          </p:cNvPr>
          <p:cNvPicPr>
            <a:picLocks noChangeAspect="1"/>
          </p:cNvPicPr>
          <p:nvPr/>
        </p:nvPicPr>
        <p:blipFill>
          <a:blip r:embed="rId6">
            <a:extLst>
              <a:ext uri="{BEBA8EAE-BF5A-486C-A8C5-ECC9F3942E4B}">
                <a14:imgProps xmlns:a14="http://schemas.microsoft.com/office/drawing/2010/main">
                  <a14:imgLayer r:embed="rId7">
                    <a14:imgEffect>
                      <a14:artisticPaintBrush/>
                    </a14:imgEffect>
                  </a14:imgLayer>
                </a14:imgProps>
              </a:ext>
            </a:extLst>
          </a:blip>
          <a:stretch>
            <a:fillRect/>
          </a:stretch>
        </p:blipFill>
        <p:spPr>
          <a:xfrm>
            <a:off x="8207957" y="1567101"/>
            <a:ext cx="907301" cy="836047"/>
          </a:xfrm>
          <a:prstGeom prst="rect">
            <a:avLst/>
          </a:prstGeom>
        </p:spPr>
      </p:pic>
    </p:spTree>
    <p:extLst>
      <p:ext uri="{BB962C8B-B14F-4D97-AF65-F5344CB8AC3E}">
        <p14:creationId xmlns:p14="http://schemas.microsoft.com/office/powerpoint/2010/main" val="1045570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4179-6EDD-4395-8E90-FE3EEF9BA97F}"/>
              </a:ext>
            </a:extLst>
          </p:cNvPr>
          <p:cNvSpPr>
            <a:spLocks noGrp="1"/>
          </p:cNvSpPr>
          <p:nvPr>
            <p:ph type="title"/>
          </p:nvPr>
        </p:nvSpPr>
        <p:spPr/>
        <p:txBody>
          <a:bodyPr/>
          <a:lstStyle/>
          <a:p>
            <a:r>
              <a:rPr lang="en-US" dirty="0"/>
              <a:t>Migration assessment</a:t>
            </a:r>
          </a:p>
        </p:txBody>
      </p:sp>
      <p:sp>
        <p:nvSpPr>
          <p:cNvPr id="3" name="Text Placeholder 2">
            <a:extLst>
              <a:ext uri="{FF2B5EF4-FFF2-40B4-BE49-F238E27FC236}">
                <a16:creationId xmlns:a16="http://schemas.microsoft.com/office/drawing/2014/main" id="{57E88827-54A2-4FAB-9CC9-85AB26F9F492}"/>
              </a:ext>
            </a:extLst>
          </p:cNvPr>
          <p:cNvSpPr>
            <a:spLocks noGrp="1"/>
          </p:cNvSpPr>
          <p:nvPr>
            <p:ph type="body" sz="quarter" idx="10"/>
          </p:nvPr>
        </p:nvSpPr>
        <p:spPr>
          <a:xfrm>
            <a:off x="295367" y="1152144"/>
            <a:ext cx="11887200" cy="544444"/>
          </a:xfrm>
        </p:spPr>
        <p:txBody>
          <a:bodyPr/>
          <a:lstStyle/>
          <a:p>
            <a:pPr marL="514350" indent="-514350">
              <a:buAutoNum type="arabicPeriod"/>
            </a:pPr>
            <a:endParaRPr lang="en-US" dirty="0"/>
          </a:p>
        </p:txBody>
      </p:sp>
    </p:spTree>
    <p:extLst>
      <p:ext uri="{BB962C8B-B14F-4D97-AF65-F5344CB8AC3E}">
        <p14:creationId xmlns:p14="http://schemas.microsoft.com/office/powerpoint/2010/main" val="27430574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0199-9766-440C-9673-EC917A4D5D6B}"/>
              </a:ext>
            </a:extLst>
          </p:cNvPr>
          <p:cNvSpPr>
            <a:spLocks noGrp="1"/>
          </p:cNvSpPr>
          <p:nvPr>
            <p:ph type="title"/>
          </p:nvPr>
        </p:nvSpPr>
        <p:spPr/>
        <p:txBody>
          <a:bodyPr/>
          <a:lstStyle/>
          <a:p>
            <a:r>
              <a:rPr lang="en-US" dirty="0"/>
              <a:t>VM assessment</a:t>
            </a:r>
          </a:p>
        </p:txBody>
      </p:sp>
      <p:sp>
        <p:nvSpPr>
          <p:cNvPr id="3" name="Text Placeholder 2">
            <a:extLst>
              <a:ext uri="{FF2B5EF4-FFF2-40B4-BE49-F238E27FC236}">
                <a16:creationId xmlns:a16="http://schemas.microsoft.com/office/drawing/2014/main" id="{D08CD570-37B4-473B-8511-F50CBF8E63E4}"/>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30496833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3B54-933D-461C-8320-14F8E1FF4812}"/>
              </a:ext>
            </a:extLst>
          </p:cNvPr>
          <p:cNvSpPr>
            <a:spLocks noGrp="1"/>
          </p:cNvSpPr>
          <p:nvPr>
            <p:ph type="title"/>
          </p:nvPr>
        </p:nvSpPr>
        <p:spPr/>
        <p:txBody>
          <a:bodyPr/>
          <a:lstStyle/>
          <a:p>
            <a:r>
              <a:rPr lang="en-US" dirty="0"/>
              <a:t>Database assessment</a:t>
            </a:r>
          </a:p>
        </p:txBody>
      </p:sp>
      <p:sp>
        <p:nvSpPr>
          <p:cNvPr id="3" name="Text Placeholder 2">
            <a:extLst>
              <a:ext uri="{FF2B5EF4-FFF2-40B4-BE49-F238E27FC236}">
                <a16:creationId xmlns:a16="http://schemas.microsoft.com/office/drawing/2014/main" id="{56DBFD26-F708-4F23-BFFC-0D4498DC5D7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8969722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A7D6-4C52-49EC-B197-670329D58777}"/>
              </a:ext>
            </a:extLst>
          </p:cNvPr>
          <p:cNvSpPr>
            <a:spLocks noGrp="1"/>
          </p:cNvSpPr>
          <p:nvPr>
            <p:ph type="title"/>
          </p:nvPr>
        </p:nvSpPr>
        <p:spPr/>
        <p:txBody>
          <a:bodyPr/>
          <a:lstStyle/>
          <a:p>
            <a:r>
              <a:rPr lang="en-US" dirty="0"/>
              <a:t>Building v2 of the migration plan</a:t>
            </a:r>
          </a:p>
        </p:txBody>
      </p:sp>
      <p:sp>
        <p:nvSpPr>
          <p:cNvPr id="3" name="Text Placeholder 2">
            <a:extLst>
              <a:ext uri="{FF2B5EF4-FFF2-40B4-BE49-F238E27FC236}">
                <a16:creationId xmlns:a16="http://schemas.microsoft.com/office/drawing/2014/main" id="{202BFCDE-1F23-4D3C-B4E1-17C46D44F3F1}"/>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2621937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0D38-9FC0-49E0-BE88-44CEFDFE94AE}"/>
              </a:ext>
            </a:extLst>
          </p:cNvPr>
          <p:cNvSpPr>
            <a:spLocks noGrp="1"/>
          </p:cNvSpPr>
          <p:nvPr>
            <p:ph type="title"/>
          </p:nvPr>
        </p:nvSpPr>
        <p:spPr/>
        <p:txBody>
          <a:bodyPr/>
          <a:lstStyle/>
          <a:p>
            <a:r>
              <a:rPr lang="en-US" dirty="0"/>
              <a:t>Execute the migration plan</a:t>
            </a:r>
          </a:p>
        </p:txBody>
      </p:sp>
      <p:sp>
        <p:nvSpPr>
          <p:cNvPr id="3" name="Text Placeholder 2">
            <a:extLst>
              <a:ext uri="{FF2B5EF4-FFF2-40B4-BE49-F238E27FC236}">
                <a16:creationId xmlns:a16="http://schemas.microsoft.com/office/drawing/2014/main" id="{AEB08EAB-133F-4495-BF9B-0649C2C95D54}"/>
              </a:ext>
            </a:extLst>
          </p:cNvPr>
          <p:cNvSpPr>
            <a:spLocks noGrp="1"/>
          </p:cNvSpPr>
          <p:nvPr>
            <p:ph type="body" sz="quarter" idx="10"/>
          </p:nvPr>
        </p:nvSpPr>
        <p:spPr>
          <a:xfrm>
            <a:off x="295367" y="1152144"/>
            <a:ext cx="11887200" cy="4764189"/>
          </a:xfrm>
        </p:spPr>
        <p:txBody>
          <a:bodyPr/>
          <a:lstStyle/>
          <a:p>
            <a:pPr marL="514350" indent="-514350">
              <a:buFont typeface="+mj-lt"/>
              <a:buAutoNum type="arabicPeriod"/>
            </a:pPr>
            <a:r>
              <a:rPr lang="en-US" dirty="0"/>
              <a:t>Create Customer accounts in Partner Center</a:t>
            </a:r>
          </a:p>
          <a:p>
            <a:pPr marL="514350" indent="-514350">
              <a:buFont typeface="+mj-lt"/>
              <a:buAutoNum type="arabicPeriod"/>
            </a:pPr>
            <a:r>
              <a:rPr lang="en-US" dirty="0"/>
              <a:t>Create Azure subscriptions, </a:t>
            </a:r>
            <a:r>
              <a:rPr lang="en-US" dirty="0" err="1"/>
              <a:t>vNets</a:t>
            </a:r>
            <a:r>
              <a:rPr lang="en-US" dirty="0"/>
              <a:t> and establish site-to-site connectivity</a:t>
            </a:r>
          </a:p>
          <a:p>
            <a:pPr marL="514350" indent="-514350">
              <a:buFont typeface="+mj-lt"/>
              <a:buAutoNum type="arabicPeriod"/>
            </a:pPr>
            <a:r>
              <a:rPr lang="en-US" dirty="0"/>
              <a:t>Deploy ASR</a:t>
            </a:r>
          </a:p>
          <a:p>
            <a:pPr marL="514350" indent="-514350">
              <a:buFont typeface="+mj-lt"/>
              <a:buAutoNum type="arabicPeriod"/>
            </a:pPr>
            <a:r>
              <a:rPr lang="en-US" dirty="0"/>
              <a:t>Deploy DMS</a:t>
            </a:r>
          </a:p>
          <a:p>
            <a:pPr marL="514350" indent="-514350">
              <a:buFont typeface="+mj-lt"/>
              <a:buAutoNum type="arabicPeriod"/>
            </a:pPr>
            <a:r>
              <a:rPr lang="en-US" dirty="0"/>
              <a:t>Migrate workload by workload</a:t>
            </a:r>
          </a:p>
          <a:p>
            <a:pPr marL="514350" indent="-514350">
              <a:buFont typeface="+mj-lt"/>
              <a:buAutoNum type="arabicPeriod"/>
            </a:pPr>
            <a:r>
              <a:rPr lang="en-US" dirty="0"/>
              <a:t>Implement Azure Advisor recommendations to optimize workloads for Azure</a:t>
            </a:r>
          </a:p>
          <a:p>
            <a:pPr marL="514350" indent="-514350">
              <a:buFont typeface="+mj-lt"/>
              <a:buAutoNum type="arabicPeriod"/>
            </a:pPr>
            <a:endParaRPr lang="en-US" dirty="0"/>
          </a:p>
        </p:txBody>
      </p:sp>
    </p:spTree>
    <p:extLst>
      <p:ext uri="{BB962C8B-B14F-4D97-AF65-F5344CB8AC3E}">
        <p14:creationId xmlns:p14="http://schemas.microsoft.com/office/powerpoint/2010/main" val="9063108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7A40-F053-44F4-B72A-567F330B37BB}"/>
              </a:ext>
            </a:extLst>
          </p:cNvPr>
          <p:cNvSpPr>
            <a:spLocks noGrp="1"/>
          </p:cNvSpPr>
          <p:nvPr>
            <p:ph type="title"/>
          </p:nvPr>
        </p:nvSpPr>
        <p:spPr/>
        <p:txBody>
          <a:bodyPr/>
          <a:lstStyle/>
          <a:p>
            <a:r>
              <a:rPr lang="en-US" dirty="0"/>
              <a:t>Right customers for migration</a:t>
            </a:r>
          </a:p>
        </p:txBody>
      </p:sp>
      <p:sp>
        <p:nvSpPr>
          <p:cNvPr id="3" name="Text Placeholder 2">
            <a:extLst>
              <a:ext uri="{FF2B5EF4-FFF2-40B4-BE49-F238E27FC236}">
                <a16:creationId xmlns:a16="http://schemas.microsoft.com/office/drawing/2014/main" id="{4E9927AC-58A1-4B0F-9246-B120B1BC3F7E}"/>
              </a:ext>
            </a:extLst>
          </p:cNvPr>
          <p:cNvSpPr>
            <a:spLocks noGrp="1"/>
          </p:cNvSpPr>
          <p:nvPr>
            <p:ph type="body" sz="quarter" idx="10"/>
          </p:nvPr>
        </p:nvSpPr>
        <p:spPr>
          <a:xfrm>
            <a:off x="295367" y="1152144"/>
            <a:ext cx="11386350" cy="4211602"/>
          </a:xfrm>
        </p:spPr>
        <p:txBody>
          <a:bodyPr/>
          <a:lstStyle/>
          <a:p>
            <a:pPr marL="514350" indent="-514350">
              <a:buFont typeface="+mj-lt"/>
              <a:buAutoNum type="arabicPeriod"/>
            </a:pPr>
            <a:r>
              <a:rPr lang="en-US" dirty="0"/>
              <a:t>Customers that pay you annually</a:t>
            </a:r>
          </a:p>
          <a:p>
            <a:pPr marL="514350" indent="-514350">
              <a:buFont typeface="+mj-lt"/>
              <a:buAutoNum type="arabicPeriod"/>
            </a:pPr>
            <a:r>
              <a:rPr lang="en-US" dirty="0"/>
              <a:t>Customers that want more elasticity</a:t>
            </a:r>
          </a:p>
          <a:p>
            <a:pPr marL="514350" indent="-514350">
              <a:buFont typeface="+mj-lt"/>
              <a:buAutoNum type="arabicPeriod"/>
            </a:pPr>
            <a:r>
              <a:rPr lang="en-US" dirty="0"/>
              <a:t>Customers with own licenses for Windows Server and SQL Server</a:t>
            </a:r>
          </a:p>
          <a:p>
            <a:pPr marL="514350" indent="-514350">
              <a:buFont typeface="+mj-lt"/>
              <a:buAutoNum type="arabicPeriod"/>
            </a:pPr>
            <a:r>
              <a:rPr lang="en-US" dirty="0"/>
              <a:t>Enterprise customers with specific compliance requirements</a:t>
            </a:r>
          </a:p>
          <a:p>
            <a:pPr marL="514350" indent="-514350">
              <a:buFont typeface="+mj-lt"/>
              <a:buAutoNum type="arabicPeriod"/>
            </a:pPr>
            <a:r>
              <a:rPr lang="en-US" dirty="0"/>
              <a:t>Customers that are interested in geo-expansion</a:t>
            </a:r>
          </a:p>
          <a:p>
            <a:pPr marL="514350" indent="-514350">
              <a:buFont typeface="+mj-lt"/>
              <a:buAutoNum type="arabicPeriod"/>
            </a:pPr>
            <a:r>
              <a:rPr lang="en-US" dirty="0"/>
              <a:t>Customers that want to use rich public cloud service portfolio and go beyond IaaS</a:t>
            </a:r>
          </a:p>
        </p:txBody>
      </p:sp>
    </p:spTree>
    <p:extLst>
      <p:ext uri="{BB962C8B-B14F-4D97-AF65-F5344CB8AC3E}">
        <p14:creationId xmlns:p14="http://schemas.microsoft.com/office/powerpoint/2010/main" val="138197287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37205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838B-B352-4AA0-9AE4-7176DE78C0B9}"/>
              </a:ext>
            </a:extLst>
          </p:cNvPr>
          <p:cNvSpPr>
            <a:spLocks noGrp="1"/>
          </p:cNvSpPr>
          <p:nvPr>
            <p:ph type="title"/>
          </p:nvPr>
        </p:nvSpPr>
        <p:spPr/>
        <p:txBody>
          <a:bodyPr/>
          <a:lstStyle/>
          <a:p>
            <a:r>
              <a:rPr lang="en-US" dirty="0"/>
              <a:t>Right workloads</a:t>
            </a:r>
          </a:p>
        </p:txBody>
      </p:sp>
      <p:sp>
        <p:nvSpPr>
          <p:cNvPr id="3" name="Text Placeholder 2">
            <a:extLst>
              <a:ext uri="{FF2B5EF4-FFF2-40B4-BE49-F238E27FC236}">
                <a16:creationId xmlns:a16="http://schemas.microsoft.com/office/drawing/2014/main" id="{CD81CE71-AC07-4D86-BADD-A534CF0AD198}"/>
              </a:ext>
            </a:extLst>
          </p:cNvPr>
          <p:cNvSpPr>
            <a:spLocks noGrp="1"/>
          </p:cNvSpPr>
          <p:nvPr>
            <p:ph type="body" sz="quarter" idx="10"/>
          </p:nvPr>
        </p:nvSpPr>
        <p:spPr>
          <a:xfrm>
            <a:off x="295367" y="1152144"/>
            <a:ext cx="11887200" cy="3307380"/>
          </a:xfrm>
        </p:spPr>
        <p:txBody>
          <a:bodyPr/>
          <a:lstStyle/>
          <a:p>
            <a:pPr marL="457200" indent="-457200">
              <a:buFont typeface="Arial" panose="020B0604020202020204" pitchFamily="34" charset="0"/>
              <a:buChar char="•"/>
            </a:pPr>
            <a:r>
              <a:rPr lang="en-US" dirty="0"/>
              <a:t>Workloads that can benefit from running not 24/7</a:t>
            </a:r>
          </a:p>
          <a:p>
            <a:pPr marL="457200" indent="-457200">
              <a:buFont typeface="Arial" panose="020B0604020202020204" pitchFamily="34" charset="0"/>
              <a:buChar char="•"/>
            </a:pPr>
            <a:r>
              <a:rPr lang="en-US" dirty="0"/>
              <a:t>Business-critical workloads, running 24/7</a:t>
            </a:r>
          </a:p>
          <a:p>
            <a:pPr marL="457200" indent="-457200">
              <a:buFont typeface="Arial" panose="020B0604020202020204" pitchFamily="34" charset="0"/>
              <a:buChar char="•"/>
            </a:pPr>
            <a:r>
              <a:rPr lang="en-US" dirty="0"/>
              <a:t>Windows-based workloads</a:t>
            </a:r>
          </a:p>
          <a:p>
            <a:pPr marL="457200" indent="-457200">
              <a:buFont typeface="Arial" panose="020B0604020202020204" pitchFamily="34" charset="0"/>
              <a:buChar char="•"/>
            </a:pPr>
            <a:r>
              <a:rPr lang="en-US" dirty="0"/>
              <a:t>SQL Server DBs</a:t>
            </a:r>
          </a:p>
          <a:p>
            <a:pPr marL="457200" indent="-457200">
              <a:buFont typeface="Arial" panose="020B0604020202020204" pitchFamily="34" charset="0"/>
              <a:buChar char="•"/>
            </a:pPr>
            <a:r>
              <a:rPr lang="en-US" dirty="0"/>
              <a:t>Heavy web apps</a:t>
            </a:r>
          </a:p>
          <a:p>
            <a:pPr marL="457200" indent="-457200">
              <a:buFont typeface="Arial" panose="020B0604020202020204" pitchFamily="34" charset="0"/>
              <a:buChar char="•"/>
            </a:pPr>
            <a:r>
              <a:rPr lang="en-US" dirty="0"/>
              <a:t>Stateless workloads, that can be containerized</a:t>
            </a:r>
          </a:p>
        </p:txBody>
      </p:sp>
    </p:spTree>
    <p:extLst>
      <p:ext uri="{BB962C8B-B14F-4D97-AF65-F5344CB8AC3E}">
        <p14:creationId xmlns:p14="http://schemas.microsoft.com/office/powerpoint/2010/main" val="29088449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021E-C17B-4180-A566-8B433245DE64}"/>
              </a:ext>
            </a:extLst>
          </p:cNvPr>
          <p:cNvSpPr>
            <a:spLocks noGrp="1"/>
          </p:cNvSpPr>
          <p:nvPr>
            <p:ph type="title"/>
          </p:nvPr>
        </p:nvSpPr>
        <p:spPr/>
        <p:txBody>
          <a:bodyPr/>
          <a:lstStyle/>
          <a:p>
            <a:r>
              <a:rPr lang="en-US" dirty="0"/>
              <a:t>Migration Plan v1</a:t>
            </a:r>
          </a:p>
        </p:txBody>
      </p:sp>
      <p:sp>
        <p:nvSpPr>
          <p:cNvPr id="3" name="Text Placeholder 2">
            <a:extLst>
              <a:ext uri="{FF2B5EF4-FFF2-40B4-BE49-F238E27FC236}">
                <a16:creationId xmlns:a16="http://schemas.microsoft.com/office/drawing/2014/main" id="{F008477B-2B41-4C6A-B61A-CD961FF9E0F7}"/>
              </a:ext>
            </a:extLst>
          </p:cNvPr>
          <p:cNvSpPr>
            <a:spLocks noGrp="1"/>
          </p:cNvSpPr>
          <p:nvPr>
            <p:ph type="body" sz="quarter" idx="10"/>
          </p:nvPr>
        </p:nvSpPr>
        <p:spPr>
          <a:xfrm>
            <a:off x="295367" y="1152144"/>
            <a:ext cx="11887200" cy="2101729"/>
          </a:xfrm>
        </p:spPr>
        <p:txBody>
          <a:bodyPr/>
          <a:lstStyle/>
          <a:p>
            <a:pPr marL="514350" indent="-514350">
              <a:buFont typeface="Arial" panose="020B0604020202020204" pitchFamily="34" charset="0"/>
              <a:buChar char="•"/>
            </a:pPr>
            <a:r>
              <a:rPr lang="en-US" dirty="0"/>
              <a:t>Build a list of participating customers</a:t>
            </a:r>
          </a:p>
          <a:p>
            <a:pPr marL="514350" indent="-514350">
              <a:buFont typeface="Arial" panose="020B0604020202020204" pitchFamily="34" charset="0"/>
              <a:buChar char="•"/>
            </a:pPr>
            <a:r>
              <a:rPr lang="en-US" dirty="0"/>
              <a:t>Build a list of workloads or assets that you will migrate</a:t>
            </a:r>
          </a:p>
          <a:p>
            <a:pPr marL="514350" indent="-514350">
              <a:buFont typeface="Arial" panose="020B0604020202020204" pitchFamily="34" charset="0"/>
              <a:buChar char="•"/>
            </a:pPr>
            <a:r>
              <a:rPr lang="en-US" dirty="0"/>
              <a:t>Write this down using migration plan template and proceed to the assessment.</a:t>
            </a:r>
          </a:p>
        </p:txBody>
      </p:sp>
    </p:spTree>
    <p:extLst>
      <p:ext uri="{BB962C8B-B14F-4D97-AF65-F5344CB8AC3E}">
        <p14:creationId xmlns:p14="http://schemas.microsoft.com/office/powerpoint/2010/main" val="2572926899"/>
      </p:ext>
    </p:extLst>
  </p:cSld>
  <p:clrMapOvr>
    <a:masterClrMapping/>
  </p:clrMapOvr>
  <p:transition>
    <p:fade/>
  </p:transition>
</p:sld>
</file>

<file path=ppt/theme/theme1.xml><?xml version="1.0" encoding="utf-8"?>
<a:theme xmlns:a="http://schemas.openxmlformats.org/drawingml/2006/main" name="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10.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1.xml><?xml version="1.0" encoding="utf-8"?>
<a:theme xmlns:a="http://schemas.openxmlformats.org/drawingml/2006/main" name="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4.xml><?xml version="1.0" encoding="utf-8"?>
<a:theme xmlns:a="http://schemas.openxmlformats.org/drawingml/2006/main" name="1_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5.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6.xml><?xml version="1.0" encoding="utf-8"?>
<a:theme xmlns:a="http://schemas.openxmlformats.org/drawingml/2006/main" name="2_WHITE TEMPLATE">
  <a:themeElements>
    <a:clrScheme name="Custom 13">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FFFF00"/>
      </a:hlink>
      <a:folHlink>
        <a:srgbClr val="FFFF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4.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5.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6.xml><?xml version="1.0" encoding="utf-8"?>
<a:theme xmlns:a="http://schemas.openxmlformats.org/drawingml/2006/main" name="1_WHITE TEMPLATE">
  <a:themeElements>
    <a:clrScheme name="Custom 17">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FFC000"/>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7.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8.xml><?xml version="1.0" encoding="utf-8"?>
<a:theme xmlns:a="http://schemas.openxmlformats.org/drawingml/2006/main" name="3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9.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FF400E18DBE449B1933769BB01003B" ma:contentTypeVersion="4" ma:contentTypeDescription="Create a new document." ma:contentTypeScope="" ma:versionID="ef031bd5c291066380211378c182750f">
  <xsd:schema xmlns:xsd="http://www.w3.org/2001/XMLSchema" xmlns:xs="http://www.w3.org/2001/XMLSchema" xmlns:p="http://schemas.microsoft.com/office/2006/metadata/properties" xmlns:ns2="c562dace-07c3-4841-a4b9-f4d0620b55f2" targetNamespace="http://schemas.microsoft.com/office/2006/metadata/properties" ma:root="true" ma:fieldsID="e87f60c7b3dc1d8ba66bedba6838f37e" ns2:_="">
    <xsd:import namespace="c562dace-07c3-4841-a4b9-f4d0620b55f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62dace-07c3-4841-a4b9-f4d0620b55f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EAEB442-D7A0-411F-8A97-8D9CDB191C9A}">
  <ds:schemaRefs>
    <ds:schemaRef ds:uri="http://schemas.microsoft.com/sharepoint/v3/contenttype/forms"/>
  </ds:schemaRefs>
</ds:datastoreItem>
</file>

<file path=customXml/itemProps2.xml><?xml version="1.0" encoding="utf-8"?>
<ds:datastoreItem xmlns:ds="http://schemas.openxmlformats.org/officeDocument/2006/customXml" ds:itemID="{CF3EE004-4DE9-43A1-BA98-AC6398B542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62dace-07c3-4841-a4b9-f4d0620b55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552ECA-3229-4E88-8ED0-8D34319ACBE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0</TotalTime>
  <Words>6433</Words>
  <Application>Microsoft Office PowerPoint</Application>
  <PresentationFormat>Custom</PresentationFormat>
  <Paragraphs>1132</Paragraphs>
  <Slides>70</Slides>
  <Notes>39</Notes>
  <HiddenSlides>17</HiddenSlides>
  <MMClips>0</MMClips>
  <ScaleCrop>false</ScaleCrop>
  <HeadingPairs>
    <vt:vector size="8" baseType="variant">
      <vt:variant>
        <vt:lpstr>Fonts Used</vt:lpstr>
      </vt:variant>
      <vt:variant>
        <vt:i4>16</vt:i4>
      </vt:variant>
      <vt:variant>
        <vt:lpstr>Theme</vt:lpstr>
      </vt:variant>
      <vt:variant>
        <vt:i4>16</vt:i4>
      </vt:variant>
      <vt:variant>
        <vt:lpstr>Embedded OLE Servers</vt:lpstr>
      </vt:variant>
      <vt:variant>
        <vt:i4>1</vt:i4>
      </vt:variant>
      <vt:variant>
        <vt:lpstr>Slide Titles</vt:lpstr>
      </vt:variant>
      <vt:variant>
        <vt:i4>70</vt:i4>
      </vt:variant>
    </vt:vector>
  </HeadingPairs>
  <TitlesOfParts>
    <vt:vector size="103" baseType="lpstr">
      <vt:lpstr>ＭＳ Ｐゴシック</vt:lpstr>
      <vt:lpstr>ＭＳ Ｐゴシック</vt:lpstr>
      <vt:lpstr>Arial</vt:lpstr>
      <vt:lpstr>Calibri</vt:lpstr>
      <vt:lpstr>Consolas</vt:lpstr>
      <vt:lpstr>Engravers MT</vt:lpstr>
      <vt:lpstr>Segoe Light</vt:lpstr>
      <vt:lpstr>Segoe Pro Display</vt:lpstr>
      <vt:lpstr>Segoe Pro Display Light</vt:lpstr>
      <vt:lpstr>Segoe Pro Semibold</vt:lpstr>
      <vt:lpstr>Segoe Pro SemiLight</vt:lpstr>
      <vt:lpstr>Segoe UI</vt:lpstr>
      <vt:lpstr>Segoe UI Light</vt:lpstr>
      <vt:lpstr>Segoe UI Semibold</vt:lpstr>
      <vt:lpstr>Segoe UI Semilight</vt:lpstr>
      <vt:lpstr>Wingdings</vt:lpstr>
      <vt:lpstr>WHITE TEMPLATE</vt:lpstr>
      <vt:lpstr>3_WHITE TEMPLATE</vt:lpstr>
      <vt:lpstr>5-50057_TechSummit_FY17_Light</vt:lpstr>
      <vt:lpstr>2_3-30810_Convergence_EMEA_Keynote_Template_Dark</vt:lpstr>
      <vt:lpstr>1_5-50113_Microsoft_Ready_Light_Template</vt:lpstr>
      <vt:lpstr>1_WHITE TEMPLATE</vt:lpstr>
      <vt:lpstr>VLAB Template</vt:lpstr>
      <vt:lpstr>3_5-50091_TR24_BO_CT_Template</vt:lpstr>
      <vt:lpstr>2_5-50091_TR24_BO_CT_Template</vt:lpstr>
      <vt:lpstr>5-50111_Build 2017_LIGHT GRAY TEMPLATE</vt:lpstr>
      <vt:lpstr>5-30664_S4_Q1_FY16_Light_Template</vt:lpstr>
      <vt:lpstr>C+E Readiness Template</vt:lpstr>
      <vt:lpstr>5-50109_Microsoft_Light_Template</vt:lpstr>
      <vt:lpstr>1_5-30664_S4_Q1_FY16_Light_Template</vt:lpstr>
      <vt:lpstr>SQL Server 2017</vt:lpstr>
      <vt:lpstr>2_WHITE TEMPLATE</vt:lpstr>
      <vt:lpstr>CorelDRAW</vt:lpstr>
      <vt:lpstr>Migration kit for Hoster DC Migration Program</vt:lpstr>
      <vt:lpstr>Workshop agenda</vt:lpstr>
      <vt:lpstr>Datacenter migration journey</vt:lpstr>
      <vt:lpstr>Two options to consider</vt:lpstr>
      <vt:lpstr>CSP Direct partners get:</vt:lpstr>
      <vt:lpstr>Demo: Azure Calculator</vt:lpstr>
      <vt:lpstr>Right customers for migration</vt:lpstr>
      <vt:lpstr>Right workloads</vt:lpstr>
      <vt:lpstr>Migration Plan v1</vt:lpstr>
      <vt:lpstr>Azure in CSP model</vt:lpstr>
      <vt:lpstr>Cloud Solution Provider (CSP) – innovative business model for Microsoft Partners.</vt:lpstr>
      <vt:lpstr>Azure in CSP enables partners to…</vt:lpstr>
      <vt:lpstr>One program, two different business models</vt:lpstr>
      <vt:lpstr>Partner Center Portal</vt:lpstr>
      <vt:lpstr>Selling Azure through CSP </vt:lpstr>
      <vt:lpstr>Demo: Partner Center</vt:lpstr>
      <vt:lpstr>Azure CSP Practices</vt:lpstr>
      <vt:lpstr>Microsoft doesn’t provide any support to CSP Customers.</vt:lpstr>
      <vt:lpstr>Technical support for Azure services</vt:lpstr>
      <vt:lpstr>Support options for CSP Partners</vt:lpstr>
      <vt:lpstr>Pricing and billing of Azure services</vt:lpstr>
      <vt:lpstr>Possible integrations</vt:lpstr>
      <vt:lpstr>Azure IaaS</vt:lpstr>
      <vt:lpstr>PowerPoint Presentation</vt:lpstr>
      <vt:lpstr>Core components of Azure IaaS </vt:lpstr>
      <vt:lpstr>PowerPoint Presentation</vt:lpstr>
      <vt:lpstr>Compute options for all types of apps</vt:lpstr>
      <vt:lpstr>.. From entry-level to storage optimized …</vt:lpstr>
      <vt:lpstr>.. From memory optimized to HPC</vt:lpstr>
      <vt:lpstr>Leverage Azure Marketplace</vt:lpstr>
      <vt:lpstr>PowerPoint Presentation</vt:lpstr>
      <vt:lpstr>Why VM Scale Sets?</vt:lpstr>
      <vt:lpstr>Azure Batch </vt:lpstr>
      <vt:lpstr>PowerPoint Presentation</vt:lpstr>
      <vt:lpstr>PowerPoint Presentation</vt:lpstr>
      <vt:lpstr>Azure App Service</vt:lpstr>
      <vt:lpstr>Microsoft Global Network</vt:lpstr>
      <vt:lpstr>Robust networking infrastructure services </vt:lpstr>
      <vt:lpstr>Connectivity to Azure</vt:lpstr>
      <vt:lpstr>Connectivity within Azure</vt:lpstr>
      <vt:lpstr>Azure Storage Services</vt:lpstr>
      <vt:lpstr>What are Managed Disks?</vt:lpstr>
      <vt:lpstr>Disks - Best Practices</vt:lpstr>
      <vt:lpstr>Azure Database Services</vt:lpstr>
      <vt:lpstr>Why Azure SQL Managed Instance?</vt:lpstr>
      <vt:lpstr>What is SQL Database Managed Instance?</vt:lpstr>
      <vt:lpstr>Managed Instance: Unmatched PaaS capabilities</vt:lpstr>
      <vt:lpstr>How to choose between PaaS and IaaS?</vt:lpstr>
      <vt:lpstr>Some apps don’t need Managed Instance</vt:lpstr>
      <vt:lpstr>Managed Instance: destination for even the most demanding applications</vt:lpstr>
      <vt:lpstr>Full security &amp; isolation</vt:lpstr>
      <vt:lpstr>Nearly 100% compatibility with SQL server</vt:lpstr>
      <vt:lpstr>Migration: Version compatibility</vt:lpstr>
      <vt:lpstr>Azure Database Migration Service (DMS)</vt:lpstr>
      <vt:lpstr>Migration: SSIS / SSAS / SSRS</vt:lpstr>
      <vt:lpstr>SSIS PaaS service (in preview)</vt:lpstr>
      <vt:lpstr>Demo:  Migrate Easily to Managed Instance</vt:lpstr>
      <vt:lpstr>DATA CDN for your Edge  Geo-Replication to edges of your deployments</vt:lpstr>
      <vt:lpstr>Keep data up-to-date across all SQL databases Distributed Applications</vt:lpstr>
      <vt:lpstr>Seamless cloud integration  Easy lift-and-shift, integrate and distribute </vt:lpstr>
      <vt:lpstr>Managed community VERSION MySQL, PostgreSQL, and MariaDB</vt:lpstr>
      <vt:lpstr>Migration technics</vt:lpstr>
      <vt:lpstr>Migration approaches</vt:lpstr>
      <vt:lpstr>Uploading large amounts of data to Azure</vt:lpstr>
      <vt:lpstr>Migration assessment</vt:lpstr>
      <vt:lpstr>VM assessment</vt:lpstr>
      <vt:lpstr>Database assessment</vt:lpstr>
      <vt:lpstr>Building v2 of the migration plan</vt:lpstr>
      <vt:lpstr>Execute the migration plan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CSP</dc:title>
  <dc:creator/>
  <cp:lastModifiedBy/>
  <cp:revision>1</cp:revision>
  <dcterms:modified xsi:type="dcterms:W3CDTF">2018-06-05T23:29:50Z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0x010100BFFF400E18DBE449B1933769BB01003B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kirilk@microsoft.com</vt:lpwstr>
  </property>
  <property fmtid="{D5CDD505-2E9C-101B-9397-08002B2CF9AE}" pid="6" name="MSIP_Label_f42aa342-8706-4288-bd11-ebb85995028c_SetDate">
    <vt:lpwstr>2017-11-07T22:11:45.4023127Z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